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90" r:id="rId2"/>
    <p:sldId id="305" r:id="rId3"/>
    <p:sldId id="306" r:id="rId4"/>
    <p:sldId id="322" r:id="rId5"/>
    <p:sldId id="307" r:id="rId6"/>
    <p:sldId id="309" r:id="rId7"/>
    <p:sldId id="312" r:id="rId8"/>
    <p:sldId id="310" r:id="rId9"/>
    <p:sldId id="328" r:id="rId10"/>
    <p:sldId id="311" r:id="rId11"/>
    <p:sldId id="308" r:id="rId12"/>
    <p:sldId id="327" r:id="rId13"/>
    <p:sldId id="339" r:id="rId14"/>
    <p:sldId id="318" r:id="rId15"/>
    <p:sldId id="319" r:id="rId16"/>
    <p:sldId id="320" r:id="rId17"/>
    <p:sldId id="323" r:id="rId18"/>
    <p:sldId id="325" r:id="rId19"/>
    <p:sldId id="324" r:id="rId20"/>
    <p:sldId id="326" r:id="rId21"/>
    <p:sldId id="293" r:id="rId22"/>
    <p:sldId id="330" r:id="rId23"/>
    <p:sldId id="340" r:id="rId24"/>
    <p:sldId id="341" r:id="rId25"/>
    <p:sldId id="342" r:id="rId26"/>
    <p:sldId id="343" r:id="rId27"/>
    <p:sldId id="344" r:id="rId28"/>
    <p:sldId id="334" r:id="rId29"/>
    <p:sldId id="314" r:id="rId30"/>
    <p:sldId id="335" r:id="rId31"/>
    <p:sldId id="345" r:id="rId32"/>
    <p:sldId id="347" r:id="rId33"/>
    <p:sldId id="346" r:id="rId34"/>
    <p:sldId id="336" r:id="rId35"/>
    <p:sldId id="316" r:id="rId36"/>
    <p:sldId id="338" r:id="rId37"/>
    <p:sldId id="294" r:id="rId38"/>
    <p:sldId id="349" r:id="rId39"/>
    <p:sldId id="350" r:id="rId40"/>
    <p:sldId id="351" r:id="rId41"/>
    <p:sldId id="352" r:id="rId42"/>
    <p:sldId id="348" r:id="rId43"/>
    <p:sldId id="321" r:id="rId44"/>
    <p:sldId id="353" r:id="rId45"/>
    <p:sldId id="295" r:id="rId46"/>
    <p:sldId id="296" r:id="rId47"/>
    <p:sldId id="292" r:id="rId48"/>
    <p:sldId id="302" r:id="rId49"/>
    <p:sldId id="303" r:id="rId50"/>
    <p:sldId id="304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>
      <p:cViewPr>
        <p:scale>
          <a:sx n="120" d="100"/>
          <a:sy n="120" d="100"/>
        </p:scale>
        <p:origin x="109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LMP-Forecast-Mai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ze.teainc.org/DeltaHedging/" TargetMode="External"/><Relationship Id="rId2" Type="http://schemas.openxmlformats.org/officeDocument/2006/relationships/hyperlink" Target="https://analyze.teainc.org/HedgeFox/CAIS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-Analytics/ShinyWorkshop/releas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nkun-ken.github.io/formattab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rstudio.com/shiny-developer-conference/shinydevcon-debugging-jonathanmcpherson-1080p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27,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teadashboard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sz="2700" dirty="0" smtClean="0"/>
              <a:t>TEA-version of ‘</a:t>
            </a:r>
            <a:r>
              <a:rPr lang="en-US" sz="2700" dirty="0" err="1" smtClean="0"/>
              <a:t>shinydashboard</a:t>
            </a:r>
            <a:r>
              <a:rPr lang="en-US" sz="2700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In general, we recommend using the ‘</a:t>
            </a:r>
            <a:r>
              <a:rPr lang="en-US" sz="2800" dirty="0" err="1" smtClean="0"/>
              <a:t>teadashboard</a:t>
            </a:r>
            <a:r>
              <a:rPr lang="en-US" sz="2800" dirty="0" smtClean="0"/>
              <a:t>.’ </a:t>
            </a:r>
          </a:p>
          <a:p>
            <a:r>
              <a:rPr lang="en-US" sz="2800" dirty="0" smtClean="0"/>
              <a:t>All functionalities are the same with </a:t>
            </a:r>
            <a:r>
              <a:rPr lang="en-US" sz="2800" dirty="0" err="1" smtClean="0"/>
              <a:t>shinydashboard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Open “</a:t>
            </a:r>
            <a:r>
              <a:rPr lang="en-US" sz="2800" dirty="0" err="1" smtClean="0"/>
              <a:t>TheSimplest</a:t>
            </a:r>
            <a:r>
              <a:rPr lang="en-US" sz="2800" dirty="0"/>
              <a:t>” </a:t>
            </a:r>
            <a:r>
              <a:rPr lang="en-US" sz="2800" dirty="0" smtClean="0"/>
              <a:t>template</a:t>
            </a:r>
            <a:r>
              <a:rPr lang="en-US" sz="2800" dirty="0"/>
              <a:t> </a:t>
            </a:r>
            <a:r>
              <a:rPr lang="en-US" sz="2800" dirty="0" smtClean="0"/>
              <a:t>and run it.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 smtClean="0"/>
              <a:t>RunApp</a:t>
            </a:r>
            <a:r>
              <a:rPr lang="en-US" sz="2400" dirty="0" smtClean="0"/>
              <a:t> button.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98" y="2209800"/>
            <a:ext cx="4412601" cy="29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Run the simplest template.</a:t>
            </a:r>
          </a:p>
          <a:p>
            <a:pPr lvl="1"/>
            <a:r>
              <a:rPr lang="en-US" dirty="0" smtClean="0"/>
              <a:t>Break it down to 3 files. </a:t>
            </a:r>
          </a:p>
          <a:p>
            <a:pPr lvl="2"/>
            <a:r>
              <a:rPr lang="en-US" dirty="0" smtClean="0"/>
              <a:t>Create a app folder. </a:t>
            </a:r>
          </a:p>
          <a:p>
            <a:pPr lvl="2"/>
            <a:r>
              <a:rPr lang="en-US" dirty="0" err="1" smtClean="0"/>
              <a:t>Ui.r</a:t>
            </a:r>
            <a:r>
              <a:rPr lang="en-US" dirty="0" smtClean="0"/>
              <a:t>, </a:t>
            </a:r>
            <a:r>
              <a:rPr lang="en-US" dirty="0" err="1" smtClean="0"/>
              <a:t>server.r</a:t>
            </a:r>
            <a:r>
              <a:rPr lang="en-US" dirty="0" smtClean="0"/>
              <a:t>, and </a:t>
            </a:r>
            <a:r>
              <a:rPr lang="en-US" dirty="0" err="1" smtClean="0"/>
              <a:t>global.r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Add the following: </a:t>
            </a:r>
          </a:p>
          <a:p>
            <a:pPr lvl="2"/>
            <a:r>
              <a:rPr lang="en-US" dirty="0" smtClean="0"/>
              <a:t>Read in data</a:t>
            </a:r>
          </a:p>
          <a:p>
            <a:pPr lvl="2"/>
            <a:r>
              <a:rPr lang="en-US" dirty="0" smtClean="0"/>
              <a:t>Add a section (</a:t>
            </a:r>
            <a:r>
              <a:rPr lang="en-US" dirty="0" err="1" smtClean="0"/>
              <a:t>menuitem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 a variable selector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 a time series plot. </a:t>
            </a:r>
          </a:p>
          <a:p>
            <a:pPr lvl="2"/>
            <a:r>
              <a:rPr lang="en-US" dirty="0" smtClean="0"/>
              <a:t>Add a table. 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Read.csv</a:t>
            </a:r>
          </a:p>
          <a:p>
            <a:pPr lvl="1"/>
            <a:r>
              <a:rPr lang="en-US" dirty="0" err="1" smtClean="0"/>
              <a:t>menuItem</a:t>
            </a:r>
            <a:endParaRPr lang="en-US" dirty="0" smtClean="0"/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 err="1" smtClean="0"/>
              <a:t>plotOutput</a:t>
            </a:r>
            <a:r>
              <a:rPr lang="en-US" dirty="0" smtClean="0"/>
              <a:t>/</a:t>
            </a:r>
            <a:r>
              <a:rPr lang="en-US" dirty="0" err="1" smtClean="0"/>
              <a:t>renderPlot</a:t>
            </a:r>
            <a:endParaRPr lang="en-US" dirty="0" smtClean="0"/>
          </a:p>
          <a:p>
            <a:pPr lvl="1"/>
            <a:r>
              <a:rPr lang="en-US" dirty="0" err="1" smtClean="0"/>
              <a:t>dataTableOutput</a:t>
            </a:r>
            <a:r>
              <a:rPr lang="en-US" dirty="0" smtClean="0"/>
              <a:t>/</a:t>
            </a:r>
            <a:r>
              <a:rPr lang="en-US" dirty="0" err="1" smtClean="0"/>
              <a:t>renderDataTable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the file dependent on market. </a:t>
            </a:r>
          </a:p>
          <a:p>
            <a:pPr lvl="1"/>
            <a:r>
              <a:rPr lang="en-US" dirty="0" smtClean="0"/>
              <a:t>Create a selector for market in the sidebar. </a:t>
            </a:r>
          </a:p>
          <a:p>
            <a:pPr lvl="1"/>
            <a:r>
              <a:rPr lang="en-US" dirty="0" smtClean="0"/>
              <a:t>Create a reactive object for data. </a:t>
            </a:r>
          </a:p>
          <a:p>
            <a:pPr lvl="1"/>
            <a:r>
              <a:rPr lang="en-US" dirty="0" smtClean="0"/>
              <a:t>Make a </a:t>
            </a:r>
            <a:r>
              <a:rPr lang="en-US" dirty="0" err="1" smtClean="0"/>
              <a:t>dymanic</a:t>
            </a:r>
            <a:r>
              <a:rPr lang="en-US" dirty="0" smtClean="0"/>
              <a:t> UI. </a:t>
            </a:r>
          </a:p>
          <a:p>
            <a:pPr lvl="1"/>
            <a:r>
              <a:rPr lang="en-US" dirty="0" smtClean="0"/>
              <a:t>Get rid of the error during computation. </a:t>
            </a:r>
          </a:p>
          <a:p>
            <a:pPr lvl="1"/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 smtClean="0"/>
              <a:t>Reactive</a:t>
            </a:r>
          </a:p>
          <a:p>
            <a:pPr lvl="1"/>
            <a:r>
              <a:rPr lang="en-US" dirty="0" err="1" smtClean="0"/>
              <a:t>uiOutput</a:t>
            </a:r>
            <a:r>
              <a:rPr lang="en-US" dirty="0" smtClean="0"/>
              <a:t>/</a:t>
            </a:r>
            <a:r>
              <a:rPr lang="en-US" dirty="0" err="1" smtClean="0"/>
              <a:t>renderUI</a:t>
            </a:r>
            <a:endParaRPr lang="en-US" dirty="0" smtClean="0"/>
          </a:p>
          <a:p>
            <a:pPr lvl="1"/>
            <a:r>
              <a:rPr lang="en-US" dirty="0" err="1" smtClean="0"/>
              <a:t>Req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objects live in reactive environments.</a:t>
            </a:r>
          </a:p>
          <a:p>
            <a:endParaRPr lang="en-US" dirty="0"/>
          </a:p>
          <a:p>
            <a:r>
              <a:rPr lang="en-US" dirty="0" smtClean="0"/>
              <a:t>Reactive objects</a:t>
            </a:r>
          </a:p>
          <a:p>
            <a:pPr lvl="1"/>
            <a:r>
              <a:rPr lang="en-US" dirty="0" err="1" smtClean="0"/>
              <a:t>Input$xxx</a:t>
            </a:r>
            <a:endParaRPr lang="en-US" dirty="0" smtClean="0"/>
          </a:p>
          <a:p>
            <a:pPr lvl="1"/>
            <a:r>
              <a:rPr lang="en-US" dirty="0" smtClean="0"/>
              <a:t>Reactive()</a:t>
            </a:r>
          </a:p>
          <a:p>
            <a:pPr lvl="1"/>
            <a:r>
              <a:rPr lang="en-US" dirty="0" err="1" smtClean="0"/>
              <a:t>reactiveValue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7010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use boxes.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fluidRow</a:t>
            </a:r>
            <a:r>
              <a:rPr lang="en-US" dirty="0" smtClean="0"/>
              <a:t> and columns for dividing the page. </a:t>
            </a:r>
          </a:p>
          <a:p>
            <a:r>
              <a:rPr lang="en-US" dirty="0" smtClean="0"/>
              <a:t>Within the divided section of the page, width is specified over 12. </a:t>
            </a:r>
          </a:p>
          <a:p>
            <a:r>
              <a:rPr lang="en-US" dirty="0" smtClean="0"/>
              <a:t>Height specification optional.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429000"/>
            <a:ext cx="44196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91440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505200"/>
            <a:ext cx="42672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952999"/>
            <a:ext cx="4267200" cy="1168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3657600"/>
            <a:ext cx="990600" cy="9747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(3)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657600"/>
            <a:ext cx="2971800" cy="1143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(width = </a:t>
            </a:r>
            <a:r>
              <a:rPr lang="en-US" sz="1400" dirty="0" smtClean="0"/>
              <a:t>9)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446713" y="5029200"/>
            <a:ext cx="2276302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5029200"/>
            <a:ext cx="1601585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4600" y="5105400"/>
            <a:ext cx="1058486" cy="381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(6)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562599"/>
            <a:ext cx="2134985" cy="3688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Box(12)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953000" y="5118215"/>
            <a:ext cx="13716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(width = 12)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40911" y="404443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0662" y="526865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6121523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(column = 4)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46713" y="61270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(width = 8)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42358" y="5105846"/>
            <a:ext cx="763385" cy="3918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92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/>
      <p:bldP spid="23" grpId="0"/>
      <p:bldP spid="24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  <p:pic>
        <p:nvPicPr>
          <p:cNvPr id="7" name="Picture 4" descr="Image result for page layout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27647" r="9519"/>
          <a:stretch/>
        </p:blipFill>
        <p:spPr bwMode="auto">
          <a:xfrm>
            <a:off x="457200" y="2732735"/>
            <a:ext cx="8229600" cy="22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4185458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338605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342900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961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F2626"/>
                </a:solidFill>
              </a:rPr>
              <a:t>1</a:t>
            </a:r>
            <a:endParaRPr lang="en-US" dirty="0">
              <a:solidFill>
                <a:srgbClr val="AF262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5714" y="476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2</a:t>
            </a:r>
            <a:endParaRPr lang="en-US" dirty="0">
              <a:solidFill>
                <a:srgbClr val="AF262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5114" y="400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3</a:t>
            </a:r>
            <a:endParaRPr lang="en-US" dirty="0">
              <a:solidFill>
                <a:srgbClr val="AF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Add boxes to the app. </a:t>
            </a:r>
          </a:p>
          <a:p>
            <a:r>
              <a:rPr lang="en-US" dirty="0" smtClean="0"/>
              <a:t>Add anther section (</a:t>
            </a:r>
            <a:r>
              <a:rPr lang="en-US" dirty="0" err="1" smtClean="0"/>
              <a:t>menuitem</a:t>
            </a:r>
            <a:r>
              <a:rPr lang="en-US" dirty="0" smtClean="0"/>
              <a:t>) and add boxes like this: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the ‘</a:t>
            </a:r>
            <a:r>
              <a:rPr lang="en-US" dirty="0" err="1" smtClean="0"/>
              <a:t>TEABranded</a:t>
            </a:r>
            <a:r>
              <a:rPr lang="en-US" dirty="0" smtClean="0"/>
              <a:t>’ template and notice</a:t>
            </a:r>
          </a:p>
          <a:p>
            <a:pPr lvl="1"/>
            <a:r>
              <a:rPr lang="en-US" dirty="0" smtClean="0"/>
              <a:t>A few different layouts</a:t>
            </a:r>
          </a:p>
          <a:p>
            <a:pPr lvl="1"/>
            <a:r>
              <a:rPr lang="en-US" dirty="0" smtClean="0"/>
              <a:t>Sidebar </a:t>
            </a:r>
            <a:r>
              <a:rPr lang="en-US" dirty="0" err="1" smtClean="0"/>
              <a:t>submenues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longin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“About” page</a:t>
            </a:r>
          </a:p>
          <a:p>
            <a:pPr lvl="1"/>
            <a:endParaRPr lang="en-US" dirty="0"/>
          </a:p>
          <a:p>
            <a:r>
              <a:rPr lang="en-US" dirty="0" smtClean="0"/>
              <a:t>Check out icons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rstudio.github.io/shinydashboard/appearance.html#icons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324" y="1828800"/>
            <a:ext cx="752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Tour of TEA Shiny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LMP Forecast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https://analyze.teainc.org/LMP-Forecast-Main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Progress Bar</a:t>
            </a:r>
          </a:p>
          <a:p>
            <a:pPr lvl="1"/>
            <a:r>
              <a:rPr lang="en-US" dirty="0" smtClean="0"/>
              <a:t>Select Inputs with multiple choices</a:t>
            </a:r>
          </a:p>
          <a:p>
            <a:pPr lvl="1"/>
            <a:r>
              <a:rPr lang="en-US" dirty="0" smtClean="0"/>
              <a:t>Interactivity with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 smtClean="0"/>
              <a:t>Ability to update data and rerun the model. </a:t>
            </a:r>
          </a:p>
          <a:p>
            <a:pPr lvl="1"/>
            <a:r>
              <a:rPr lang="en-US" dirty="0" smtClean="0"/>
              <a:t>Interactive Maps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DeltaHedging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://analyze.teainc.org/DeltaHedging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Excel like look and feel. </a:t>
            </a:r>
          </a:p>
          <a:p>
            <a:pPr lvl="1"/>
            <a:r>
              <a:rPr lang="en-US" dirty="0" smtClean="0"/>
              <a:t>Base shiny interactivity</a:t>
            </a:r>
          </a:p>
          <a:p>
            <a:pPr lvl="1"/>
            <a:r>
              <a:rPr lang="en-US" dirty="0" smtClean="0"/>
              <a:t>Database connections (read/write)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Environment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HedgeFox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://analyze.teainc.org/HedgeFox/CAISO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Notice: </a:t>
            </a:r>
          </a:p>
          <a:p>
            <a:pPr lvl="1"/>
            <a:r>
              <a:rPr lang="en-US" dirty="0" smtClean="0"/>
              <a:t>Notice subfolder structure</a:t>
            </a:r>
          </a:p>
          <a:p>
            <a:pPr lvl="1"/>
            <a:r>
              <a:rPr lang="en-US" dirty="0"/>
              <a:t>Hide elements by </a:t>
            </a:r>
            <a:r>
              <a:rPr lang="en-US" dirty="0" err="1" smtClean="0"/>
              <a:t>shinyjs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of information boxes. </a:t>
            </a:r>
          </a:p>
          <a:p>
            <a:pPr lvl="1"/>
            <a:r>
              <a:rPr lang="en-US" dirty="0" err="1" smtClean="0"/>
              <a:t>Rmarkdown</a:t>
            </a:r>
            <a:r>
              <a:rPr lang="en-US" dirty="0" smtClean="0"/>
              <a:t> reports.</a:t>
            </a:r>
            <a:endParaRPr lang="en-US" dirty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Reactivity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7455-7BAE-4F57-835F-B43DCD64C886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  <p:pic>
        <p:nvPicPr>
          <p:cNvPr id="16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8,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43200" y="6019800"/>
            <a:ext cx="28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Follow the arrow backward.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8,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8,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0" y="5993368"/>
            <a:ext cx="267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arrow forward.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9838" y="2796688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8,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9838" y="2796688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5099" y="202415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86600" y="3404671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123246" y="473023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3488447" y="319447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41068" y="4227331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76884" y="198415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0244" y="6044288"/>
            <a:ext cx="404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If UI requests it, values are re-calculated.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Changes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8,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78839" y="3806920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16085" y="4357171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options(</a:t>
            </a:r>
            <a:r>
              <a:rPr lang="en-US" dirty="0" err="1" smtClean="0"/>
              <a:t>shiny.reactlog</a:t>
            </a:r>
            <a:r>
              <a:rPr lang="en-US" dirty="0" smtClean="0"/>
              <a:t>=TRUE)</a:t>
            </a:r>
          </a:p>
          <a:p>
            <a:pPr lvl="1"/>
            <a:r>
              <a:rPr lang="en-US" dirty="0"/>
              <a:t>If TRUE, enable logging of reactive events, which can be viewed later with the </a:t>
            </a:r>
            <a:r>
              <a:rPr lang="en-US" dirty="0" err="1"/>
              <a:t>showReactLog</a:t>
            </a:r>
            <a:r>
              <a:rPr lang="en-US" dirty="0"/>
              <a:t> function. This incurs a substantial performance penalty and should not be used in </a:t>
            </a:r>
            <a:r>
              <a:rPr lang="en-US" dirty="0" smtClean="0"/>
              <a:t>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objects</a:t>
            </a:r>
          </a:p>
          <a:p>
            <a:pPr lvl="1"/>
            <a:r>
              <a:rPr lang="en-US" sz="2000" dirty="0" smtClean="0"/>
              <a:t>Data frames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List</a:t>
            </a:r>
          </a:p>
          <a:p>
            <a:pPr lvl="1"/>
            <a:r>
              <a:rPr lang="en-US" sz="2000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  </a:t>
            </a:r>
            <a:r>
              <a:rPr lang="en-US" dirty="0" smtClean="0">
                <a:sym typeface="Wingdings" panose="05000000000000000000" pitchFamily="2" charset="2"/>
              </a:rPr>
              <a:t> Think this like a function</a:t>
            </a:r>
            <a:endParaRPr lang="en-US" dirty="0" smtClean="0"/>
          </a:p>
          <a:p>
            <a:r>
              <a:rPr lang="en-US" dirty="0" err="1" smtClean="0"/>
              <a:t>ReactiveValues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Think this like a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14568"/>
            <a:ext cx="5762625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238500"/>
            <a:ext cx="2876550" cy="4953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installation of needed apps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zipped files and save it at Desktop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https://github.com/TEA-Analytics/ShinyWorkshop/releases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01_InstallPackages.r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cheatsheet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407" y="4267200"/>
            <a:ext cx="3405467" cy="1875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Computes every time it’s called.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It caches values. </a:t>
            </a:r>
          </a:p>
          <a:p>
            <a:pPr lvl="1"/>
            <a:r>
              <a:rPr lang="en-US" dirty="0" smtClean="0"/>
              <a:t>It knows when inputs change.</a:t>
            </a:r>
          </a:p>
          <a:p>
            <a:pPr lvl="1"/>
            <a:r>
              <a:rPr lang="en-US" dirty="0" smtClean="0"/>
              <a:t>It returns cached values if inputs haven’t changed.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88" y="1581156"/>
            <a:ext cx="2200275" cy="1247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40199"/>
          <a:stretch/>
        </p:blipFill>
        <p:spPr>
          <a:xfrm>
            <a:off x="5562600" y="3095625"/>
            <a:ext cx="3429000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2" descr="Image result for question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04" y="322421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values are available </a:t>
            </a:r>
            <a:r>
              <a:rPr lang="en-US" dirty="0" smtClean="0"/>
              <a:t>before </a:t>
            </a:r>
            <a:r>
              <a:rPr lang="en-US" dirty="0"/>
              <a:t>proceeding with a calculation or action.</a:t>
            </a:r>
            <a:endParaRPr lang="en-US" dirty="0" smtClean="0"/>
          </a:p>
          <a:p>
            <a:r>
              <a:rPr lang="en-US" dirty="0" smtClean="0"/>
              <a:t>Isolate()</a:t>
            </a:r>
          </a:p>
          <a:p>
            <a:pPr lvl="1"/>
            <a:r>
              <a:rPr lang="en-US" dirty="0" smtClean="0"/>
              <a:t>Avoid dependency.</a:t>
            </a:r>
          </a:p>
          <a:p>
            <a:r>
              <a:rPr lang="en-US" dirty="0" err="1" smtClean="0"/>
              <a:t>EventReactive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Specify the dependency.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8,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45" y="3886200"/>
            <a:ext cx="4097429" cy="2256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update a bottom using </a:t>
            </a:r>
            <a:r>
              <a:rPr lang="en-US" dirty="0" err="1" smtClean="0"/>
              <a:t>EventReactive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Observe</a:t>
            </a:r>
          </a:p>
          <a:p>
            <a:r>
              <a:rPr lang="en-US" dirty="0" err="1" smtClean="0"/>
              <a:t>observeEvent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Behaviors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riggered </a:t>
            </a:r>
            <a:r>
              <a:rPr lang="en-US" dirty="0"/>
              <a:t>every time one of its inputs </a:t>
            </a:r>
            <a:r>
              <a:rPr lang="en-US" dirty="0" smtClean="0"/>
              <a:t>changes (regardless of whether values are needed). </a:t>
            </a:r>
          </a:p>
          <a:p>
            <a:pPr lvl="1"/>
            <a:r>
              <a:rPr lang="en-US" dirty="0" smtClean="0"/>
              <a:t> Yields </a:t>
            </a:r>
            <a:r>
              <a:rPr lang="en-US" dirty="0"/>
              <a:t>no </a:t>
            </a:r>
            <a:r>
              <a:rPr lang="en-US" dirty="0" smtClean="0"/>
              <a:t>output.</a:t>
            </a:r>
          </a:p>
          <a:p>
            <a:pPr lvl="1"/>
            <a:r>
              <a:rPr lang="en-US" dirty="0" smtClean="0"/>
              <a:t>Useful in </a:t>
            </a:r>
          </a:p>
          <a:p>
            <a:pPr lvl="2"/>
            <a:r>
              <a:rPr lang="en-US" dirty="0" smtClean="0"/>
              <a:t>Reset </a:t>
            </a:r>
            <a:r>
              <a:rPr lang="en-US" dirty="0" err="1" smtClean="0"/>
              <a:t>input$xxx</a:t>
            </a:r>
            <a:r>
              <a:rPr lang="en-US" dirty="0" smtClean="0"/>
              <a:t> values </a:t>
            </a:r>
            <a:r>
              <a:rPr lang="en-US" dirty="0"/>
              <a:t>using </a:t>
            </a:r>
            <a:r>
              <a:rPr lang="en-US" dirty="0" smtClean="0"/>
              <a:t>‘update*Input’ functions. </a:t>
            </a:r>
          </a:p>
          <a:p>
            <a:pPr lvl="2"/>
            <a:r>
              <a:rPr lang="en-US" dirty="0" smtClean="0"/>
              <a:t>Display pop-up messages. </a:t>
            </a:r>
          </a:p>
          <a:p>
            <a:pPr lvl="2"/>
            <a:r>
              <a:rPr lang="en-US" dirty="0" smtClean="0"/>
              <a:t>Modifying </a:t>
            </a:r>
            <a:r>
              <a:rPr lang="en-US" dirty="0" err="1" smtClean="0"/>
              <a:t>reactiveValues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ReactiveValue</a:t>
            </a:r>
            <a:r>
              <a:rPr lang="en-US" dirty="0" smtClean="0"/>
              <a:t> is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pdated and/or called inside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reactive expression or observer. </a:t>
            </a:r>
          </a:p>
          <a:p>
            <a:pPr lvl="1"/>
            <a:r>
              <a:rPr lang="en-US" dirty="0" smtClean="0"/>
              <a:t>You need to control when it updates. </a:t>
            </a:r>
          </a:p>
          <a:p>
            <a:pPr lvl="2"/>
            <a:r>
              <a:rPr lang="en-US" dirty="0" smtClean="0"/>
              <a:t>No automatic updates when dependencies change. </a:t>
            </a:r>
          </a:p>
          <a:p>
            <a:pPr lvl="2"/>
            <a:r>
              <a:rPr lang="en-US" dirty="0" smtClean="0"/>
              <a:t>It can be updated even when outputs are not needed. 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don’t have to worry about dependencies. </a:t>
            </a:r>
          </a:p>
          <a:p>
            <a:pPr lvl="2"/>
            <a:r>
              <a:rPr lang="en-US" dirty="0"/>
              <a:t>Unless manually </a:t>
            </a:r>
            <a:r>
              <a:rPr lang="en-US" dirty="0" smtClean="0"/>
              <a:t>controlled, </a:t>
            </a:r>
            <a:r>
              <a:rPr lang="en-US" dirty="0"/>
              <a:t>it’ll </a:t>
            </a:r>
            <a:r>
              <a:rPr lang="en-US" dirty="0" smtClean="0"/>
              <a:t>know the dependencies. </a:t>
            </a:r>
            <a:endParaRPr lang="en-US" dirty="0"/>
          </a:p>
          <a:p>
            <a:pPr lvl="2"/>
            <a:r>
              <a:rPr lang="en-US" dirty="0"/>
              <a:t>It updates only when needed.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718"/>
          <a:stretch/>
        </p:blipFill>
        <p:spPr>
          <a:xfrm>
            <a:off x="5715000" y="1638300"/>
            <a:ext cx="3124200" cy="1028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22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 Cases for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from multiple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Partial data imports. </a:t>
            </a:r>
          </a:p>
          <a:p>
            <a:pPr lvl="1"/>
            <a:r>
              <a:rPr lang="en-US" dirty="0" smtClean="0"/>
              <a:t>Append data as needed. </a:t>
            </a:r>
          </a:p>
          <a:p>
            <a:r>
              <a:rPr lang="en-US" dirty="0" smtClean="0"/>
              <a:t>Status flag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>
                <a:hlinkClick r:id="rId2"/>
              </a:rPr>
              <a:t>https://analyze.teainc.org/DeltaHedging/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/>
          <a:lstStyle/>
          <a:p>
            <a:r>
              <a:rPr lang="en-US" dirty="0" smtClean="0"/>
              <a:t>First, think reactive.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req</a:t>
            </a:r>
            <a:r>
              <a:rPr lang="en-US" dirty="0" smtClean="0"/>
              <a:t>, isolate or </a:t>
            </a:r>
            <a:r>
              <a:rPr lang="en-US" dirty="0" err="1" smtClean="0"/>
              <a:t>eventReactive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reactiveValues</a:t>
            </a:r>
            <a:r>
              <a:rPr lang="en-US" dirty="0" smtClean="0"/>
              <a:t> with observe.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853561" y="2133600"/>
            <a:ext cx="484632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7431" y="2939851"/>
            <a:ext cx="178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control over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load data?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Choices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Datatable</a:t>
            </a:r>
            <a:r>
              <a:rPr lang="en-US" dirty="0" smtClean="0"/>
              <a:t> (DT)</a:t>
            </a:r>
          </a:p>
          <a:p>
            <a:r>
              <a:rPr lang="en-US" dirty="0" err="1" smtClean="0"/>
              <a:t>Rhandsontable</a:t>
            </a:r>
            <a:endParaRPr lang="en-US" dirty="0" smtClean="0"/>
          </a:p>
          <a:p>
            <a:r>
              <a:rPr lang="en-US" dirty="0" err="1" smtClean="0"/>
              <a:t>Formattable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https://renkun-ken.github.io/formattable/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workshop is designed solely with </a:t>
            </a:r>
            <a:r>
              <a:rPr lang="en-US" dirty="0" err="1"/>
              <a:t>Eina’s</a:t>
            </a:r>
            <a:r>
              <a:rPr lang="en-US" dirty="0"/>
              <a:t> biases and skewed personal experiences dealing with </a:t>
            </a:r>
            <a:r>
              <a:rPr lang="en-US" dirty="0" smtClean="0"/>
              <a:t>r and </a:t>
            </a:r>
            <a:r>
              <a:rPr lang="en-US" dirty="0" err="1"/>
              <a:t>r</a:t>
            </a:r>
            <a:r>
              <a:rPr lang="en-US" dirty="0" err="1" smtClean="0"/>
              <a:t>shiny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Eina does not claim the latest knowledge in r shiny, nor the current best practices. </a:t>
            </a:r>
          </a:p>
          <a:p>
            <a:endParaRPr lang="en-US" dirty="0" smtClean="0"/>
          </a:p>
          <a:p>
            <a:r>
              <a:rPr lang="en-US" dirty="0" smtClean="0"/>
              <a:t>Please know that R community has been evolving rapidly, Eina – who started R coding before </a:t>
            </a:r>
            <a:r>
              <a:rPr lang="en-US" dirty="0" err="1" smtClean="0"/>
              <a:t>tidyverse</a:t>
            </a:r>
            <a:r>
              <a:rPr lang="en-US" dirty="0" smtClean="0"/>
              <a:t> era – is a bit old-fashioned, and this does not mean Eina is discouraging anybody from adopting the latest trend in 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" y="2391569"/>
            <a:ext cx="8143875" cy="29432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8, 2019</a:t>
            </a:fld>
            <a:endParaRPr lang="en-US" dirty="0"/>
          </a:p>
        </p:txBody>
      </p:sp>
      <p:pic>
        <p:nvPicPr>
          <p:cNvPr id="1026" name="Picture 2" descr="DataTables Screensho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26" y="1600200"/>
            <a:ext cx="54685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https://shiny.rstudio.com/gallery/widget-gallery.html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Widget Gallery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FF91-FBA7-4933-87A4-1CD8E0923612}" type="datetime4">
              <a:rPr lang="en-US" smtClean="0"/>
              <a:t>August 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https://resources.rstudio.com/shiny-developer-conference/shinydevcon-debugging-jonathanmcpherson-1080p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CD06-5419-4F67-A0F0-D9130AC4F9A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Brekpoints</a:t>
            </a:r>
            <a:r>
              <a:rPr lang="en-US" dirty="0" smtClean="0"/>
              <a:t> works only within server. </a:t>
            </a:r>
          </a:p>
          <a:p>
            <a:r>
              <a:rPr lang="en-US" dirty="0" smtClean="0"/>
              <a:t>Browser()</a:t>
            </a:r>
          </a:p>
          <a:p>
            <a:pPr lvl="1"/>
            <a:r>
              <a:rPr lang="en-US" dirty="0" smtClean="0"/>
              <a:t>conditional </a:t>
            </a:r>
          </a:p>
          <a:p>
            <a:pPr lvl="1"/>
            <a:endParaRPr lang="en-US" dirty="0"/>
          </a:p>
          <a:p>
            <a:r>
              <a:rPr lang="en-US" dirty="0" err="1" smtClean="0"/>
              <a:t>Profvis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72-F13A-4AC8-B064-CDBF8DA91B73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info.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105400"/>
            <a:ext cx="4676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 on external (</a:t>
            </a:r>
            <a:r>
              <a:rPr lang="en-US" smtClean="0"/>
              <a:t>client facing) vs internal.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Shiny Basics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</a:p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Default</a:t>
            </a:r>
          </a:p>
          <a:p>
            <a:r>
              <a:rPr lang="en-US" dirty="0" smtClean="0"/>
              <a:t>Making it accessible for external client</a:t>
            </a:r>
          </a:p>
          <a:p>
            <a:pPr lvl="1"/>
            <a:r>
              <a:rPr lang="en-US" dirty="0" smtClean="0"/>
              <a:t>Technically how</a:t>
            </a:r>
          </a:p>
          <a:p>
            <a:pPr lvl="1"/>
            <a:r>
              <a:rPr lang="en-US" dirty="0" smtClean="0"/>
              <a:t>Concerns/disclaimer.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dirty="0"/>
              <a:t> </a:t>
            </a:r>
            <a:r>
              <a:rPr lang="en-US" dirty="0" smtClean="0"/>
              <a:t>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2743200" y="2100907"/>
            <a:ext cx="3352800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me this.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2746248" y="2969474"/>
            <a:ext cx="3349752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it is.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267312"/>
            <a:ext cx="8229600" cy="18588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“UI” specifies layout of the app and requests things to a server when needed. </a:t>
            </a:r>
          </a:p>
          <a:p>
            <a:r>
              <a:rPr lang="en-US" dirty="0" smtClean="0"/>
              <a:t>“Server” gives requested whatever (plot, table, …).</a:t>
            </a:r>
          </a:p>
          <a:p>
            <a:endParaRPr lang="en-US" dirty="0" smtClean="0"/>
          </a:p>
          <a:p>
            <a:r>
              <a:rPr lang="en-US" dirty="0" smtClean="0"/>
              <a:t>Both UI and server are within R.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7805279" y="3459051"/>
            <a:ext cx="1248689" cy="808261"/>
          </a:xfrm>
          <a:prstGeom prst="wedgeEllipseCallout">
            <a:avLst>
              <a:gd name="adj1" fmla="val -33633"/>
              <a:gd name="adj2" fmla="val -7520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display. 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190501" y="3426674"/>
            <a:ext cx="1248689" cy="808261"/>
          </a:xfrm>
          <a:prstGeom prst="wedgeEllipseCallout">
            <a:avLst>
              <a:gd name="adj1" fmla="val 37838"/>
              <a:gd name="adj2" fmla="val -697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compute.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93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Shiny-Server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may refer to the server section of the app. </a:t>
            </a:r>
          </a:p>
          <a:p>
            <a:r>
              <a:rPr lang="en-US" dirty="0" smtClean="0"/>
              <a:t>“Shiny Server” may mean an actual web server that hosts shiny apps. </a:t>
            </a:r>
          </a:p>
          <a:p>
            <a:pPr lvl="1"/>
            <a:r>
              <a:rPr lang="en-US" dirty="0" smtClean="0"/>
              <a:t>Topics of deployment will be covered tomorrow. </a:t>
            </a:r>
          </a:p>
          <a:p>
            <a:r>
              <a:rPr lang="en-US" dirty="0" smtClean="0"/>
              <a:t>You have to know the context for knowing which one means.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00200"/>
            <a:ext cx="3429000" cy="316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examples online will have everything in one script using </a:t>
            </a:r>
            <a:r>
              <a:rPr lang="en-US" dirty="0" err="1" smtClean="0"/>
              <a:t>shinyApp</a:t>
            </a:r>
            <a:r>
              <a:rPr lang="en-US" dirty="0" smtClean="0"/>
              <a:t>(). </a:t>
            </a:r>
          </a:p>
          <a:p>
            <a:pPr lvl="1"/>
            <a:r>
              <a:rPr lang="en-US" dirty="0" smtClean="0"/>
              <a:t>For a small app, it’s easy to see. </a:t>
            </a:r>
          </a:p>
          <a:p>
            <a:endParaRPr lang="en-US" dirty="0" smtClean="0"/>
          </a:p>
          <a:p>
            <a:r>
              <a:rPr lang="en-US" dirty="0" smtClean="0"/>
              <a:t>Our default file structure is to break it down to 3 (or more) files: </a:t>
            </a:r>
          </a:p>
          <a:p>
            <a:pPr lvl="1"/>
            <a:r>
              <a:rPr lang="en-US" dirty="0" err="1" smtClean="0"/>
              <a:t>Ui.r</a:t>
            </a:r>
            <a:endParaRPr lang="en-US" dirty="0" smtClean="0"/>
          </a:p>
          <a:p>
            <a:pPr lvl="1"/>
            <a:r>
              <a:rPr lang="en-US" dirty="0" err="1" smtClean="0"/>
              <a:t>Server.r</a:t>
            </a:r>
            <a:endParaRPr lang="en-US" dirty="0" smtClean="0"/>
          </a:p>
          <a:p>
            <a:pPr lvl="1"/>
            <a:r>
              <a:rPr lang="en-US" dirty="0" err="1" smtClean="0"/>
              <a:t>Global.r</a:t>
            </a:r>
            <a:r>
              <a:rPr lang="en-US" dirty="0" smtClean="0"/>
              <a:t> (Optional)</a:t>
            </a:r>
          </a:p>
          <a:p>
            <a:r>
              <a:rPr lang="en-US" dirty="0" smtClean="0"/>
              <a:t>All these 3 files needs to be in a same folder.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5342750"/>
            <a:ext cx="204414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runApp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(‘</a:t>
            </a:r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foldername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’)</a:t>
            </a:r>
            <a:endParaRPr lang="en-US" sz="1200" dirty="0">
              <a:latin typeface="Lucida Console" panose="020B060904050402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Input() / Render()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Input$xxx</a:t>
            </a:r>
            <a:endParaRPr lang="en-US" dirty="0" smtClean="0"/>
          </a:p>
          <a:p>
            <a:r>
              <a:rPr lang="en-US" dirty="0" err="1" smtClean="0"/>
              <a:t>Output$xxx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4038600"/>
            <a:ext cx="7286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4272</TotalTime>
  <Words>1342</Words>
  <Application>Microsoft Office PowerPoint</Application>
  <PresentationFormat>On-screen Show (4:3)</PresentationFormat>
  <Paragraphs>424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Lucida Console</vt:lpstr>
      <vt:lpstr>Verdana</vt:lpstr>
      <vt:lpstr>Wingdings</vt:lpstr>
      <vt:lpstr>2015 TEA official template</vt:lpstr>
      <vt:lpstr>Shiny Workshop Day 1</vt:lpstr>
      <vt:lpstr>PowerPoint Presentation</vt:lpstr>
      <vt:lpstr>To-Do List</vt:lpstr>
      <vt:lpstr>Disclaimer</vt:lpstr>
      <vt:lpstr>PowerPoint Presentation</vt:lpstr>
      <vt:lpstr>UI and Server</vt:lpstr>
      <vt:lpstr>Server and Shiny-Server</vt:lpstr>
      <vt:lpstr>File structures</vt:lpstr>
      <vt:lpstr>Input() / Render()</vt:lpstr>
      <vt:lpstr>‘teadashboard’ TEA-version of ‘shinydashboard’</vt:lpstr>
      <vt:lpstr>Exercise 1</vt:lpstr>
      <vt:lpstr>Exercise 2</vt:lpstr>
      <vt:lpstr>Reactive? </vt:lpstr>
      <vt:lpstr>Layout</vt:lpstr>
      <vt:lpstr>Examples</vt:lpstr>
      <vt:lpstr>Exercise 3</vt:lpstr>
      <vt:lpstr>PowerPoint Presentation</vt:lpstr>
      <vt:lpstr>LMP Forecast</vt:lpstr>
      <vt:lpstr>DeltaHedging</vt:lpstr>
      <vt:lpstr>HedgeFox</vt:lpstr>
      <vt:lpstr>PowerPoint Presentation</vt:lpstr>
      <vt:lpstr>Our First App</vt:lpstr>
      <vt:lpstr>When a Page is Opened</vt:lpstr>
      <vt:lpstr>When a Page is Opened</vt:lpstr>
      <vt:lpstr>When Input Changes 1</vt:lpstr>
      <vt:lpstr>When Input Changes 1</vt:lpstr>
      <vt:lpstr>When Input Changes 2</vt:lpstr>
      <vt:lpstr>Demo</vt:lpstr>
      <vt:lpstr>Objects</vt:lpstr>
      <vt:lpstr>Reactive</vt:lpstr>
      <vt:lpstr>Control Reactivity</vt:lpstr>
      <vt:lpstr>Excercise</vt:lpstr>
      <vt:lpstr>Observe</vt:lpstr>
      <vt:lpstr>ReactiveValues</vt:lpstr>
      <vt:lpstr>Other Use Cases for ReactiveValues</vt:lpstr>
      <vt:lpstr>Summary on Reactivity</vt:lpstr>
      <vt:lpstr>PowerPoint Presentation</vt:lpstr>
      <vt:lpstr>PowerPoint Presentation</vt:lpstr>
      <vt:lpstr>Table Choices</vt:lpstr>
      <vt:lpstr>Formattable</vt:lpstr>
      <vt:lpstr>DataTables</vt:lpstr>
      <vt:lpstr>PowerPoint Presentation</vt:lpstr>
      <vt:lpstr>Progress bars</vt:lpstr>
      <vt:lpstr>https://shiny.rstudio.com/gallery/widget-gallery.html</vt:lpstr>
      <vt:lpstr>https://resources.rstudio.com/shiny-developer-conference/shinydevcon-debugging-jonathanmcpherson-1080p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63</cp:revision>
  <dcterms:created xsi:type="dcterms:W3CDTF">2019-07-05T18:19:53Z</dcterms:created>
  <dcterms:modified xsi:type="dcterms:W3CDTF">2019-08-08T18:06:05Z</dcterms:modified>
</cp:coreProperties>
</file>