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8"/>
  </p:notesMasterIdLst>
  <p:sldIdLst>
    <p:sldId id="290" r:id="rId2"/>
    <p:sldId id="305" r:id="rId3"/>
    <p:sldId id="306" r:id="rId4"/>
    <p:sldId id="322" r:id="rId5"/>
    <p:sldId id="307" r:id="rId6"/>
    <p:sldId id="309" r:id="rId7"/>
    <p:sldId id="312" r:id="rId8"/>
    <p:sldId id="310" r:id="rId9"/>
    <p:sldId id="328" r:id="rId10"/>
    <p:sldId id="311" r:id="rId11"/>
    <p:sldId id="308" r:id="rId12"/>
    <p:sldId id="367" r:id="rId13"/>
    <p:sldId id="327" r:id="rId14"/>
    <p:sldId id="368" r:id="rId15"/>
    <p:sldId id="339" r:id="rId16"/>
    <p:sldId id="354" r:id="rId17"/>
    <p:sldId id="318" r:id="rId18"/>
    <p:sldId id="319" r:id="rId19"/>
    <p:sldId id="320" r:id="rId20"/>
    <p:sldId id="323" r:id="rId21"/>
    <p:sldId id="325" r:id="rId22"/>
    <p:sldId id="324" r:id="rId23"/>
    <p:sldId id="326" r:id="rId24"/>
    <p:sldId id="293" r:id="rId25"/>
    <p:sldId id="330" r:id="rId26"/>
    <p:sldId id="340" r:id="rId27"/>
    <p:sldId id="341" r:id="rId28"/>
    <p:sldId id="342" r:id="rId29"/>
    <p:sldId id="369" r:id="rId30"/>
    <p:sldId id="370" r:id="rId31"/>
    <p:sldId id="334" r:id="rId32"/>
    <p:sldId id="314" r:id="rId33"/>
    <p:sldId id="335" r:id="rId34"/>
    <p:sldId id="371" r:id="rId35"/>
    <p:sldId id="372" r:id="rId36"/>
    <p:sldId id="345" r:id="rId37"/>
    <p:sldId id="373" r:id="rId38"/>
    <p:sldId id="346" r:id="rId39"/>
    <p:sldId id="336" r:id="rId40"/>
    <p:sldId id="374" r:id="rId41"/>
    <p:sldId id="316" r:id="rId42"/>
    <p:sldId id="338" r:id="rId43"/>
    <p:sldId id="349" r:id="rId44"/>
    <p:sldId id="350" r:id="rId45"/>
    <p:sldId id="357" r:id="rId46"/>
    <p:sldId id="358" r:id="rId47"/>
    <p:sldId id="359" r:id="rId48"/>
    <p:sldId id="360" r:id="rId49"/>
    <p:sldId id="348" r:id="rId50"/>
    <p:sldId id="375" r:id="rId51"/>
    <p:sldId id="361" r:id="rId52"/>
    <p:sldId id="321" r:id="rId53"/>
    <p:sldId id="363" r:id="rId54"/>
    <p:sldId id="362" r:id="rId55"/>
    <p:sldId id="364" r:id="rId56"/>
    <p:sldId id="365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646"/>
    <a:srgbClr val="AF2626"/>
    <a:srgbClr val="8787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5" d="100"/>
          <a:sy n="115" d="100"/>
        </p:scale>
        <p:origin x="99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AFCF1-7F48-4D21-8D27-97E9804428B6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0CCCD-C54A-4809-99DF-956DDAD2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12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B4B1F-9ADE-4FEE-88FC-832835B49A13}" type="datetime4">
              <a:rPr lang="en-US" smtClean="0"/>
              <a:t>August 14,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3657600"/>
            <a:ext cx="77724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818" y="152400"/>
            <a:ext cx="5486400" cy="1828800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28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2658"/>
            <a:ext cx="8229600" cy="8649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7800"/>
            <a:ext cx="82296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CAEF89AF-97FF-41FD-A810-843DAB910B39}" type="datetime4">
              <a:rPr lang="en-US" smtClean="0"/>
              <a:t>August 14,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309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2400" b="1" cap="all" baseline="0">
                <a:solidFill>
                  <a:srgbClr val="878785"/>
                </a:solidFill>
              </a:defRPr>
            </a:lvl1pPr>
          </a:lstStyle>
          <a:p>
            <a:r>
              <a:rPr lang="en-US" dirty="0" smtClean="0"/>
              <a:t>Click to edit Master SUB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4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title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762000" y="4419600"/>
            <a:ext cx="77724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58C37697-90A4-4007-8C23-BAAA588B27B3}" type="datetime4">
              <a:rPr lang="en-US" smtClean="0"/>
              <a:t>August 14,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174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2658"/>
            <a:ext cx="8229600" cy="8649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447800"/>
            <a:ext cx="82296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C526132D-74A4-457B-9FB6-E79DB3FA6555}" type="datetime4">
              <a:rPr lang="en-US" smtClean="0"/>
              <a:t>August 14,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837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5400000">
            <a:off x="-2057400" y="2057401"/>
            <a:ext cx="6858000" cy="2743199"/>
          </a:xfrm>
          <a:prstGeom prst="rect">
            <a:avLst/>
          </a:prstGeom>
          <a:solidFill>
            <a:srgbClr val="878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 rot="5400000">
            <a:off x="-653797" y="3396997"/>
            <a:ext cx="6858003" cy="64009"/>
          </a:xfrm>
          <a:prstGeom prst="rect">
            <a:avLst/>
          </a:prstGeom>
          <a:solidFill>
            <a:srgbClr val="AF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04800" y="2971800"/>
            <a:ext cx="2133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/>
          <p:cNvSpPr>
            <a:spLocks noGrp="1"/>
          </p:cNvSpPr>
          <p:nvPr>
            <p:ph type="body" sz="half" idx="2" hasCustomPrompt="1"/>
          </p:nvPr>
        </p:nvSpPr>
        <p:spPr>
          <a:xfrm>
            <a:off x="266700" y="3000728"/>
            <a:ext cx="2400300" cy="3379124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z="2400" dirty="0" smtClean="0">
                <a:latin typeface="+mj-lt"/>
              </a:rPr>
              <a:t>SUBTITLE</a:t>
            </a:r>
            <a:endParaRPr lang="en-US" sz="2400" dirty="0"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124200" y="990600"/>
            <a:ext cx="5562600" cy="5135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65125"/>
          </a:xfrm>
        </p:spPr>
        <p:txBody>
          <a:bodyPr/>
          <a:lstStyle>
            <a:lvl1pPr>
              <a:defRPr>
                <a:solidFill>
                  <a:srgbClr val="878785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6A0291C7-F608-4246-89E2-5DBB54EDEF09}" type="datetime4">
              <a:rPr lang="en-US" smtClean="0"/>
              <a:t>August 14, 2019</a:t>
            </a:fld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half" idx="13" hasCustomPrompt="1"/>
          </p:nvPr>
        </p:nvSpPr>
        <p:spPr>
          <a:xfrm>
            <a:off x="273106" y="609600"/>
            <a:ext cx="2400300" cy="2362200"/>
          </a:xfrm>
        </p:spPr>
        <p:txBody>
          <a:bodyPr anchor="b">
            <a:normAutofit/>
          </a:bodyPr>
          <a:lstStyle>
            <a:lvl1pPr marL="0" indent="0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z="4000" dirty="0" smtClean="0">
                <a:latin typeface="+mj-lt"/>
              </a:rPr>
              <a:t>Title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3887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4D013C2E-F697-4ACF-9974-2B7ED63A336A}" type="datetime4">
              <a:rPr lang="en-US" smtClean="0"/>
              <a:t>August 14,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55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" y="6477000"/>
            <a:ext cx="9143989" cy="66484"/>
          </a:xfrm>
          <a:prstGeom prst="rect">
            <a:avLst/>
          </a:prstGeom>
          <a:solidFill>
            <a:srgbClr val="AF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1" y="6553200"/>
            <a:ext cx="9144000" cy="304800"/>
          </a:xfrm>
          <a:prstGeom prst="rect">
            <a:avLst/>
          </a:prstGeom>
          <a:solidFill>
            <a:srgbClr val="878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fld id="{D4335327-653A-45BD-A8A4-D16B8D9BB63F}" type="datetime4">
              <a:rPr lang="en-US" smtClean="0"/>
              <a:t>August 14,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8848E627-D06A-4F0E-98E2-3D90458BE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756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analyze.teainc.org/LMP-Forecast-Main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analyze.teainc.org/DeltaHedging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nalyze.teainc.org/DeltaHedging/" TargetMode="External"/><Relationship Id="rId2" Type="http://schemas.openxmlformats.org/officeDocument/2006/relationships/hyperlink" Target="https://analyze.teainc.org/HedgeFox/CAISO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A-Analytics/ShinyWorkshop/release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A-Analytics/DeltaHedging/blob/master/RCode/shiny-app/server.r#L61" TargetMode="External"/><Relationship Id="rId2" Type="http://schemas.openxmlformats.org/officeDocument/2006/relationships/hyperlink" Target="https://github.com/TEA-Analytics/HedgeFox/blob/master/RCode/shiny-app/Common/server.r#L51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EA-Analytics/LMP-Forecast/blob/master/LMP-Forecast-Main/server.R#L7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renkun-ken.github.io/formattable/" TargetMode="External"/><Relationship Id="rId2" Type="http://schemas.openxmlformats.org/officeDocument/2006/relationships/hyperlink" Target="https://rstudio.github.io/DT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hyperlink" Target="https://jrowen.github.io/rhandsontable/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hiny.rstudio.com/gallery/plot-interaction-basic.html" TargetMode="External"/><Relationship Id="rId2" Type="http://schemas.openxmlformats.org/officeDocument/2006/relationships/hyperlink" Target="https://www.htmlwidget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hiny.rstudio.com/gallery/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hiny.rstudio.com/gallery/widget-gallery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Shiny Workshop</a:t>
            </a:r>
            <a:br>
              <a:rPr lang="en-US" dirty="0" smtClean="0"/>
            </a:br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August 27, 2019</a:t>
            </a:r>
          </a:p>
          <a:p>
            <a:r>
              <a:rPr lang="en-US" dirty="0" smtClean="0"/>
              <a:t>TEA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24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‘</a:t>
            </a:r>
            <a:r>
              <a:rPr lang="en-US" dirty="0" err="1" smtClean="0"/>
              <a:t>teadashboard</a:t>
            </a:r>
            <a:r>
              <a:rPr lang="en-US" dirty="0" smtClean="0"/>
              <a:t>’</a:t>
            </a:r>
            <a:br>
              <a:rPr lang="en-US" dirty="0" smtClean="0"/>
            </a:br>
            <a:r>
              <a:rPr lang="en-US" sz="2700" dirty="0" smtClean="0"/>
              <a:t>TEA-version of ‘</a:t>
            </a:r>
            <a:r>
              <a:rPr lang="en-US" sz="2700" dirty="0" err="1" smtClean="0"/>
              <a:t>shinydashboard</a:t>
            </a:r>
            <a:r>
              <a:rPr lang="en-US" sz="2700" dirty="0" smtClean="0"/>
              <a:t>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numCol="2">
            <a:normAutofit/>
          </a:bodyPr>
          <a:lstStyle/>
          <a:p>
            <a:r>
              <a:rPr lang="en-US" sz="2800" dirty="0" smtClean="0"/>
              <a:t>In general, we recommend using the ‘</a:t>
            </a:r>
            <a:r>
              <a:rPr lang="en-US" sz="2800" dirty="0" err="1" smtClean="0"/>
              <a:t>teadashboard</a:t>
            </a:r>
            <a:r>
              <a:rPr lang="en-US" sz="2800" dirty="0" smtClean="0"/>
              <a:t>.’ </a:t>
            </a:r>
          </a:p>
          <a:p>
            <a:r>
              <a:rPr lang="en-US" sz="2800" dirty="0" smtClean="0"/>
              <a:t>All functionalities are the same with </a:t>
            </a:r>
            <a:r>
              <a:rPr lang="en-US" sz="2800" dirty="0" err="1" smtClean="0"/>
              <a:t>shinydashboard</a:t>
            </a:r>
            <a:r>
              <a:rPr lang="en-US" sz="2800" dirty="0" smtClean="0"/>
              <a:t>. </a:t>
            </a:r>
          </a:p>
          <a:p>
            <a:r>
              <a:rPr lang="en-US" sz="2800" dirty="0" smtClean="0"/>
              <a:t>Open “</a:t>
            </a:r>
            <a:r>
              <a:rPr lang="en-US" sz="2800" dirty="0" err="1" smtClean="0"/>
              <a:t>TheSimplest</a:t>
            </a:r>
            <a:r>
              <a:rPr lang="en-US" sz="2800" dirty="0"/>
              <a:t>” </a:t>
            </a:r>
            <a:r>
              <a:rPr lang="en-US" sz="2800" dirty="0" smtClean="0"/>
              <a:t>template</a:t>
            </a:r>
            <a:r>
              <a:rPr lang="en-US" sz="2800" dirty="0"/>
              <a:t> </a:t>
            </a:r>
            <a:r>
              <a:rPr lang="en-US" sz="2800" dirty="0" smtClean="0"/>
              <a:t>and run it. </a:t>
            </a:r>
          </a:p>
          <a:p>
            <a:pPr lvl="1"/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 err="1" smtClean="0"/>
              <a:t>RunApp</a:t>
            </a:r>
            <a:r>
              <a:rPr lang="en-US" sz="2400" dirty="0" smtClean="0"/>
              <a:t> button. </a:t>
            </a:r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14, 2019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698" y="2209800"/>
            <a:ext cx="4412601" cy="296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87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571500" indent="-514350">
              <a:buFont typeface="+mj-lt"/>
              <a:buAutoNum type="arabicPeriod"/>
            </a:pPr>
            <a:r>
              <a:rPr lang="en-US" sz="2400" dirty="0" smtClean="0"/>
              <a:t>Run the simplest template.</a:t>
            </a:r>
          </a:p>
          <a:p>
            <a:pPr marL="571500" indent="-514350">
              <a:buFont typeface="+mj-lt"/>
              <a:buAutoNum type="arabicPeriod"/>
            </a:pPr>
            <a:r>
              <a:rPr lang="en-US" sz="2400" dirty="0" smtClean="0"/>
              <a:t>Break it down to 3 files. </a:t>
            </a:r>
          </a:p>
          <a:p>
            <a:pPr lvl="1"/>
            <a:r>
              <a:rPr lang="en-US" sz="2000" dirty="0" smtClean="0"/>
              <a:t>Create a app folder. </a:t>
            </a:r>
          </a:p>
          <a:p>
            <a:pPr lvl="1"/>
            <a:r>
              <a:rPr lang="en-US" sz="2000" dirty="0" err="1" smtClean="0"/>
              <a:t>Ui.r</a:t>
            </a:r>
            <a:r>
              <a:rPr lang="en-US" sz="2000" dirty="0" smtClean="0"/>
              <a:t>, </a:t>
            </a:r>
            <a:r>
              <a:rPr lang="en-US" sz="2000" dirty="0" err="1" smtClean="0"/>
              <a:t>server.r</a:t>
            </a:r>
            <a:r>
              <a:rPr lang="en-US" sz="2000" dirty="0" smtClean="0"/>
              <a:t>, and </a:t>
            </a:r>
            <a:r>
              <a:rPr lang="en-US" sz="2000" dirty="0" err="1" smtClean="0"/>
              <a:t>global.r</a:t>
            </a:r>
            <a:r>
              <a:rPr lang="en-US" sz="2000" dirty="0" smtClean="0"/>
              <a:t>.</a:t>
            </a:r>
          </a:p>
          <a:p>
            <a:pPr marL="571500" indent="-514350">
              <a:buFont typeface="+mj-lt"/>
              <a:buAutoNum type="arabicPeriod"/>
            </a:pPr>
            <a:r>
              <a:rPr lang="en-US" sz="2400" dirty="0" smtClean="0"/>
              <a:t>Add the following: </a:t>
            </a:r>
          </a:p>
          <a:p>
            <a:pPr lvl="1"/>
            <a:r>
              <a:rPr lang="en-US" sz="2000" dirty="0" smtClean="0"/>
              <a:t>Read in SPP data in ‘Data’ folder. </a:t>
            </a:r>
          </a:p>
          <a:p>
            <a:pPr lvl="1"/>
            <a:r>
              <a:rPr lang="en-US" sz="2000" dirty="0" smtClean="0"/>
              <a:t>Add a section (</a:t>
            </a:r>
            <a:r>
              <a:rPr lang="en-US" sz="2000" dirty="0" err="1" smtClean="0"/>
              <a:t>menuitem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Add a date range selector </a:t>
            </a:r>
          </a:p>
          <a:p>
            <a:pPr lvl="1"/>
            <a:r>
              <a:rPr lang="en-US" sz="2000" dirty="0"/>
              <a:t>Add time series plot</a:t>
            </a:r>
          </a:p>
          <a:p>
            <a:pPr lvl="1"/>
            <a:r>
              <a:rPr lang="en-US" sz="2000" dirty="0" smtClean="0"/>
              <a:t>Add a table.  </a:t>
            </a:r>
          </a:p>
          <a:p>
            <a:pPr lvl="2"/>
            <a:endParaRPr lang="en-US" sz="1800" dirty="0" smtClean="0"/>
          </a:p>
          <a:p>
            <a:r>
              <a:rPr lang="en-US" sz="2400" dirty="0" smtClean="0"/>
              <a:t>Hints</a:t>
            </a:r>
          </a:p>
          <a:p>
            <a:pPr lvl="1"/>
            <a:r>
              <a:rPr lang="en-US" sz="2000" dirty="0" smtClean="0"/>
              <a:t>Read.csv</a:t>
            </a:r>
          </a:p>
          <a:p>
            <a:pPr lvl="1"/>
            <a:r>
              <a:rPr lang="en-US" sz="2000" dirty="0" err="1" smtClean="0"/>
              <a:t>menuItem</a:t>
            </a:r>
            <a:endParaRPr lang="en-US" sz="2000" dirty="0" smtClean="0"/>
          </a:p>
          <a:p>
            <a:pPr lvl="1"/>
            <a:r>
              <a:rPr lang="en-US" sz="2000" dirty="0" err="1"/>
              <a:t>dateRangeInput</a:t>
            </a:r>
            <a:endParaRPr lang="en-US" sz="2000" dirty="0" smtClean="0"/>
          </a:p>
          <a:p>
            <a:pPr lvl="1"/>
            <a:r>
              <a:rPr lang="en-US" sz="2000" dirty="0" err="1" smtClean="0"/>
              <a:t>plotOutput</a:t>
            </a:r>
            <a:r>
              <a:rPr lang="en-US" sz="2000" dirty="0" smtClean="0"/>
              <a:t>/</a:t>
            </a:r>
            <a:r>
              <a:rPr lang="en-US" sz="2000" dirty="0" err="1" smtClean="0"/>
              <a:t>renderPlot</a:t>
            </a:r>
            <a:endParaRPr lang="en-US" sz="2000" dirty="0" smtClean="0"/>
          </a:p>
          <a:p>
            <a:pPr lvl="1"/>
            <a:r>
              <a:rPr lang="en-US" sz="2000" dirty="0" err="1" smtClean="0"/>
              <a:t>dataTableOutput</a:t>
            </a:r>
            <a:r>
              <a:rPr lang="en-US" sz="2000" dirty="0" smtClean="0"/>
              <a:t>/</a:t>
            </a:r>
            <a:r>
              <a:rPr lang="en-US" sz="2000" dirty="0" err="1" smtClean="0"/>
              <a:t>renderDataTable</a:t>
            </a:r>
            <a:endParaRPr lang="en-US" sz="2000" dirty="0"/>
          </a:p>
          <a:p>
            <a:pPr lvl="1"/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14,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51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4624" y="1600200"/>
            <a:ext cx="6574752" cy="45259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14,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708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Add box() for objects in the body</a:t>
            </a:r>
          </a:p>
          <a:p>
            <a:r>
              <a:rPr lang="en-US" dirty="0" smtClean="0"/>
              <a:t>Make the data dependent on “market”.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Create a selector for market in the sidebar and make “SPP”  and “CAISO” available.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Create a reactive object for data. </a:t>
            </a:r>
          </a:p>
          <a:p>
            <a:pPr lvl="1"/>
            <a:endParaRPr lang="en-US" dirty="0"/>
          </a:p>
          <a:p>
            <a:r>
              <a:rPr lang="en-US" dirty="0" smtClean="0"/>
              <a:t>Hints: </a:t>
            </a:r>
          </a:p>
          <a:p>
            <a:pPr lvl="1"/>
            <a:r>
              <a:rPr lang="en-US" dirty="0" err="1" smtClean="0"/>
              <a:t>selectInput</a:t>
            </a:r>
            <a:endParaRPr lang="en-US" dirty="0" smtClean="0"/>
          </a:p>
          <a:p>
            <a:pPr lvl="1"/>
            <a:r>
              <a:rPr lang="en-US" dirty="0" smtClean="0"/>
              <a:t>Reactive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14,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63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004" y="1600200"/>
            <a:ext cx="7779992" cy="45259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14,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768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Reactive objects live in reactive environments.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Reactive objects</a:t>
            </a:r>
          </a:p>
          <a:p>
            <a:pPr lvl="1"/>
            <a:r>
              <a:rPr lang="en-US" dirty="0" err="1" smtClean="0"/>
              <a:t>Input$xxx</a:t>
            </a:r>
            <a:endParaRPr lang="en-US" dirty="0" smtClean="0"/>
          </a:p>
          <a:p>
            <a:pPr lvl="1"/>
            <a:r>
              <a:rPr lang="en-US" dirty="0" smtClean="0"/>
              <a:t>Reactive()</a:t>
            </a:r>
          </a:p>
          <a:p>
            <a:pPr lvl="1"/>
            <a:r>
              <a:rPr lang="en-US" dirty="0" err="1" smtClean="0"/>
              <a:t>reactiveValue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Reactive Environments</a:t>
            </a:r>
          </a:p>
          <a:p>
            <a:pPr lvl="1"/>
            <a:r>
              <a:rPr lang="en-US" dirty="0" smtClean="0"/>
              <a:t>Inside render*</a:t>
            </a:r>
          </a:p>
          <a:p>
            <a:pPr lvl="1"/>
            <a:r>
              <a:rPr lang="en-US" dirty="0" smtClean="0"/>
              <a:t>Inside reactive*</a:t>
            </a:r>
          </a:p>
          <a:p>
            <a:pPr lvl="1"/>
            <a:r>
              <a:rPr lang="en-US" dirty="0" smtClean="0"/>
              <a:t>Inside observe*.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14, 2019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017219"/>
            <a:ext cx="7010400" cy="466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3276600"/>
            <a:ext cx="5171574" cy="253523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467600" y="3594937"/>
            <a:ext cx="762000" cy="21907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94518" y="4449763"/>
            <a:ext cx="773082" cy="1619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145913" y="5113226"/>
            <a:ext cx="853963" cy="16849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18481" y="5132622"/>
            <a:ext cx="853963" cy="16849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304297" y="5142664"/>
            <a:ext cx="300400" cy="16849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255330" y="5150977"/>
            <a:ext cx="300400" cy="16849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271896" y="4424139"/>
            <a:ext cx="300400" cy="16849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511282" y="4440238"/>
            <a:ext cx="300400" cy="16849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038600" y="3594937"/>
            <a:ext cx="4724400" cy="388101"/>
          </a:xfrm>
          <a:prstGeom prst="rect">
            <a:avLst/>
          </a:prstGeom>
          <a:solidFill>
            <a:srgbClr val="F79646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041372" y="4356937"/>
            <a:ext cx="4724400" cy="388101"/>
          </a:xfrm>
          <a:prstGeom prst="rect">
            <a:avLst/>
          </a:prstGeom>
          <a:solidFill>
            <a:srgbClr val="F79646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077394" y="5042737"/>
            <a:ext cx="4724400" cy="388101"/>
          </a:xfrm>
          <a:prstGeom prst="rect">
            <a:avLst/>
          </a:prstGeom>
          <a:solidFill>
            <a:srgbClr val="F79646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4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14,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73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534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Always use boxes. 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fluidRow</a:t>
            </a:r>
            <a:r>
              <a:rPr lang="en-US" dirty="0" smtClean="0"/>
              <a:t> and columns for dividing the page. </a:t>
            </a:r>
          </a:p>
          <a:p>
            <a:r>
              <a:rPr lang="en-US" dirty="0" smtClean="0"/>
              <a:t>Within the divided section of the page, width is specified over 12. </a:t>
            </a:r>
          </a:p>
          <a:p>
            <a:r>
              <a:rPr lang="en-US" dirty="0" smtClean="0"/>
              <a:t>Height specification optional.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14, 2019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09800" y="3429000"/>
            <a:ext cx="4419600" cy="27432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19200" y="3429000"/>
            <a:ext cx="914400" cy="2743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6000" y="3505200"/>
            <a:ext cx="42672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0" y="4952999"/>
            <a:ext cx="4267200" cy="1168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38400" y="3657600"/>
            <a:ext cx="990600" cy="97472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Box (3)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3505200" y="3657600"/>
            <a:ext cx="2971800" cy="11430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Box (width = </a:t>
            </a:r>
            <a:r>
              <a:rPr lang="en-US" sz="1400" dirty="0" smtClean="0"/>
              <a:t>9)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2446713" y="5029200"/>
            <a:ext cx="2276302" cy="990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00600" y="5029200"/>
            <a:ext cx="1601585" cy="990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514600" y="5105400"/>
            <a:ext cx="1058486" cy="38100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Box (6)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2514600" y="5562599"/>
            <a:ext cx="2134985" cy="36887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Box(12)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4953000" y="5118215"/>
            <a:ext cx="1371600" cy="8382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Box (width = 12)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640911" y="4044434"/>
            <a:ext cx="105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Fluid row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680662" y="5268654"/>
            <a:ext cx="105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Fluid row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724400" y="6121523"/>
            <a:ext cx="2141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Column (column = 4)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446713" y="6127090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Column (width = 8)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642358" y="5105846"/>
            <a:ext cx="763385" cy="39188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Box(4)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4920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10" grpId="0"/>
      <p:bldP spid="22" grpId="0"/>
      <p:bldP spid="23" grpId="0"/>
      <p:bldP spid="24" grpId="0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14, 2019</a:t>
            </a:fld>
            <a:endParaRPr lang="en-US" dirty="0"/>
          </a:p>
        </p:txBody>
      </p:sp>
      <p:pic>
        <p:nvPicPr>
          <p:cNvPr id="7" name="Picture 4" descr="Image result for page layouts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7" t="27647" r="9519"/>
          <a:stretch/>
        </p:blipFill>
        <p:spPr bwMode="auto">
          <a:xfrm>
            <a:off x="457200" y="2732735"/>
            <a:ext cx="8229600" cy="226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1295400" y="4185458"/>
            <a:ext cx="762000" cy="802628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981200" y="3386050"/>
            <a:ext cx="762000" cy="802628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848600" y="3429000"/>
            <a:ext cx="762000" cy="802628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79614" y="3244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AF2626"/>
                </a:solidFill>
              </a:rPr>
              <a:t>1</a:t>
            </a:r>
            <a:endParaRPr lang="en-US" dirty="0">
              <a:solidFill>
                <a:srgbClr val="AF2626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55714" y="4766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AF2626"/>
                </a:solidFill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85114" y="4000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AF2626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2274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  <p:bldP spid="12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239000" cy="4800600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n-US" dirty="0" smtClean="0"/>
              <a:t>anther section (</a:t>
            </a:r>
            <a:r>
              <a:rPr lang="en-US" dirty="0" err="1" smtClean="0"/>
              <a:t>menuitem</a:t>
            </a:r>
            <a:r>
              <a:rPr lang="en-US" dirty="0" smtClean="0"/>
              <a:t>) and add boxes like this: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some texts in a box using </a:t>
            </a:r>
            <a:r>
              <a:rPr lang="en-US" dirty="0" err="1" smtClean="0"/>
              <a:t>tags$xxx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</a:t>
            </a:r>
            <a:r>
              <a:rPr lang="en-US" dirty="0" smtClean="0"/>
              <a:t>the ‘</a:t>
            </a:r>
            <a:r>
              <a:rPr lang="en-US" dirty="0" err="1" smtClean="0"/>
              <a:t>TEABranded</a:t>
            </a:r>
            <a:r>
              <a:rPr lang="en-US" dirty="0" smtClean="0"/>
              <a:t>’ template and notice</a:t>
            </a:r>
          </a:p>
          <a:p>
            <a:pPr lvl="1"/>
            <a:r>
              <a:rPr lang="en-US" dirty="0" smtClean="0"/>
              <a:t>A few different layouts</a:t>
            </a:r>
          </a:p>
          <a:p>
            <a:pPr lvl="1"/>
            <a:r>
              <a:rPr lang="en-US" dirty="0" smtClean="0"/>
              <a:t>Sidebar </a:t>
            </a:r>
            <a:r>
              <a:rPr lang="en-US" dirty="0" err="1" smtClean="0"/>
              <a:t>submenues</a:t>
            </a:r>
            <a:endParaRPr lang="en-US" dirty="0" smtClean="0"/>
          </a:p>
          <a:p>
            <a:pPr lvl="1"/>
            <a:r>
              <a:rPr lang="en-US" dirty="0" smtClean="0"/>
              <a:t>User </a:t>
            </a:r>
            <a:r>
              <a:rPr lang="en-US" dirty="0" err="1" smtClean="0"/>
              <a:t>longin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“About” page</a:t>
            </a:r>
          </a:p>
          <a:p>
            <a:pPr lvl="1"/>
            <a:endParaRPr lang="en-US" dirty="0"/>
          </a:p>
          <a:p>
            <a:r>
              <a:rPr lang="en-US" dirty="0" smtClean="0"/>
              <a:t>Check out icons</a:t>
            </a:r>
          </a:p>
          <a:p>
            <a:pPr lvl="1"/>
            <a:r>
              <a:rPr lang="en-US" dirty="0"/>
              <a:t>https://</a:t>
            </a:r>
            <a:r>
              <a:rPr lang="en-US" dirty="0" smtClean="0"/>
              <a:t>rstudio.github.io/shinydashboard/appearance.html#icons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14, 2019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114" y="1461889"/>
            <a:ext cx="1235999" cy="132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46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Environment Settings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14,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21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Tour of Existing TEA Shiny Apps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14,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09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LMP Forecast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https://analyze.teainc.org/LMP-Forecast-Main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Notice</a:t>
            </a:r>
          </a:p>
          <a:p>
            <a:pPr lvl="1"/>
            <a:r>
              <a:rPr lang="en-US" dirty="0" smtClean="0"/>
              <a:t>Progress Bar</a:t>
            </a:r>
          </a:p>
          <a:p>
            <a:pPr lvl="1"/>
            <a:r>
              <a:rPr lang="en-US" dirty="0" smtClean="0"/>
              <a:t>Select Inputs with multiple choices</a:t>
            </a:r>
          </a:p>
          <a:p>
            <a:pPr lvl="1"/>
            <a:r>
              <a:rPr lang="en-US" dirty="0" smtClean="0"/>
              <a:t>Interactivity with </a:t>
            </a:r>
            <a:r>
              <a:rPr lang="en-US" dirty="0" err="1" smtClean="0"/>
              <a:t>htmlwidgets</a:t>
            </a:r>
            <a:endParaRPr lang="en-US" dirty="0" smtClean="0"/>
          </a:p>
          <a:p>
            <a:pPr lvl="1"/>
            <a:r>
              <a:rPr lang="en-US" dirty="0" smtClean="0"/>
              <a:t>Ability to update data and rerun the model. </a:t>
            </a:r>
          </a:p>
          <a:p>
            <a:pPr lvl="1"/>
            <a:r>
              <a:rPr lang="en-US" dirty="0" smtClean="0"/>
              <a:t>Interactive Maps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14,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16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DeltaHedging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://analyze.teainc.org/DeltaHedging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Notice</a:t>
            </a:r>
          </a:p>
          <a:p>
            <a:pPr lvl="1"/>
            <a:r>
              <a:rPr lang="en-US" dirty="0" smtClean="0"/>
              <a:t>Excel like look and feel. </a:t>
            </a:r>
          </a:p>
          <a:p>
            <a:pPr lvl="1"/>
            <a:r>
              <a:rPr lang="en-US" dirty="0" smtClean="0"/>
              <a:t>Base shiny interactivity</a:t>
            </a:r>
          </a:p>
          <a:p>
            <a:pPr lvl="1"/>
            <a:r>
              <a:rPr lang="en-US" dirty="0" smtClean="0"/>
              <a:t>Database connections (read/write)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14,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85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HedgeFox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://analyze.teainc.org/HedgeFox/CAISO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r>
              <a:rPr lang="en-US" dirty="0" smtClean="0"/>
              <a:t>Notice: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ubfolder structures</a:t>
            </a:r>
          </a:p>
          <a:p>
            <a:pPr lvl="1"/>
            <a:r>
              <a:rPr lang="en-US" dirty="0" smtClean="0"/>
              <a:t>Hidden tabs</a:t>
            </a:r>
          </a:p>
          <a:p>
            <a:pPr lvl="1"/>
            <a:r>
              <a:rPr lang="en-US" dirty="0" smtClean="0"/>
              <a:t>Disabled inputs. </a:t>
            </a:r>
          </a:p>
          <a:p>
            <a:pPr lvl="1"/>
            <a:r>
              <a:rPr lang="en-US" dirty="0" smtClean="0"/>
              <a:t>Use of information boxes. </a:t>
            </a:r>
          </a:p>
          <a:p>
            <a:pPr lvl="1"/>
            <a:r>
              <a:rPr lang="en-US" dirty="0" err="1" smtClean="0"/>
              <a:t>Rmarkdown</a:t>
            </a:r>
            <a:r>
              <a:rPr lang="en-US" dirty="0" smtClean="0"/>
              <a:t> reports.</a:t>
            </a:r>
          </a:p>
          <a:p>
            <a:pPr lvl="1"/>
            <a:r>
              <a:rPr lang="en-US" dirty="0" smtClean="0"/>
              <a:t>Synched up date-pickers. </a:t>
            </a:r>
            <a:endParaRPr lang="en-US" dirty="0"/>
          </a:p>
          <a:p>
            <a:endParaRPr lang="en-US" dirty="0" smtClean="0">
              <a:hlinkClick r:id="rId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14,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4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Understanding Reactivity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7455-7BAE-4F57-835F-B43DCD64C886}" type="datetime4">
              <a:rPr lang="en-US" smtClean="0"/>
              <a:t>August 14,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69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/>
              <a:t>F</a:t>
            </a:r>
            <a:r>
              <a:rPr lang="en-US" dirty="0" smtClean="0"/>
              <a:t>irst </a:t>
            </a:r>
            <a:r>
              <a:rPr lang="en-US" dirty="0"/>
              <a:t>A</a:t>
            </a:r>
            <a:r>
              <a:rPr lang="en-US" dirty="0" smtClean="0"/>
              <a:t>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14, 2019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05200" y="1465384"/>
            <a:ext cx="203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Reactive expression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3553" y="1465384"/>
            <a:ext cx="153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Reactive value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086600" y="1447800"/>
            <a:ext cx="1012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53" y="2057400"/>
            <a:ext cx="8739064" cy="403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24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53" y="2057400"/>
            <a:ext cx="8739064" cy="403598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a Page is Opened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14, 2019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05200" y="1465384"/>
            <a:ext cx="203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Reactive expression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3553" y="1465384"/>
            <a:ext cx="153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Reactive value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86600" y="1447800"/>
            <a:ext cx="1012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observer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405129" y="3514896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405129" y="4724400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27710" y="2497974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51504" y="6040509"/>
            <a:ext cx="428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Follow the arrow </a:t>
            </a:r>
            <a:r>
              <a:rPr lang="en-US" dirty="0" smtClean="0">
                <a:solidFill>
                  <a:schemeClr val="accent2"/>
                </a:solidFill>
              </a:rPr>
              <a:t>backward for UI requests.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70328" y="2113153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11317" y="2797094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825959" y="3864708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57200" y="4398558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57200" y="5005499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57200" y="5563949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7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53" y="2057400"/>
            <a:ext cx="8739064" cy="403598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a Page is Opened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14, 2019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05200" y="1465384"/>
            <a:ext cx="203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Reactive expression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3553" y="1465384"/>
            <a:ext cx="153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Reactive value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86600" y="1447800"/>
            <a:ext cx="1012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observer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7405129" y="3514896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405129" y="4724400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727710" y="2497974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70328" y="2113153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11317" y="2797094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825959" y="3864708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57200" y="4398558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57200" y="5005499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57200" y="5563949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115950" y="6040509"/>
            <a:ext cx="5054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Follow the </a:t>
            </a:r>
            <a:r>
              <a:rPr lang="en-US" dirty="0" smtClean="0">
                <a:solidFill>
                  <a:schemeClr val="accent2"/>
                </a:solidFill>
              </a:rPr>
              <a:t>arrow forward for updates of requested. 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14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53" y="2057400"/>
            <a:ext cx="8739064" cy="403598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Input </a:t>
            </a:r>
            <a:r>
              <a:rPr lang="en-US" dirty="0" smtClean="0"/>
              <a:t>Changes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14, 2019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05200" y="1465384"/>
            <a:ext cx="203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Reactive expression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3553" y="1465384"/>
            <a:ext cx="153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Reactive value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86600" y="1447800"/>
            <a:ext cx="1012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observer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383402" y="3523694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412058" y="4694237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697602" y="2474479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11317" y="2115264"/>
            <a:ext cx="418532" cy="45720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808513" y="3846790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503139" y="6021149"/>
            <a:ext cx="4279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Follow the arrow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forward for “Invalidating”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18747" y="2218336"/>
            <a:ext cx="124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Invalidated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11317" y="2797094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57200" y="4398558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57200" y="5005499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57200" y="5563949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6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53" y="2057400"/>
            <a:ext cx="8739064" cy="403598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Input </a:t>
            </a:r>
            <a:r>
              <a:rPr lang="en-US" dirty="0" smtClean="0"/>
              <a:t>Changes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14, 2019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05200" y="1465384"/>
            <a:ext cx="203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Reactive expression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3553" y="1465384"/>
            <a:ext cx="153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Reactive value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86600" y="1447800"/>
            <a:ext cx="1012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observer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383402" y="3523694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412058" y="4694237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697602" y="2474479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11317" y="2115264"/>
            <a:ext cx="418532" cy="45720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808513" y="3846790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912219" y="6010353"/>
            <a:ext cx="5745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Update values if they are requested by UI. (Lazy reactivity).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18747" y="2218336"/>
            <a:ext cx="124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Invalidated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11317" y="2797094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57200" y="4398558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57200" y="5005499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57200" y="5563949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437801" y="3565025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421057" y="4776899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3" name="Oval 22"/>
          <p:cNvSpPr/>
          <p:nvPr/>
        </p:nvSpPr>
        <p:spPr>
          <a:xfrm>
            <a:off x="3722426" y="2539541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2912" y="3903760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2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To-Do List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 the installation of needed apps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smtClean="0"/>
              <a:t>R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err="1" smtClean="0"/>
              <a:t>Rstudio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Download zipped files and save it at Desktop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sz="2000" dirty="0">
                <a:hlinkClick r:id="rId2"/>
              </a:rPr>
              <a:t>https://github.com/TEA-Analytics/ShinyWorkshop/releases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 packages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smtClean="0"/>
              <a:t>01_InstallPackages.r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 a </a:t>
            </a:r>
            <a:r>
              <a:rPr lang="en-US" dirty="0" err="1" smtClean="0"/>
              <a:t>cheatsheet</a:t>
            </a:r>
            <a:r>
              <a:rPr lang="en-US" dirty="0" smtClean="0"/>
              <a:t>.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14,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30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53" y="2057400"/>
            <a:ext cx="8739064" cy="403598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Input </a:t>
            </a:r>
            <a:r>
              <a:rPr lang="en-US" dirty="0" smtClean="0"/>
              <a:t>Changes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14, 2019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05200" y="1465384"/>
            <a:ext cx="203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Reactive expression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3553" y="1465384"/>
            <a:ext cx="153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Reactive value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86600" y="1447800"/>
            <a:ext cx="1012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observer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383402" y="3523694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15635" y="2768141"/>
            <a:ext cx="418532" cy="45720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15635" y="2140046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57200" y="4398558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57200" y="5005499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57200" y="5563949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437801" y="3565025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424987" y="4697317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804128" y="3864708"/>
            <a:ext cx="418532" cy="4572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598322" y="3505200"/>
            <a:ext cx="124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Invalidated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30672" y="4360251"/>
            <a:ext cx="124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Invalidated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733800" y="2474479"/>
            <a:ext cx="418532" cy="457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7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options(</a:t>
            </a:r>
            <a:r>
              <a:rPr lang="en-US" dirty="0" err="1" smtClean="0"/>
              <a:t>shiny.reactlog</a:t>
            </a:r>
            <a:r>
              <a:rPr lang="en-US" dirty="0" smtClean="0"/>
              <a:t>=TRUE)</a:t>
            </a:r>
          </a:p>
          <a:p>
            <a:pPr lvl="1"/>
            <a:r>
              <a:rPr lang="en-US" dirty="0"/>
              <a:t>If TRUE, enable logging of reactive events, which can be viewed later with the </a:t>
            </a:r>
            <a:r>
              <a:rPr lang="en-US" dirty="0" err="1"/>
              <a:t>showReactLog</a:t>
            </a:r>
            <a:r>
              <a:rPr lang="en-US" dirty="0"/>
              <a:t> function. This incurs a substantial performance penalty and should not be used in </a:t>
            </a:r>
            <a:r>
              <a:rPr lang="en-US" dirty="0" smtClean="0"/>
              <a:t>production.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14,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80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 objects</a:t>
            </a:r>
          </a:p>
          <a:p>
            <a:pPr lvl="1"/>
            <a:r>
              <a:rPr lang="en-US" sz="2000" dirty="0" smtClean="0"/>
              <a:t>Data frames</a:t>
            </a:r>
          </a:p>
          <a:p>
            <a:pPr lvl="1"/>
            <a:r>
              <a:rPr lang="en-US" sz="2000" dirty="0"/>
              <a:t>A</a:t>
            </a:r>
            <a:r>
              <a:rPr lang="en-US" sz="2000" dirty="0" smtClean="0"/>
              <a:t>rrays</a:t>
            </a:r>
          </a:p>
          <a:p>
            <a:pPr lvl="1"/>
            <a:r>
              <a:rPr lang="en-US" sz="2000" dirty="0" smtClean="0"/>
              <a:t>Functions</a:t>
            </a:r>
          </a:p>
          <a:p>
            <a:pPr lvl="1"/>
            <a:r>
              <a:rPr lang="en-US" sz="2000" dirty="0" smtClean="0"/>
              <a:t>List</a:t>
            </a:r>
          </a:p>
          <a:p>
            <a:pPr lvl="1"/>
            <a:r>
              <a:rPr lang="en-US" sz="2000" dirty="0" smtClean="0"/>
              <a:t>…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Reactive  </a:t>
            </a:r>
            <a:r>
              <a:rPr lang="en-US" dirty="0" smtClean="0">
                <a:sym typeface="Wingdings" panose="05000000000000000000" pitchFamily="2" charset="2"/>
              </a:rPr>
              <a:t> Think this like a </a:t>
            </a:r>
            <a:r>
              <a:rPr lang="en-US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function</a:t>
            </a:r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err="1" smtClean="0"/>
              <a:t>ReactiveValues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 Think this like a </a:t>
            </a:r>
            <a:r>
              <a:rPr lang="en-US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list</a:t>
            </a:r>
            <a:r>
              <a:rPr lang="en-US" dirty="0" smtClean="0">
                <a:sym typeface="Wingdings" panose="05000000000000000000" pitchFamily="2" charset="2"/>
              </a:rPr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14,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50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201" y="4054282"/>
            <a:ext cx="3581400" cy="18569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Reactive as a Function with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Functions </a:t>
            </a:r>
          </a:p>
          <a:p>
            <a:pPr lvl="1"/>
            <a:r>
              <a:rPr lang="en-US" dirty="0" smtClean="0"/>
              <a:t>Computes every time it’s called.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Reactive</a:t>
            </a:r>
          </a:p>
          <a:p>
            <a:pPr lvl="1"/>
            <a:r>
              <a:rPr lang="en-US" dirty="0" smtClean="0"/>
              <a:t>It caches values. </a:t>
            </a:r>
          </a:p>
          <a:p>
            <a:pPr lvl="1"/>
            <a:r>
              <a:rPr lang="en-US" dirty="0" smtClean="0"/>
              <a:t>It knows when inputs change.</a:t>
            </a:r>
          </a:p>
          <a:p>
            <a:pPr lvl="1"/>
            <a:r>
              <a:rPr lang="en-US" dirty="0" smtClean="0"/>
              <a:t>It returns cached values if inputs haven’t changed.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14, 2019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r="40199"/>
          <a:stretch/>
        </p:blipFill>
        <p:spPr>
          <a:xfrm>
            <a:off x="5562600" y="2638425"/>
            <a:ext cx="3429000" cy="7905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r="40713"/>
          <a:stretch/>
        </p:blipFill>
        <p:spPr>
          <a:xfrm>
            <a:off x="5575083" y="1526768"/>
            <a:ext cx="3416517" cy="7905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972780" y="2277269"/>
            <a:ext cx="514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V.S.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input selector where you can choose which prices to show. </a:t>
            </a:r>
          </a:p>
          <a:p>
            <a:pPr lvl="1"/>
            <a:r>
              <a:rPr lang="en-US" dirty="0" err="1" smtClean="0"/>
              <a:t>selectInput</a:t>
            </a:r>
            <a:r>
              <a:rPr lang="en-US" dirty="0" smtClean="0"/>
              <a:t>(multiple </a:t>
            </a:r>
            <a:r>
              <a:rPr lang="en-US" dirty="0"/>
              <a:t>= </a:t>
            </a:r>
            <a:r>
              <a:rPr lang="en-US" dirty="0" smtClean="0"/>
              <a:t>TRUE)</a:t>
            </a:r>
          </a:p>
          <a:p>
            <a:pPr lvl="1"/>
            <a:r>
              <a:rPr lang="en-US" dirty="0" err="1" smtClean="0"/>
              <a:t>uiOutput</a:t>
            </a:r>
            <a:r>
              <a:rPr lang="en-US" dirty="0" smtClean="0"/>
              <a:t>/</a:t>
            </a:r>
            <a:r>
              <a:rPr lang="en-US" dirty="0" err="1" smtClean="0"/>
              <a:t>renderUI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Show reactivity log.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14, 2019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590" y="3733800"/>
            <a:ext cx="5017972" cy="255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16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Observe:</a:t>
            </a:r>
          </a:p>
          <a:p>
            <a:pPr lvl="1"/>
            <a:r>
              <a:rPr lang="en-US" sz="2400" dirty="0" smtClean="0"/>
              <a:t>Reactivity can become complicated fast, if you use particular objects in the app. </a:t>
            </a:r>
          </a:p>
          <a:p>
            <a:pPr lvl="2"/>
            <a:r>
              <a:rPr lang="en-US" sz="2000" dirty="0" smtClean="0"/>
              <a:t>Dynamic UIs</a:t>
            </a:r>
          </a:p>
          <a:p>
            <a:pPr lvl="2"/>
            <a:r>
              <a:rPr lang="en-US" sz="2000" dirty="0" err="1" smtClean="0"/>
              <a:t>rhandontable</a:t>
            </a:r>
            <a:endParaRPr lang="en-US" sz="2000" dirty="0" smtClean="0"/>
          </a:p>
          <a:p>
            <a:pPr lvl="1"/>
            <a:r>
              <a:rPr lang="en-US" sz="2400" dirty="0" smtClean="0"/>
              <a:t>We don’t have to worry about reactivity, until we have to. </a:t>
            </a:r>
          </a:p>
          <a:p>
            <a:pPr lvl="1"/>
            <a:r>
              <a:rPr lang="en-US" sz="2400" dirty="0" smtClean="0"/>
              <a:t>A flash of error message.  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14, 2019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4572000"/>
            <a:ext cx="5553075" cy="8096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127" y="5584824"/>
            <a:ext cx="478155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62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</a:t>
            </a:r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Req</a:t>
            </a:r>
            <a:r>
              <a:rPr lang="en-US" dirty="0" smtClean="0">
                <a:solidFill>
                  <a:schemeClr val="accent2"/>
                </a:solidFill>
              </a:rPr>
              <a:t>()  </a:t>
            </a:r>
            <a:r>
              <a:rPr lang="en-US" dirty="0" smtClean="0"/>
              <a:t>&amp; validate(need())</a:t>
            </a:r>
          </a:p>
          <a:p>
            <a:pPr lvl="1"/>
            <a:r>
              <a:rPr lang="en-US" dirty="0" smtClean="0"/>
              <a:t>Ensure </a:t>
            </a:r>
            <a:r>
              <a:rPr lang="en-US" dirty="0"/>
              <a:t>that values are available </a:t>
            </a:r>
            <a:r>
              <a:rPr lang="en-US" dirty="0" smtClean="0"/>
              <a:t>before </a:t>
            </a:r>
            <a:r>
              <a:rPr lang="en-US" dirty="0"/>
              <a:t>proceeding with a calculation or action</a:t>
            </a:r>
            <a:r>
              <a:rPr lang="en-US" dirty="0" smtClean="0"/>
              <a:t>.</a:t>
            </a:r>
          </a:p>
          <a:p>
            <a:r>
              <a:rPr lang="en-US" dirty="0"/>
              <a:t>Add reactive objects. </a:t>
            </a:r>
          </a:p>
          <a:p>
            <a:pPr lvl="1"/>
            <a:r>
              <a:rPr lang="en-US" dirty="0"/>
              <a:t>Create </a:t>
            </a:r>
            <a:r>
              <a:rPr lang="en-US" dirty="0" smtClean="0"/>
              <a:t>dependency</a:t>
            </a:r>
          </a:p>
          <a:p>
            <a:r>
              <a:rPr lang="en-US" dirty="0" smtClean="0"/>
              <a:t>Isolate()</a:t>
            </a:r>
          </a:p>
          <a:p>
            <a:pPr lvl="1"/>
            <a:r>
              <a:rPr lang="en-US" dirty="0" smtClean="0"/>
              <a:t>Avoid dependency.</a:t>
            </a:r>
          </a:p>
          <a:p>
            <a:r>
              <a:rPr lang="en-US" dirty="0" err="1" smtClean="0"/>
              <a:t>EventReactive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Specify the dependency.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14, 2019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445" y="3886200"/>
            <a:ext cx="4097429" cy="22560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7718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Exercise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req</a:t>
            </a:r>
            <a:r>
              <a:rPr lang="en-US" dirty="0" smtClean="0"/>
              <a:t>() for </a:t>
            </a:r>
            <a:r>
              <a:rPr lang="en-US" dirty="0" err="1" smtClean="0"/>
              <a:t>dymanic</a:t>
            </a:r>
            <a:r>
              <a:rPr lang="en-US" dirty="0" smtClean="0"/>
              <a:t> UI variable. </a:t>
            </a:r>
          </a:p>
          <a:p>
            <a:r>
              <a:rPr lang="en-US" dirty="0" smtClean="0"/>
              <a:t>Add another market “MISO” and validate() for checking if the data source exists.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14, 2019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276600"/>
            <a:ext cx="6153150" cy="280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91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Observe: watches for all dependent reactive objects. </a:t>
            </a:r>
          </a:p>
          <a:p>
            <a:r>
              <a:rPr lang="en-US" dirty="0" err="1" smtClean="0"/>
              <a:t>observeEvent</a:t>
            </a:r>
            <a:r>
              <a:rPr lang="en-US" dirty="0" smtClean="0"/>
              <a:t>: reacts to only specified reactive objects. </a:t>
            </a:r>
          </a:p>
          <a:p>
            <a:endParaRPr lang="en-US" dirty="0" smtClean="0"/>
          </a:p>
          <a:p>
            <a:r>
              <a:rPr lang="en-US" dirty="0" smtClean="0"/>
              <a:t>Behaviors</a:t>
            </a:r>
            <a:endParaRPr lang="en-US" dirty="0"/>
          </a:p>
          <a:p>
            <a:pPr lvl="1"/>
            <a:r>
              <a:rPr lang="en-US" dirty="0"/>
              <a:t>T</a:t>
            </a:r>
            <a:r>
              <a:rPr lang="en-US" dirty="0" smtClean="0"/>
              <a:t>riggered </a:t>
            </a:r>
            <a:r>
              <a:rPr lang="en-US" dirty="0"/>
              <a:t>every time one of its inputs </a:t>
            </a:r>
            <a:r>
              <a:rPr lang="en-US" dirty="0" smtClean="0"/>
              <a:t>changes (regardless of whether values are needed). </a:t>
            </a:r>
          </a:p>
          <a:p>
            <a:pPr lvl="1"/>
            <a:r>
              <a:rPr lang="en-US" dirty="0" smtClean="0"/>
              <a:t> Yields </a:t>
            </a:r>
            <a:r>
              <a:rPr lang="en-US" dirty="0"/>
              <a:t>no </a:t>
            </a:r>
            <a:r>
              <a:rPr lang="en-US" dirty="0" smtClean="0"/>
              <a:t>output.</a:t>
            </a:r>
          </a:p>
          <a:p>
            <a:pPr lvl="1"/>
            <a:r>
              <a:rPr lang="en-US" dirty="0" smtClean="0"/>
              <a:t>Useful in </a:t>
            </a:r>
          </a:p>
          <a:p>
            <a:pPr lvl="2"/>
            <a:r>
              <a:rPr lang="en-US" dirty="0" smtClean="0"/>
              <a:t>Reset </a:t>
            </a:r>
            <a:r>
              <a:rPr lang="en-US" dirty="0" err="1" smtClean="0"/>
              <a:t>input$xxx</a:t>
            </a:r>
            <a:r>
              <a:rPr lang="en-US" dirty="0" smtClean="0"/>
              <a:t> values </a:t>
            </a:r>
            <a:r>
              <a:rPr lang="en-US" dirty="0"/>
              <a:t>using </a:t>
            </a:r>
            <a:r>
              <a:rPr lang="en-US" dirty="0" smtClean="0"/>
              <a:t>‘update*Input’ functions. </a:t>
            </a:r>
          </a:p>
          <a:p>
            <a:pPr lvl="2"/>
            <a:r>
              <a:rPr lang="en-US" dirty="0" smtClean="0"/>
              <a:t>Display pop-up messages. </a:t>
            </a:r>
          </a:p>
          <a:p>
            <a:pPr lvl="2"/>
            <a:r>
              <a:rPr lang="en-US" dirty="0" smtClean="0"/>
              <a:t>Modifying </a:t>
            </a:r>
            <a:r>
              <a:rPr lang="en-US" dirty="0" err="1" smtClean="0"/>
              <a:t>reactiveValues</a:t>
            </a:r>
            <a:endParaRPr lang="en-US" dirty="0" smtClean="0"/>
          </a:p>
          <a:p>
            <a:pPr lvl="2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14,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54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ReactiveValues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ReactiveValue</a:t>
            </a:r>
            <a:r>
              <a:rPr lang="en-US" dirty="0" smtClean="0"/>
              <a:t> is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pdated and/or called inside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reactive expression or observer. </a:t>
            </a:r>
          </a:p>
          <a:p>
            <a:pPr lvl="1"/>
            <a:r>
              <a:rPr lang="en-US" dirty="0" smtClean="0"/>
              <a:t>You need to control when it updates. </a:t>
            </a:r>
          </a:p>
          <a:p>
            <a:pPr lvl="2"/>
            <a:r>
              <a:rPr lang="en-US" dirty="0" smtClean="0"/>
              <a:t>No automatic updates when dependencies change. </a:t>
            </a:r>
          </a:p>
          <a:p>
            <a:pPr lvl="2"/>
            <a:r>
              <a:rPr lang="en-US" dirty="0" smtClean="0"/>
              <a:t>It can be updated even when outputs are not needed. </a:t>
            </a:r>
          </a:p>
          <a:p>
            <a:endParaRPr lang="en-US" dirty="0" smtClean="0"/>
          </a:p>
          <a:p>
            <a:r>
              <a:rPr lang="en-US" dirty="0" smtClean="0"/>
              <a:t>Recall ‘reactive’</a:t>
            </a:r>
            <a:endParaRPr lang="en-US" dirty="0"/>
          </a:p>
          <a:p>
            <a:pPr lvl="1"/>
            <a:r>
              <a:rPr lang="en-US" dirty="0"/>
              <a:t>You don’t have to worry about dependencies. </a:t>
            </a:r>
          </a:p>
          <a:p>
            <a:pPr lvl="2"/>
            <a:r>
              <a:rPr lang="en-US" dirty="0"/>
              <a:t>Unless manually </a:t>
            </a:r>
            <a:r>
              <a:rPr lang="en-US" dirty="0" smtClean="0"/>
              <a:t>controlled, </a:t>
            </a:r>
            <a:r>
              <a:rPr lang="en-US" dirty="0"/>
              <a:t>it’ll </a:t>
            </a:r>
            <a:r>
              <a:rPr lang="en-US" dirty="0" smtClean="0"/>
              <a:t>know the dependencies. </a:t>
            </a:r>
            <a:endParaRPr lang="en-US" dirty="0"/>
          </a:p>
          <a:p>
            <a:pPr lvl="2"/>
            <a:r>
              <a:rPr lang="en-US" dirty="0"/>
              <a:t>It updates only when needed. 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14, 2019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21718"/>
          <a:stretch/>
        </p:blipFill>
        <p:spPr>
          <a:xfrm>
            <a:off x="5715000" y="1638300"/>
            <a:ext cx="3124200" cy="1028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7227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This workshop is designed solely with </a:t>
            </a:r>
            <a:r>
              <a:rPr lang="en-US" dirty="0" err="1"/>
              <a:t>Eina’s</a:t>
            </a:r>
            <a:r>
              <a:rPr lang="en-US" dirty="0"/>
              <a:t> biases and skewed personal experiences dealing with </a:t>
            </a:r>
            <a:r>
              <a:rPr lang="en-US" dirty="0" smtClean="0"/>
              <a:t>r and </a:t>
            </a:r>
            <a:r>
              <a:rPr lang="en-US" dirty="0" err="1"/>
              <a:t>r</a:t>
            </a:r>
            <a:r>
              <a:rPr lang="en-US" dirty="0" err="1" smtClean="0"/>
              <a:t>shiny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Eina does not claim the latest knowledge in r shiny, nor the current best practices. </a:t>
            </a:r>
          </a:p>
          <a:p>
            <a:endParaRPr lang="en-US" dirty="0" smtClean="0"/>
          </a:p>
          <a:p>
            <a:r>
              <a:rPr lang="en-US" dirty="0" smtClean="0"/>
              <a:t>Please know that R community has been evolving rapidly, Eina – who started R coding before </a:t>
            </a:r>
            <a:r>
              <a:rPr lang="en-US" dirty="0" err="1" smtClean="0"/>
              <a:t>tidyverse</a:t>
            </a:r>
            <a:r>
              <a:rPr lang="en-US" dirty="0" smtClean="0"/>
              <a:t> era – is a bit old-fashioned, and this does not mean Eina is discouraging anybody from adopting the latest trend in R.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14,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Observe and </a:t>
            </a:r>
            <a:r>
              <a:rPr lang="en-US" dirty="0" err="1" smtClean="0"/>
              <a:t>reactiveValues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14,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64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/>
              <a:t>Cases for </a:t>
            </a:r>
            <a:r>
              <a:rPr lang="en-US" dirty="0" err="1" smtClean="0"/>
              <a:t>ReactiveValues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Need to store status and status changes based on multiple inputs</a:t>
            </a:r>
            <a:endParaRPr lang="en-US" dirty="0" smtClean="0"/>
          </a:p>
          <a:p>
            <a:r>
              <a:rPr lang="en-US" dirty="0" smtClean="0"/>
              <a:t>Partial data </a:t>
            </a:r>
            <a:r>
              <a:rPr lang="en-US" dirty="0" smtClean="0"/>
              <a:t>imports</a:t>
            </a:r>
            <a:r>
              <a:rPr lang="en-US" dirty="0"/>
              <a:t> </a:t>
            </a:r>
            <a:r>
              <a:rPr lang="en-US" dirty="0" smtClean="0"/>
              <a:t>and append. </a:t>
            </a:r>
            <a:endParaRPr lang="en-US" dirty="0" smtClean="0"/>
          </a:p>
          <a:p>
            <a:pPr lvl="1"/>
            <a:r>
              <a:rPr lang="en-US" dirty="0" smtClean="0"/>
              <a:t>Append data as needed. 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sz="1900" dirty="0">
                <a:hlinkClick r:id="rId2"/>
              </a:rPr>
              <a:t>https://github.com/TEA-Analytics/HedgeFox/blob/master/RCode/shiny-app/Common/server.r#L514</a:t>
            </a:r>
            <a:endParaRPr lang="en-US" sz="1900" dirty="0"/>
          </a:p>
          <a:p>
            <a:pPr lvl="1"/>
            <a:r>
              <a:rPr lang="en-US" sz="1900" dirty="0" smtClean="0"/>
              <a:t> </a:t>
            </a:r>
            <a:r>
              <a:rPr lang="en-US" sz="1900" dirty="0">
                <a:hlinkClick r:id="rId3"/>
              </a:rPr>
              <a:t>https://</a:t>
            </a:r>
            <a:r>
              <a:rPr lang="en-US" sz="1900" dirty="0" smtClean="0">
                <a:hlinkClick r:id="rId3"/>
              </a:rPr>
              <a:t>github.com/TEA-Analytics/DeltaHedging/blob/master/RCode/shiny-app/server.r#L61</a:t>
            </a:r>
            <a:endParaRPr lang="en-US" sz="1900" dirty="0" smtClean="0"/>
          </a:p>
          <a:p>
            <a:pPr lvl="1"/>
            <a:r>
              <a:rPr lang="en-US" sz="1900" dirty="0">
                <a:hlinkClick r:id="rId4"/>
              </a:rPr>
              <a:t>https://</a:t>
            </a:r>
            <a:r>
              <a:rPr lang="en-US" sz="1900" dirty="0" smtClean="0">
                <a:hlinkClick r:id="rId4"/>
              </a:rPr>
              <a:t>github.com/TEA-Analytics/LMP-Forecast/blob/master/LMP-Forecast-Main/server.R#L7</a:t>
            </a:r>
            <a:endParaRPr lang="en-US" sz="1900" dirty="0" smtClean="0"/>
          </a:p>
          <a:p>
            <a:endParaRPr lang="en-US" sz="2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14,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24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on Reactivity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858000" cy="4525963"/>
          </a:xfrm>
        </p:spPr>
        <p:txBody>
          <a:bodyPr/>
          <a:lstStyle/>
          <a:p>
            <a:r>
              <a:rPr lang="en-US" dirty="0" smtClean="0"/>
              <a:t>First, think reactive. </a:t>
            </a:r>
          </a:p>
          <a:p>
            <a:r>
              <a:rPr lang="en-US" dirty="0" smtClean="0"/>
              <a:t>Then think </a:t>
            </a:r>
            <a:r>
              <a:rPr lang="en-US" dirty="0" err="1" smtClean="0"/>
              <a:t>req</a:t>
            </a:r>
            <a:r>
              <a:rPr lang="en-US" dirty="0" smtClean="0"/>
              <a:t>, </a:t>
            </a:r>
            <a:r>
              <a:rPr lang="en-US" dirty="0" smtClean="0"/>
              <a:t>validate, isolate </a:t>
            </a:r>
            <a:r>
              <a:rPr lang="en-US" dirty="0" smtClean="0"/>
              <a:t>or </a:t>
            </a:r>
            <a:r>
              <a:rPr lang="en-US" dirty="0" err="1" smtClean="0"/>
              <a:t>eventReactive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Then think </a:t>
            </a:r>
            <a:r>
              <a:rPr lang="en-US" dirty="0" err="1" smtClean="0"/>
              <a:t>reactiveValues</a:t>
            </a:r>
            <a:r>
              <a:rPr lang="en-US" dirty="0" smtClean="0"/>
              <a:t> with observe.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14, 2019</a:t>
            </a:fld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6853561" y="2133600"/>
            <a:ext cx="484632" cy="2667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77431" y="2939851"/>
            <a:ext cx="1787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 control over dependencies.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09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Table Choices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14,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22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Choices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Datatable</a:t>
            </a:r>
            <a:r>
              <a:rPr lang="en-US" dirty="0" smtClean="0"/>
              <a:t> (DT) – base shiny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https://rstudio.github.io/DT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Formattable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https://renkun-ken.github.io/formattable/</a:t>
            </a:r>
            <a:endParaRPr lang="en-US" dirty="0"/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smtClean="0"/>
              <a:t>Beautiful display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Rhandsontable</a:t>
            </a:r>
            <a:endParaRPr lang="en-US" dirty="0" smtClean="0"/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https://jrowen.github.io/rhandsontable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smtClean="0"/>
              <a:t>Easy user input table. 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14, 2019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0" y="3849326"/>
            <a:ext cx="31242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18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the data table to something fancy.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14,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74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Interactive Plots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14,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06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dirty="0" err="1" smtClean="0"/>
              <a:t>htmlwidgets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www.htmlwidgets.org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Leaflet</a:t>
            </a:r>
          </a:p>
          <a:p>
            <a:pPr lvl="1"/>
            <a:r>
              <a:rPr lang="en-US" dirty="0" err="1" smtClean="0"/>
              <a:t>Dygraph</a:t>
            </a:r>
            <a:endParaRPr lang="en-US" dirty="0" smtClean="0"/>
          </a:p>
          <a:p>
            <a:pPr lvl="1"/>
            <a:r>
              <a:rPr lang="en-US" dirty="0" err="1" smtClean="0"/>
              <a:t>Plotly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base Shiny</a:t>
            </a:r>
          </a:p>
          <a:p>
            <a:pPr lvl="1"/>
            <a:r>
              <a:rPr lang="en-US" dirty="0">
                <a:hlinkClick r:id="rId3"/>
              </a:rPr>
              <a:t>https://shiny.rstudio.com/gallery/plot-interaction-basic.html</a:t>
            </a:r>
            <a:endParaRPr lang="en-US" dirty="0" smtClean="0">
              <a:hlinkClick r:id="rId4"/>
            </a:endParaRPr>
          </a:p>
          <a:p>
            <a:pPr lvl="1"/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://shiny.rstudio.com/gallery/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14,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00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Dygraph</a:t>
            </a:r>
            <a:r>
              <a:rPr lang="en-US" dirty="0" smtClean="0"/>
              <a:t> for </a:t>
            </a:r>
            <a:r>
              <a:rPr lang="en-US" dirty="0" err="1" smtClean="0"/>
              <a:t>tsplot</a:t>
            </a:r>
            <a:r>
              <a:rPr lang="en-US" dirty="0" smtClean="0"/>
              <a:t>. </a:t>
            </a:r>
            <a:endParaRPr lang="en-US" dirty="0" smtClean="0"/>
          </a:p>
          <a:p>
            <a:pPr lvl="1"/>
            <a:r>
              <a:rPr lang="en-US" dirty="0" err="1" smtClean="0"/>
              <a:t>Dygraph</a:t>
            </a:r>
            <a:r>
              <a:rPr lang="en-US" dirty="0" smtClean="0"/>
              <a:t> takes </a:t>
            </a:r>
            <a:r>
              <a:rPr lang="en-US" dirty="0" err="1" smtClean="0"/>
              <a:t>xts</a:t>
            </a:r>
            <a:r>
              <a:rPr lang="en-US" dirty="0" smtClean="0"/>
              <a:t> objects. Load both </a:t>
            </a:r>
            <a:r>
              <a:rPr lang="en-US" dirty="0" err="1" smtClean="0"/>
              <a:t>dygraph</a:t>
            </a:r>
            <a:r>
              <a:rPr lang="en-US" dirty="0" smtClean="0"/>
              <a:t> and </a:t>
            </a:r>
            <a:r>
              <a:rPr lang="en-US" dirty="0" err="1" smtClean="0"/>
              <a:t>xts</a:t>
            </a:r>
            <a:r>
              <a:rPr lang="en-US" dirty="0" smtClean="0"/>
              <a:t> libraries. </a:t>
            </a:r>
          </a:p>
          <a:p>
            <a:pPr lvl="1"/>
            <a:r>
              <a:rPr lang="en-US" dirty="0" smtClean="0"/>
              <a:t>Convert data frame into </a:t>
            </a:r>
            <a:r>
              <a:rPr lang="en-US" dirty="0" err="1" smtClean="0"/>
              <a:t>xts</a:t>
            </a:r>
            <a:r>
              <a:rPr lang="en-US" dirty="0" smtClean="0"/>
              <a:t> before feeling into the </a:t>
            </a:r>
            <a:r>
              <a:rPr lang="en-US" dirty="0" err="1" smtClean="0"/>
              <a:t>dygraph</a:t>
            </a:r>
            <a:r>
              <a:rPr lang="en-US" dirty="0" smtClean="0"/>
              <a:t> function.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14,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40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Miscellaneous Tips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A48C-7D50-4342-AD40-34A91176B866}" type="datetime4">
              <a:rPr lang="en-US" smtClean="0"/>
              <a:t>August 14,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94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Shiny Basics 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14,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</a:t>
            </a:r>
            <a:r>
              <a:rPr lang="en-US" dirty="0"/>
              <a:t>a</a:t>
            </a:r>
            <a:r>
              <a:rPr lang="en-US" dirty="0" smtClean="0"/>
              <a:t>rgument in server function. </a:t>
            </a:r>
          </a:p>
          <a:p>
            <a:r>
              <a:rPr lang="en-US" dirty="0" smtClean="0"/>
              <a:t>Needed when</a:t>
            </a:r>
          </a:p>
          <a:p>
            <a:pPr lvl="1"/>
            <a:r>
              <a:rPr lang="en-US" dirty="0" smtClean="0"/>
              <a:t>Accessing user info</a:t>
            </a:r>
          </a:p>
          <a:p>
            <a:pPr lvl="1"/>
            <a:r>
              <a:rPr lang="en-US" dirty="0" smtClean="0"/>
              <a:t>Using module.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50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14,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04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51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14,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bars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52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14,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80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Hiding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Hide Tabs</a:t>
            </a:r>
          </a:p>
          <a:p>
            <a:r>
              <a:rPr lang="en-US" dirty="0" err="1" smtClean="0"/>
              <a:t>Shinyjs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53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14,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6007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Rmarkdown</a:t>
            </a:r>
            <a:r>
              <a:rPr lang="en-US" dirty="0" smtClean="0"/>
              <a:t>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54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14,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00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Shiny vs Tableau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55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14,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30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Shiny Pros vs Cons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56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14,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67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</a:t>
            </a:r>
            <a:r>
              <a:rPr lang="en-US" dirty="0"/>
              <a:t> </a:t>
            </a:r>
            <a:r>
              <a:rPr lang="en-US" dirty="0" smtClean="0"/>
              <a:t>and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14, 2019</a:t>
            </a:fld>
            <a:endParaRPr lang="en-US" dirty="0"/>
          </a:p>
        </p:txBody>
      </p:sp>
      <p:pic>
        <p:nvPicPr>
          <p:cNvPr id="1026" name="Picture 2" descr="Image result for serve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099" y="1747276"/>
            <a:ext cx="1914525" cy="1914525"/>
          </a:xfrm>
          <a:prstGeom prst="rect">
            <a:avLst/>
          </a:prstGeom>
        </p:spPr>
      </p:pic>
      <p:sp>
        <p:nvSpPr>
          <p:cNvPr id="11" name="Left Arrow 10"/>
          <p:cNvSpPr/>
          <p:nvPr/>
        </p:nvSpPr>
        <p:spPr>
          <a:xfrm>
            <a:off x="2743200" y="2100907"/>
            <a:ext cx="3352800" cy="457200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Give me this.</a:t>
            </a:r>
            <a:endParaRPr lang="en-US" dirty="0"/>
          </a:p>
        </p:txBody>
      </p:sp>
      <p:sp>
        <p:nvSpPr>
          <p:cNvPr id="13" name="Left Arrow 12"/>
          <p:cNvSpPr/>
          <p:nvPr/>
        </p:nvSpPr>
        <p:spPr>
          <a:xfrm flipH="1">
            <a:off x="2746248" y="2969474"/>
            <a:ext cx="3349752" cy="457200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Here it is. 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4267312"/>
            <a:ext cx="8229600" cy="185885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“UI” specifies layout of the app and requests things to a server when needed. </a:t>
            </a:r>
          </a:p>
          <a:p>
            <a:r>
              <a:rPr lang="en-US" dirty="0" smtClean="0"/>
              <a:t>“Server” gives requested whatever (plot, table, …).</a:t>
            </a:r>
          </a:p>
          <a:p>
            <a:endParaRPr lang="en-US" dirty="0" smtClean="0"/>
          </a:p>
          <a:p>
            <a:r>
              <a:rPr lang="en-US" dirty="0" smtClean="0"/>
              <a:t>Both UI and server are within R. 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31168" y="1523888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77437" y="152388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UI</a:t>
            </a:r>
            <a:endParaRPr lang="en-US" dirty="0"/>
          </a:p>
        </p:txBody>
      </p:sp>
      <p:sp>
        <p:nvSpPr>
          <p:cNvPr id="15" name="Oval Callout 14"/>
          <p:cNvSpPr/>
          <p:nvPr/>
        </p:nvSpPr>
        <p:spPr>
          <a:xfrm>
            <a:off x="7805279" y="3459051"/>
            <a:ext cx="1248689" cy="808261"/>
          </a:xfrm>
          <a:prstGeom prst="wedgeEllipseCallout">
            <a:avLst>
              <a:gd name="adj1" fmla="val -33633"/>
              <a:gd name="adj2" fmla="val -75201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 know how to display. </a:t>
            </a:r>
            <a:endParaRPr lang="en-US" sz="1200" dirty="0"/>
          </a:p>
        </p:txBody>
      </p:sp>
      <p:sp>
        <p:nvSpPr>
          <p:cNvPr id="18" name="Oval Callout 17"/>
          <p:cNvSpPr/>
          <p:nvPr/>
        </p:nvSpPr>
        <p:spPr>
          <a:xfrm>
            <a:off x="190501" y="3426674"/>
            <a:ext cx="1248689" cy="808261"/>
          </a:xfrm>
          <a:prstGeom prst="wedgeEllipseCallout">
            <a:avLst>
              <a:gd name="adj1" fmla="val 37838"/>
              <a:gd name="adj2" fmla="val -69771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 know how to compute.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8934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and Shiny-Server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“Server” may refer to the server section of the app. </a:t>
            </a:r>
          </a:p>
          <a:p>
            <a:r>
              <a:rPr lang="en-US" dirty="0" smtClean="0"/>
              <a:t>“Shiny Server” may mean an actual web server that hosts shiny apps. </a:t>
            </a:r>
          </a:p>
          <a:p>
            <a:pPr lvl="1"/>
            <a:r>
              <a:rPr lang="en-US" dirty="0" smtClean="0"/>
              <a:t>Topics of deployment will be covered tomorrow. </a:t>
            </a:r>
          </a:p>
          <a:p>
            <a:r>
              <a:rPr lang="en-US" dirty="0" smtClean="0"/>
              <a:t>You have to know the context for knowing which one means.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14,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54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1600200"/>
            <a:ext cx="3429000" cy="31623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244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examples online will have everything in one script using </a:t>
            </a:r>
            <a:r>
              <a:rPr lang="en-US" dirty="0" err="1" smtClean="0"/>
              <a:t>shinyApp</a:t>
            </a:r>
            <a:r>
              <a:rPr lang="en-US" dirty="0" smtClean="0"/>
              <a:t>(). </a:t>
            </a:r>
          </a:p>
          <a:p>
            <a:pPr lvl="1"/>
            <a:r>
              <a:rPr lang="en-US" dirty="0" smtClean="0"/>
              <a:t>For a small app, it’s easy to see. </a:t>
            </a:r>
          </a:p>
          <a:p>
            <a:endParaRPr lang="en-US" dirty="0" smtClean="0"/>
          </a:p>
          <a:p>
            <a:r>
              <a:rPr lang="en-US" dirty="0" smtClean="0"/>
              <a:t>Our default file structure is to break it down to 3 (or more) files: </a:t>
            </a:r>
          </a:p>
          <a:p>
            <a:pPr lvl="1"/>
            <a:r>
              <a:rPr lang="en-US" dirty="0" err="1" smtClean="0"/>
              <a:t>Ui.r</a:t>
            </a:r>
            <a:endParaRPr lang="en-US" dirty="0" smtClean="0"/>
          </a:p>
          <a:p>
            <a:pPr lvl="1"/>
            <a:r>
              <a:rPr lang="en-US" dirty="0" err="1" smtClean="0"/>
              <a:t>Server.r</a:t>
            </a:r>
            <a:endParaRPr lang="en-US" dirty="0" smtClean="0"/>
          </a:p>
          <a:p>
            <a:pPr lvl="1"/>
            <a:r>
              <a:rPr lang="en-US" dirty="0" err="1" smtClean="0"/>
              <a:t>Global.r</a:t>
            </a:r>
            <a:r>
              <a:rPr lang="en-US" dirty="0" smtClean="0"/>
              <a:t> (Optional)</a:t>
            </a:r>
          </a:p>
          <a:p>
            <a:r>
              <a:rPr lang="en-US" dirty="0" smtClean="0"/>
              <a:t>All these 3 files needs to be in a same folder.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14, 2019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57800" y="5342750"/>
            <a:ext cx="2044149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Lucida Console" panose="020B060904050402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runApp</a:t>
            </a:r>
            <a:r>
              <a:rPr lang="en-US" sz="1200" dirty="0" smtClean="0">
                <a:latin typeface="Lucida Console" panose="020B060904050402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(‘</a:t>
            </a:r>
            <a:r>
              <a:rPr lang="en-US" sz="1200" dirty="0" err="1" smtClean="0">
                <a:latin typeface="Lucida Console" panose="020B060904050402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foldername</a:t>
            </a:r>
            <a:r>
              <a:rPr lang="en-US" sz="1200" dirty="0" smtClean="0">
                <a:latin typeface="Lucida Console" panose="020B060904050402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’)</a:t>
            </a:r>
            <a:endParaRPr lang="en-US" sz="1200" dirty="0">
              <a:latin typeface="Lucida Console" panose="020B0609040504020204" pitchFamily="49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25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Code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57547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For each input, a unique id is given, and values are available in the server as </a:t>
            </a:r>
            <a:r>
              <a:rPr lang="en-US" dirty="0" err="1" smtClean="0"/>
              <a:t>Input$inputId</a:t>
            </a:r>
            <a:r>
              <a:rPr lang="en-US" dirty="0" smtClean="0"/>
              <a:t>. </a:t>
            </a:r>
          </a:p>
          <a:p>
            <a:r>
              <a:rPr lang="en-US" dirty="0" smtClean="0"/>
              <a:t>UI requests * when it encounters *Output(), identified by </a:t>
            </a:r>
            <a:r>
              <a:rPr lang="en-US" dirty="0" err="1" smtClean="0"/>
              <a:t>outputId</a:t>
            </a:r>
            <a:r>
              <a:rPr lang="en-US" dirty="0" smtClean="0"/>
              <a:t>. Server returns </a:t>
            </a:r>
            <a:r>
              <a:rPr lang="en-US" dirty="0"/>
              <a:t>o</a:t>
            </a:r>
            <a:r>
              <a:rPr lang="en-US" dirty="0" smtClean="0"/>
              <a:t>utput$*.</a:t>
            </a:r>
          </a:p>
          <a:p>
            <a:r>
              <a:rPr lang="en-US" dirty="0" smtClean="0"/>
              <a:t>Make sure *Output() and render*() are matching, as well as object inside render*().</a:t>
            </a:r>
          </a:p>
          <a:p>
            <a:endParaRPr lang="en-US" dirty="0"/>
          </a:p>
          <a:p>
            <a:r>
              <a:rPr lang="en-US" sz="2900" dirty="0" smtClean="0"/>
              <a:t>Reference</a:t>
            </a:r>
          </a:p>
          <a:p>
            <a:pPr lvl="1"/>
            <a:r>
              <a:rPr lang="en-US" sz="2500" dirty="0" smtClean="0"/>
              <a:t>Shiny Widget Gallery (</a:t>
            </a:r>
            <a:r>
              <a:rPr lang="en-US" sz="2500" dirty="0" smtClean="0">
                <a:hlinkClick r:id="rId2"/>
              </a:rPr>
              <a:t>https</a:t>
            </a:r>
            <a:r>
              <a:rPr lang="en-US" sz="2500" dirty="0">
                <a:hlinkClick r:id="rId2"/>
              </a:rPr>
              <a:t>://</a:t>
            </a:r>
            <a:r>
              <a:rPr lang="en-US" sz="2500" dirty="0" smtClean="0">
                <a:hlinkClick r:id="rId2"/>
              </a:rPr>
              <a:t>shiny.rstudio.com/gallery/widget-gallery.html</a:t>
            </a:r>
            <a:r>
              <a:rPr lang="en-US" sz="2500" dirty="0" smtClean="0"/>
              <a:t>)</a:t>
            </a:r>
            <a:endParaRPr lang="en-US" sz="25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14, 2019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87" y="4250574"/>
            <a:ext cx="7286625" cy="2133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781800" y="4265815"/>
            <a:ext cx="1524000" cy="381000"/>
          </a:xfrm>
          <a:prstGeom prst="rect">
            <a:avLst/>
          </a:prstGeom>
          <a:solidFill>
            <a:srgbClr val="F79646">
              <a:alpha val="4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88622" y="1600201"/>
            <a:ext cx="590204" cy="304800"/>
          </a:xfrm>
          <a:prstGeom prst="rect">
            <a:avLst/>
          </a:prstGeom>
          <a:solidFill>
            <a:srgbClr val="F79646">
              <a:alpha val="4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181600" y="4736868"/>
            <a:ext cx="990600" cy="152400"/>
          </a:xfrm>
          <a:prstGeom prst="rect">
            <a:avLst/>
          </a:prstGeom>
          <a:solidFill>
            <a:srgbClr val="F79646">
              <a:alpha val="4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81600" y="5638800"/>
            <a:ext cx="533400" cy="152400"/>
          </a:xfrm>
          <a:prstGeom prst="rect">
            <a:avLst/>
          </a:prstGeom>
          <a:solidFill>
            <a:srgbClr val="F79646">
              <a:alpha val="4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029200" y="5021580"/>
            <a:ext cx="1295400" cy="16002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87537" y="5537662"/>
            <a:ext cx="911888" cy="10945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76400" y="2412709"/>
            <a:ext cx="914400" cy="2542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187537" y="5122372"/>
            <a:ext cx="751175" cy="5922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339412" y="5601046"/>
            <a:ext cx="751175" cy="5922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4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5 TEA official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2015 TEA official template</Template>
  <TotalTime>11644</TotalTime>
  <Words>1667</Words>
  <Application>Microsoft Office PowerPoint</Application>
  <PresentationFormat>On-screen Show (4:3)</PresentationFormat>
  <Paragraphs>483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Arial</vt:lpstr>
      <vt:lpstr>Calibri</vt:lpstr>
      <vt:lpstr>Calibri Light</vt:lpstr>
      <vt:lpstr>Lucida Console</vt:lpstr>
      <vt:lpstr>Verdana</vt:lpstr>
      <vt:lpstr>Wingdings</vt:lpstr>
      <vt:lpstr>2015 TEA official template</vt:lpstr>
      <vt:lpstr>Shiny Workshop Day 1</vt:lpstr>
      <vt:lpstr>PowerPoint Presentation</vt:lpstr>
      <vt:lpstr>To-Do List</vt:lpstr>
      <vt:lpstr>Disclaimer</vt:lpstr>
      <vt:lpstr>PowerPoint Presentation</vt:lpstr>
      <vt:lpstr>UI and Server</vt:lpstr>
      <vt:lpstr>Server and Shiny-Server</vt:lpstr>
      <vt:lpstr>File structures</vt:lpstr>
      <vt:lpstr>Basic Code Structures</vt:lpstr>
      <vt:lpstr>‘teadashboard’ TEA-version of ‘shinydashboard’</vt:lpstr>
      <vt:lpstr>Exercise 1</vt:lpstr>
      <vt:lpstr>Exercise 1</vt:lpstr>
      <vt:lpstr>Exercise 2</vt:lpstr>
      <vt:lpstr>Exercise 2</vt:lpstr>
      <vt:lpstr>Reactive? </vt:lpstr>
      <vt:lpstr>PowerPoint Presentation</vt:lpstr>
      <vt:lpstr>Layout</vt:lpstr>
      <vt:lpstr>Examples</vt:lpstr>
      <vt:lpstr>Exercise 3</vt:lpstr>
      <vt:lpstr>PowerPoint Presentation</vt:lpstr>
      <vt:lpstr>LMP Forecast</vt:lpstr>
      <vt:lpstr>DeltaHedging</vt:lpstr>
      <vt:lpstr>HedgeFox</vt:lpstr>
      <vt:lpstr>PowerPoint Presentation</vt:lpstr>
      <vt:lpstr>Our First App</vt:lpstr>
      <vt:lpstr>When a Page is Opened</vt:lpstr>
      <vt:lpstr>When a Page is Opened</vt:lpstr>
      <vt:lpstr>When Input Changes 1</vt:lpstr>
      <vt:lpstr>When Input Changes 1</vt:lpstr>
      <vt:lpstr>When Input Changes 2</vt:lpstr>
      <vt:lpstr>4. Demo</vt:lpstr>
      <vt:lpstr>Objects</vt:lpstr>
      <vt:lpstr>Reactive as a Function with Memory</vt:lpstr>
      <vt:lpstr>5. Exercise</vt:lpstr>
      <vt:lpstr>5. Exercise</vt:lpstr>
      <vt:lpstr>Control Dependencies</vt:lpstr>
      <vt:lpstr>6. Exercise </vt:lpstr>
      <vt:lpstr>Observers</vt:lpstr>
      <vt:lpstr>ReactiveValues</vt:lpstr>
      <vt:lpstr>7. Demo</vt:lpstr>
      <vt:lpstr>Use Cases for ReactiveValues</vt:lpstr>
      <vt:lpstr>Summary on Reactivity</vt:lpstr>
      <vt:lpstr>PowerPoint Presentation</vt:lpstr>
      <vt:lpstr>Table Choices</vt:lpstr>
      <vt:lpstr>8. Exercise</vt:lpstr>
      <vt:lpstr>PowerPoint Presentation</vt:lpstr>
      <vt:lpstr>Approaches</vt:lpstr>
      <vt:lpstr>9. Exercise</vt:lpstr>
      <vt:lpstr>PowerPoint Presentation</vt:lpstr>
      <vt:lpstr>session</vt:lpstr>
      <vt:lpstr>Download</vt:lpstr>
      <vt:lpstr>Progress bars</vt:lpstr>
      <vt:lpstr>Hiding Items</vt:lpstr>
      <vt:lpstr>Rmarkdown Report</vt:lpstr>
      <vt:lpstr>PowerPoint Presentation</vt:lpstr>
      <vt:lpstr>Shiny Pros vs Cons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Eina Ooka</dc:creator>
  <cp:lastModifiedBy>Eina Ooka</cp:lastModifiedBy>
  <cp:revision>98</cp:revision>
  <dcterms:created xsi:type="dcterms:W3CDTF">2019-07-05T18:19:53Z</dcterms:created>
  <dcterms:modified xsi:type="dcterms:W3CDTF">2019-08-15T00:24:03Z</dcterms:modified>
</cp:coreProperties>
</file>