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0" r:id="rId2"/>
    <p:sldId id="306" r:id="rId3"/>
    <p:sldId id="318" r:id="rId4"/>
    <p:sldId id="336" r:id="rId5"/>
    <p:sldId id="322" r:id="rId6"/>
    <p:sldId id="340" r:id="rId7"/>
    <p:sldId id="323" r:id="rId8"/>
    <p:sldId id="313" r:id="rId9"/>
    <p:sldId id="335" r:id="rId10"/>
    <p:sldId id="319" r:id="rId11"/>
    <p:sldId id="333" r:id="rId12"/>
    <p:sldId id="334" r:id="rId13"/>
    <p:sldId id="342" r:id="rId14"/>
    <p:sldId id="337" r:id="rId15"/>
    <p:sldId id="338" r:id="rId16"/>
    <p:sldId id="339" r:id="rId17"/>
    <p:sldId id="292" r:id="rId18"/>
    <p:sldId id="320" r:id="rId19"/>
    <p:sldId id="324" r:id="rId20"/>
    <p:sldId id="321" r:id="rId21"/>
    <p:sldId id="349" r:id="rId22"/>
    <p:sldId id="356" r:id="rId23"/>
    <p:sldId id="314" r:id="rId24"/>
    <p:sldId id="343" r:id="rId25"/>
    <p:sldId id="344" r:id="rId26"/>
    <p:sldId id="346" r:id="rId27"/>
    <p:sldId id="357" r:id="rId28"/>
    <p:sldId id="328" r:id="rId29"/>
    <p:sldId id="295" r:id="rId30"/>
    <p:sldId id="296" r:id="rId31"/>
    <p:sldId id="355" r:id="rId32"/>
    <p:sldId id="358" r:id="rId33"/>
    <p:sldId id="359" r:id="rId34"/>
    <p:sldId id="350" r:id="rId35"/>
    <p:sldId id="352" r:id="rId36"/>
    <p:sldId id="331" r:id="rId37"/>
    <p:sldId id="351" r:id="rId38"/>
    <p:sldId id="362" r:id="rId39"/>
    <p:sldId id="360" r:id="rId40"/>
    <p:sldId id="361" r:id="rId41"/>
    <p:sldId id="36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FFFCC"/>
    <a:srgbClr val="AF2626"/>
    <a:srgbClr val="8787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7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AFCF1-7F48-4D21-8D27-97E9804428B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0CCCD-C54A-4809-99DF-956DDAD2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B4B1F-9ADE-4FEE-88FC-832835B49A1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18" y="152400"/>
            <a:ext cx="5486400" cy="182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0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58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C526132D-74A4-457B-9FB6-E79DB3FA6555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1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7" y="3396997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>
                <a:latin typeface="+mj-lt"/>
              </a:rPr>
              <a:t>SUBTITLE</a:t>
            </a:r>
            <a:endParaRPr lang="en-US" sz="2400" dirty="0"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6A0291C7-F608-4246-89E2-5DBB54EDEF09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dirty="0" smtClean="0">
                <a:latin typeface="+mj-lt"/>
              </a:rPr>
              <a:t>Title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8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66"/>
            <a:ext cx="1676400" cy="5588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4D013C2E-F697-4ACF-9974-2B7ED63A336A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4335327-653A-45BD-A8A4-D16B8D9BB63F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CONFIDENTIAL &amp;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8848E627-D06A-4F0E-98E2-3D90458BE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16528108-Deploying-packrat-projects-to-Shiny-Server-Pr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uides.github.com/introduction/flow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hiny.rstudio.com/gallery/kmeans-exampl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A-Analytics/HedgeFox/blob/master/RCode/shiny-app/Common/server.r#L804" TargetMode="External"/><Relationship Id="rId2" Type="http://schemas.openxmlformats.org/officeDocument/2006/relationships/hyperlink" Target="https://analyze.teainc.org/HedgeFox/PN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2" Type="http://schemas.openxmlformats.org/officeDocument/2006/relationships/hyperlink" Target="https://analyze.teainc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promises/articles/shiny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rshinydev001:3838/" TargetMode="External"/><Relationship Id="rId7" Type="http://schemas.openxmlformats.org/officeDocument/2006/relationships/hyperlink" Target="http://rshiny001:8787/" TargetMode="External"/><Relationship Id="rId2" Type="http://schemas.openxmlformats.org/officeDocument/2006/relationships/hyperlink" Target="file:///\\analystfs\westcoastdata\Shiny\Stag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ze.teainc.org/" TargetMode="External"/><Relationship Id="rId5" Type="http://schemas.openxmlformats.org/officeDocument/2006/relationships/hyperlink" Target="file:///\\analystfs\westcoastdata\Shiny\Prod" TargetMode="External"/><Relationship Id="rId4" Type="http://schemas.openxmlformats.org/officeDocument/2006/relationships/hyperlink" Target="http://rshinydev001:8787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\\analystfs\westcoastdata\Shiny\Log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aanalystfs1\Data" TargetMode="External"/><Relationship Id="rId2" Type="http://schemas.openxmlformats.org/officeDocument/2006/relationships/hyperlink" Target="file:///\\Analystfs\westcoast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Shiny Workshop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28, 2019</a:t>
            </a:r>
          </a:p>
          <a:p>
            <a:r>
              <a:rPr lang="en-US" dirty="0" smtClean="0"/>
              <a:t>TEA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Client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Q</a:t>
            </a:r>
            <a:r>
              <a:rPr lang="en-US" dirty="0" smtClean="0"/>
              <a:t>uestions to ask: </a:t>
            </a:r>
          </a:p>
          <a:p>
            <a:r>
              <a:rPr lang="en-US" dirty="0" smtClean="0"/>
              <a:t>Can we get away without giving access</a:t>
            </a:r>
            <a:r>
              <a:rPr lang="en-US" dirty="0"/>
              <a:t>? (We are service providers, not app provider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Do you have to limit the access? </a:t>
            </a:r>
          </a:p>
          <a:p>
            <a:pPr lvl="1"/>
            <a:r>
              <a:rPr lang="en-US" dirty="0" smtClean="0"/>
              <a:t>Are there any sensitive data or tabs to hide? </a:t>
            </a:r>
          </a:p>
          <a:p>
            <a:pPr lvl="1"/>
            <a:r>
              <a:rPr lang="en-US" dirty="0" smtClean="0"/>
              <a:t>Pre-set user inputs. </a:t>
            </a:r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Meaningful messages. </a:t>
            </a:r>
          </a:p>
          <a:p>
            <a:pPr lvl="1"/>
            <a:r>
              <a:rPr lang="en-US" dirty="0" smtClean="0"/>
              <a:t>Safe errors. </a:t>
            </a:r>
          </a:p>
          <a:p>
            <a:r>
              <a:rPr lang="en-US" dirty="0" smtClean="0"/>
              <a:t>Is it vulnerable to misinterpretation? </a:t>
            </a:r>
          </a:p>
          <a:p>
            <a:pPr lvl="1"/>
            <a:r>
              <a:rPr lang="en-US" dirty="0" smtClean="0"/>
              <a:t>Disclaimer and signature page. </a:t>
            </a:r>
          </a:p>
          <a:p>
            <a:pPr lvl="1"/>
            <a:r>
              <a:rPr lang="en-US" dirty="0" smtClean="0"/>
              <a:t>Who’s in charge for customer </a:t>
            </a:r>
            <a:r>
              <a:rPr lang="en-US" dirty="0"/>
              <a:t>s</a:t>
            </a:r>
            <a:r>
              <a:rPr lang="en-US" dirty="0" smtClean="0"/>
              <a:t>upport?</a:t>
            </a:r>
          </a:p>
          <a:p>
            <a:r>
              <a:rPr lang="en-US" dirty="0" smtClean="0"/>
              <a:t>Support plans </a:t>
            </a:r>
          </a:p>
          <a:p>
            <a:pPr lvl="1"/>
            <a:r>
              <a:rPr lang="en-US" dirty="0" smtClean="0"/>
              <a:t>When it fails, what’s the procedure for support?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at Opening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opening, you may encounter an error which goes away by refreshing the page a few times.</a:t>
            </a:r>
          </a:p>
          <a:p>
            <a:pPr lvl="1"/>
            <a:r>
              <a:rPr lang="en-US" dirty="0" smtClean="0"/>
              <a:t>Cause:  The </a:t>
            </a:r>
            <a:r>
              <a:rPr lang="en-US" dirty="0" err="1" smtClean="0"/>
              <a:t>linux</a:t>
            </a:r>
            <a:r>
              <a:rPr lang="en-US" dirty="0" smtClean="0"/>
              <a:t> machine need to look into </a:t>
            </a:r>
            <a:r>
              <a:rPr lang="en-US" dirty="0" smtClean="0">
                <a:hlinkClick r:id="rId2" action="ppaction://hlinkfile"/>
              </a:rPr>
              <a:t>\\analystfs</a:t>
            </a:r>
            <a:r>
              <a:rPr lang="en-US" dirty="0" smtClean="0"/>
              <a:t> network locations. There seems to be a glitch somewhere. </a:t>
            </a:r>
          </a:p>
          <a:p>
            <a:pPr lvl="1"/>
            <a:r>
              <a:rPr lang="en-US" dirty="0" smtClean="0"/>
              <a:t>Solution: </a:t>
            </a:r>
          </a:p>
          <a:p>
            <a:pPr lvl="2"/>
            <a:r>
              <a:rPr lang="en-US" dirty="0" smtClean="0"/>
              <a:t>If we like this app file locations, no solutions have been found so far. </a:t>
            </a:r>
          </a:p>
          <a:p>
            <a:pPr lvl="2"/>
            <a:r>
              <a:rPr lang="en-US" dirty="0" smtClean="0"/>
              <a:t>If we don’t mind using file transfer apps, we could place app files within the server machine…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9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307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0" y="826150"/>
            <a:ext cx="8270920" cy="558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98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We all share the same Shiny Servers.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 smtClean="0">
                <a:sym typeface="Wingdings" panose="05000000000000000000" pitchFamily="2" charset="2"/>
              </a:rPr>
              <a:t>We share the same </a:t>
            </a:r>
            <a:r>
              <a:rPr lang="en-US" sz="3200" dirty="0" smtClean="0"/>
              <a:t>R version and package versions on the server regardless of what you use locally. 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urrent R</a:t>
            </a:r>
            <a:r>
              <a:rPr lang="en-US" dirty="0"/>
              <a:t>: V</a:t>
            </a:r>
            <a:r>
              <a:rPr lang="en-US" dirty="0" smtClean="0"/>
              <a:t>ersion </a:t>
            </a:r>
            <a:r>
              <a:rPr lang="en-US" dirty="0"/>
              <a:t>3.4.4 (2018-03-15) -- "Someone to Lean </a:t>
            </a:r>
            <a:r>
              <a:rPr lang="en-US" dirty="0" smtClean="0"/>
              <a:t>On”</a:t>
            </a:r>
          </a:p>
          <a:p>
            <a:r>
              <a:rPr lang="en-US" dirty="0" smtClean="0"/>
              <a:t>We plan to update it on XXXXXXX.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Agree on a version to install.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Staging server.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Everyone check apps.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Update PROD. </a:t>
            </a:r>
          </a:p>
          <a:p>
            <a:r>
              <a:rPr lang="en-US" dirty="0" smtClean="0"/>
              <a:t>When you need to update a package for some reason, announce it to the entire group before updating it on PROD. </a:t>
            </a:r>
          </a:p>
          <a:p>
            <a:r>
              <a:rPr lang="en-US" dirty="0" smtClean="0"/>
              <a:t>Potential Solution: Look into packrat: </a:t>
            </a:r>
            <a:r>
              <a:rPr lang="en-US" dirty="0">
                <a:hlinkClick r:id="rId2"/>
              </a:rPr>
              <a:t>https://support.rstudio.com/hc/en-us/articles/216528108-Deploying-packrat-projects-to-Shiny-Server-Pro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Known versioning issue: </a:t>
            </a:r>
          </a:p>
          <a:p>
            <a:pPr lvl="1"/>
            <a:r>
              <a:rPr lang="en-US" dirty="0" err="1" smtClean="0"/>
              <a:t>Rds</a:t>
            </a:r>
            <a:r>
              <a:rPr lang="en-US" dirty="0" smtClean="0"/>
              <a:t> files created in R version 3.5 or higher is not readable in R version 3.4 or earlier.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1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R Studio Account to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currently use an open source R Studio Server on the Shiny Server. </a:t>
            </a:r>
          </a:p>
          <a:p>
            <a:pPr lvl="1"/>
            <a:r>
              <a:rPr lang="en-US" dirty="0" smtClean="0"/>
              <a:t>It’s set up so that we can debug apps in the same </a:t>
            </a:r>
            <a:r>
              <a:rPr lang="en-US" dirty="0" err="1" smtClean="0"/>
              <a:t>linux</a:t>
            </a:r>
            <a:r>
              <a:rPr lang="en-US" dirty="0" smtClean="0"/>
              <a:t> environment. </a:t>
            </a:r>
          </a:p>
          <a:p>
            <a:r>
              <a:rPr lang="en-US" dirty="0" smtClean="0"/>
              <a:t>With the current settings, you may kick out someone when you login. Be aware. </a:t>
            </a:r>
          </a:p>
          <a:p>
            <a:r>
              <a:rPr lang="en-US" dirty="0" smtClean="0"/>
              <a:t>Please, please quite and close everything when you are done with what you are doing.</a:t>
            </a:r>
          </a:p>
          <a:p>
            <a:endParaRPr lang="en-US" dirty="0"/>
          </a:p>
          <a:p>
            <a:r>
              <a:rPr lang="en-US" dirty="0" smtClean="0"/>
              <a:t>When this becomes an issue, we’ll discuss purchasing a license for Pro Studio Server.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Usages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90104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Single thread computation:</a:t>
            </a:r>
          </a:p>
          <a:p>
            <a:pPr lvl="1"/>
            <a:r>
              <a:rPr lang="en-US" sz="3500" dirty="0" smtClean="0"/>
              <a:t>Per App.</a:t>
            </a:r>
          </a:p>
          <a:p>
            <a:pPr lvl="1"/>
            <a:r>
              <a:rPr lang="en-US" sz="3500" dirty="0" smtClean="0"/>
              <a:t>Not Per User.</a:t>
            </a:r>
          </a:p>
          <a:p>
            <a:pPr lvl="1"/>
            <a:r>
              <a:rPr lang="en-US" sz="3500" dirty="0" smtClean="0"/>
              <a:t>Not Per Instance.  </a:t>
            </a:r>
          </a:p>
          <a:p>
            <a:pPr lvl="1"/>
            <a:endParaRPr lang="en-US" dirty="0"/>
          </a:p>
          <a:p>
            <a:r>
              <a:rPr lang="en-US" dirty="0" smtClean="0"/>
              <a:t>User A’s computation could pause B and C’s app instances. </a:t>
            </a:r>
          </a:p>
          <a:p>
            <a:r>
              <a:rPr lang="en-US" dirty="0" smtClean="0"/>
              <a:t>Data loaded and cached when A opened the app could be utilized by B and C (depending on how you set it). </a:t>
            </a:r>
            <a:r>
              <a:rPr lang="en-US" dirty="0" smtClean="0">
                <a:sym typeface="Wingdings" panose="05000000000000000000" pitchFamily="2" charset="2"/>
              </a:rPr>
              <a:t> We’ll discuss this later. </a:t>
            </a:r>
            <a:endParaRPr lang="en-US" dirty="0" smtClean="0"/>
          </a:p>
          <a:p>
            <a:r>
              <a:rPr lang="en-US" dirty="0" smtClean="0"/>
              <a:t>Potential Solutions</a:t>
            </a:r>
          </a:p>
          <a:p>
            <a:pPr lvl="1"/>
            <a:r>
              <a:rPr lang="en-US" dirty="0" smtClean="0"/>
              <a:t>Futures &amp; promises. </a:t>
            </a:r>
          </a:p>
          <a:p>
            <a:pPr lvl="1"/>
            <a:r>
              <a:rPr lang="en-US" dirty="0" smtClean="0"/>
              <a:t>Set up separate apps.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64" y="3429122"/>
            <a:ext cx="1026463" cy="102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400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07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user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64" y="1634886"/>
            <a:ext cx="1104897" cy="11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7990" y="22944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7827" y="22540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5962" y="22755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00800" y="4572000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0" y="4343400"/>
            <a:ext cx="1524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53348" y="4343400"/>
            <a:ext cx="94479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90775" y="4343400"/>
            <a:ext cx="1524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493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722226" y="4343400"/>
            <a:ext cx="9447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07231" y="4346171"/>
            <a:ext cx="927169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554107" y="4343400"/>
            <a:ext cx="91128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68521" y="4343400"/>
            <a:ext cx="94479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400800" y="2971800"/>
            <a:ext cx="747027" cy="4573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10191" y="2882166"/>
            <a:ext cx="147336" cy="5401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020414" y="2814394"/>
            <a:ext cx="416435" cy="6147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5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8572-F13A-4AC8-B064-CDBF8DA91B7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2895600" cy="365125"/>
          </a:xfrm>
        </p:spPr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Dev (Local)</a:t>
            </a:r>
          </a:p>
          <a:p>
            <a:pPr lvl="1"/>
            <a:r>
              <a:rPr lang="en-US" dirty="0" smtClean="0"/>
              <a:t>No need to specify username/password in connection string. (Windows authentication used). </a:t>
            </a:r>
          </a:p>
          <a:p>
            <a:pPr lvl="1"/>
            <a:r>
              <a:rPr lang="en-US" dirty="0"/>
              <a:t>"Driver={SQL Server}; Server=</a:t>
            </a:r>
            <a:r>
              <a:rPr lang="en-US" dirty="0" err="1"/>
              <a:t>SQLUAnalytics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 smtClean="0"/>
              <a:t>;“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Shiny servers (PROD or Staging)</a:t>
            </a:r>
          </a:p>
          <a:p>
            <a:pPr lvl="1"/>
            <a:r>
              <a:rPr lang="en-US" u="sng" dirty="0" smtClean="0"/>
              <a:t>Need</a:t>
            </a:r>
            <a:r>
              <a:rPr lang="en-US" dirty="0" smtClean="0"/>
              <a:t> to specify username/password. (Ask DBA for a generic account). </a:t>
            </a:r>
          </a:p>
          <a:p>
            <a:pPr lvl="1"/>
            <a:r>
              <a:rPr lang="en-US" dirty="0"/>
              <a:t>"Driver={ODBC Driver 17 for SQL Server};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=</a:t>
            </a:r>
            <a:r>
              <a:rPr lang="en-US" dirty="0" err="1" smtClean="0"/>
              <a:t>xxxxxxx</a:t>
            </a:r>
            <a:r>
              <a:rPr lang="en-US" dirty="0" smtClean="0"/>
              <a:t>;” </a:t>
            </a:r>
          </a:p>
          <a:p>
            <a:pPr lvl="2"/>
            <a:r>
              <a:rPr lang="en-US" dirty="0" smtClean="0"/>
              <a:t>Can be used for ‘RODBC’ or ‘</a:t>
            </a:r>
            <a:r>
              <a:rPr lang="en-US" dirty="0" err="1" smtClean="0"/>
              <a:t>odbc</a:t>
            </a:r>
            <a:r>
              <a:rPr lang="en-US" dirty="0" smtClean="0"/>
              <a:t>’</a:t>
            </a:r>
          </a:p>
          <a:p>
            <a:pPr lvl="2"/>
            <a:r>
              <a:rPr lang="en-US" dirty="0" smtClean="0"/>
              <a:t>Need to be updated when driver is updated. </a:t>
            </a:r>
            <a:endParaRPr lang="en-US" dirty="0"/>
          </a:p>
          <a:p>
            <a:pPr lvl="1"/>
            <a:r>
              <a:rPr lang="en-US" dirty="0"/>
              <a:t>"Driver</a:t>
            </a:r>
            <a:r>
              <a:rPr lang="en-US" dirty="0" smtClean="0"/>
              <a:t>={</a:t>
            </a:r>
            <a:r>
              <a:rPr lang="en-US" dirty="0" err="1" smtClean="0"/>
              <a:t>SQLServer</a:t>
            </a:r>
            <a:r>
              <a:rPr lang="en-US" dirty="0"/>
              <a:t>}; Server=</a:t>
            </a:r>
            <a:r>
              <a:rPr lang="en-US" dirty="0" err="1"/>
              <a:t>SQLPAnalytics</a:t>
            </a:r>
            <a:r>
              <a:rPr lang="en-US" dirty="0"/>
              <a:t>; Database=</a:t>
            </a:r>
            <a:r>
              <a:rPr lang="en-US" dirty="0" err="1"/>
              <a:t>Ozette</a:t>
            </a:r>
            <a:r>
              <a:rPr lang="en-US" dirty="0"/>
              <a:t>; </a:t>
            </a:r>
            <a:r>
              <a:rPr lang="en-US" dirty="0" err="1"/>
              <a:t>Uid</a:t>
            </a:r>
            <a:r>
              <a:rPr lang="en-US" dirty="0"/>
              <a:t>=</a:t>
            </a:r>
            <a:r>
              <a:rPr lang="en-US" dirty="0" err="1"/>
              <a:t>shinyuser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=</a:t>
            </a:r>
            <a:r>
              <a:rPr lang="en-US" dirty="0" err="1"/>
              <a:t>xxxxxxx</a:t>
            </a:r>
            <a:r>
              <a:rPr lang="en-US" dirty="0"/>
              <a:t>;” </a:t>
            </a:r>
            <a:endParaRPr lang="en-US" dirty="0" smtClean="0"/>
          </a:p>
          <a:p>
            <a:pPr lvl="2"/>
            <a:r>
              <a:rPr lang="en-US" dirty="0" smtClean="0"/>
              <a:t>Can be used for ‘</a:t>
            </a:r>
            <a:r>
              <a:rPr lang="en-US" dirty="0" err="1" smtClean="0"/>
              <a:t>odbc</a:t>
            </a:r>
            <a:r>
              <a:rPr lang="en-US" dirty="0" smtClean="0"/>
              <a:t>’ </a:t>
            </a:r>
          </a:p>
          <a:p>
            <a:pPr lvl="2"/>
            <a:r>
              <a:rPr lang="en-US" dirty="0" smtClean="0"/>
              <a:t>Notice no space between SQL and Server. </a:t>
            </a:r>
          </a:p>
          <a:p>
            <a:pPr lvl="2"/>
            <a:r>
              <a:rPr lang="en-US" dirty="0" smtClean="0"/>
              <a:t>No need to update when a driver is updated.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2514600"/>
            <a:ext cx="6477000" cy="2286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95400" y="37719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4800600"/>
            <a:ext cx="6477000" cy="4953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connection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0137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337" y="1571074"/>
            <a:ext cx="4238625" cy="2391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038600"/>
            <a:ext cx="6112762" cy="21588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4572000"/>
            <a:ext cx="3779137" cy="152400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1909" y="5353237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91348" y="5358939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9139" y="6055663"/>
            <a:ext cx="5839691" cy="133163"/>
          </a:xfrm>
          <a:prstGeom prst="rect">
            <a:avLst/>
          </a:prstGeom>
          <a:solidFill>
            <a:srgbClr val="C0504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88578" y="6061365"/>
            <a:ext cx="152400" cy="15240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Time To-Do List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setup.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GitHub account.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‘</a:t>
            </a:r>
            <a:r>
              <a:rPr lang="en-US" dirty="0" err="1" smtClean="0"/>
              <a:t>config</a:t>
            </a:r>
            <a:r>
              <a:rPr lang="en-US" dirty="0" smtClean="0"/>
              <a:t>’ package for credential management. </a:t>
            </a:r>
          </a:p>
          <a:p>
            <a:pPr lvl="1"/>
            <a:r>
              <a:rPr lang="en-US" dirty="0" smtClean="0"/>
              <a:t>Reason 1: directly typing in account info in the app code is not advised. </a:t>
            </a:r>
          </a:p>
          <a:p>
            <a:pPr lvl="1"/>
            <a:r>
              <a:rPr lang="en-US" dirty="0" smtClean="0"/>
              <a:t>Reason 2: When </a:t>
            </a:r>
            <a:r>
              <a:rPr lang="en-US" dirty="0" err="1" smtClean="0"/>
              <a:t>config</a:t>
            </a:r>
            <a:r>
              <a:rPr lang="en-US" dirty="0" smtClean="0"/>
              <a:t> is stored somewhere other than in the code, deployment process is easier. </a:t>
            </a:r>
          </a:p>
          <a:p>
            <a:pPr lvl="1"/>
            <a:r>
              <a:rPr lang="en-US" dirty="0" smtClean="0"/>
              <a:t>Reason 3: You can also manage file locations. (\</a:t>
            </a:r>
            <a:r>
              <a:rPr lang="en-US" dirty="0" err="1" smtClean="0"/>
              <a:t>mnt</a:t>
            </a:r>
            <a:r>
              <a:rPr lang="en-US" dirty="0" smtClean="0"/>
              <a:t>\...)</a:t>
            </a:r>
          </a:p>
          <a:p>
            <a:pPr lvl="1"/>
            <a:endParaRPr lang="en-US" dirty="0"/>
          </a:p>
          <a:p>
            <a:r>
              <a:rPr lang="en-US" dirty="0" smtClean="0"/>
              <a:t>You could use a generic account of a production server for development, but recommend against it. </a:t>
            </a:r>
          </a:p>
          <a:p>
            <a:pPr lvl="1"/>
            <a:r>
              <a:rPr lang="en-US" dirty="0" smtClean="0"/>
              <a:t>PROD app ↔ PROD database server</a:t>
            </a:r>
          </a:p>
          <a:p>
            <a:pPr lvl="1"/>
            <a:r>
              <a:rPr lang="en-US" dirty="0" smtClean="0"/>
              <a:t>Staging app ↔ UAT database server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icky no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7"/>
          <a:stretch/>
        </p:blipFill>
        <p:spPr bwMode="auto">
          <a:xfrm rot="300000">
            <a:off x="5530282" y="3289202"/>
            <a:ext cx="4009566" cy="301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load data?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In </a:t>
            </a:r>
            <a:r>
              <a:rPr lang="en-US" sz="1800" dirty="0" err="1" smtClean="0"/>
              <a:t>global.r</a:t>
            </a:r>
            <a:endParaRPr lang="en-US" sz="1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Loaded once for multiple “concurrent” users.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Different load times per session, but reloading an app is generally super fast.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 When </a:t>
            </a:r>
            <a:r>
              <a:rPr lang="en-US" sz="1200" dirty="0" err="1" smtClean="0">
                <a:sym typeface="Wingdings" panose="05000000000000000000" pitchFamily="2" charset="2"/>
              </a:rPr>
              <a:t>global.r</a:t>
            </a:r>
            <a:r>
              <a:rPr lang="en-US" sz="1200" dirty="0" smtClean="0">
                <a:sym typeface="Wingdings" panose="05000000000000000000" pitchFamily="2" charset="2"/>
              </a:rPr>
              <a:t> needs to be re-run, opening the app (before anything appears) may take a while.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Within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Loaded once every time a session is opened.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Same load time for everyone every time.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Loading will happen at the beginning of the app, but UI will show up. 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Within reactive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400" dirty="0" smtClean="0"/>
              <a:t>Loaded when needed. 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400" dirty="0" smtClean="0"/>
              <a:t>Loaded when the reactive object needs an update.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A good option if data is needed only for a particular optional section of the UI.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Using </a:t>
            </a:r>
            <a:r>
              <a:rPr lang="en-US" sz="1800" dirty="0" err="1" smtClean="0"/>
              <a:t>reactiveValues</a:t>
            </a:r>
            <a:endParaRPr lang="en-US" sz="1800" dirty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sz="1400" dirty="0" smtClean="0"/>
              <a:t>You decide when it’s loaded. </a:t>
            </a:r>
          </a:p>
          <a:p>
            <a:pPr marL="1257300" lvl="2" indent="-457200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Useful for partial load + appending. 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1" y="4038600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likes to know if it’s loading or broken.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like expected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Users prefer initial load wait then intermittent pauses.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856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global data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Shiny server decide to rerun </a:t>
            </a:r>
            <a:r>
              <a:rPr lang="en-US" sz="2800" dirty="0" err="1" smtClean="0"/>
              <a:t>global.r</a:t>
            </a:r>
            <a:r>
              <a:rPr lang="en-US" sz="2800" dirty="0" smtClean="0"/>
              <a:t> when: </a:t>
            </a:r>
          </a:p>
          <a:p>
            <a:pPr lvl="1"/>
            <a:r>
              <a:rPr lang="en-US" sz="2400" dirty="0" smtClean="0"/>
              <a:t>Server is rebooted. </a:t>
            </a:r>
          </a:p>
          <a:p>
            <a:pPr lvl="1"/>
            <a:r>
              <a:rPr lang="en-US" sz="2400" dirty="0" smtClean="0"/>
              <a:t>Server detects changes in app files. </a:t>
            </a:r>
          </a:p>
          <a:p>
            <a:pPr lvl="1"/>
            <a:r>
              <a:rPr lang="en-US" sz="2400" dirty="0" smtClean="0"/>
              <a:t>And who knows when else.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When a new data is available, it may not necessarily know to rerun global.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37" y="4876800"/>
            <a:ext cx="739741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3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Git</a:t>
            </a:r>
            <a:r>
              <a:rPr lang="en-US" dirty="0"/>
              <a:t> is a distributed version control </a:t>
            </a:r>
            <a:r>
              <a:rPr lang="en-US" dirty="0" smtClean="0"/>
              <a:t>system</a:t>
            </a:r>
            <a:r>
              <a:rPr lang="en-US" dirty="0"/>
              <a:t> </a:t>
            </a:r>
            <a:r>
              <a:rPr lang="en-US" dirty="0" smtClean="0"/>
              <a:t>that runs on </a:t>
            </a:r>
            <a:r>
              <a:rPr lang="en-US" dirty="0"/>
              <a:t>your local machine. It keeps track of your files and modifications to those files in </a:t>
            </a:r>
            <a:r>
              <a:rPr lang="en-US" dirty="0" smtClean="0"/>
              <a:t>your local “repository.”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GitHub</a:t>
            </a:r>
            <a:r>
              <a:rPr lang="en-US" dirty="0" smtClean="0"/>
              <a:t> </a:t>
            </a:r>
            <a:r>
              <a:rPr lang="en-US" dirty="0"/>
              <a:t>is a website that allows you to publish your </a:t>
            </a:r>
            <a:r>
              <a:rPr lang="en-US" dirty="0" err="1"/>
              <a:t>Git</a:t>
            </a:r>
            <a:r>
              <a:rPr lang="en-US" dirty="0"/>
              <a:t> repositories </a:t>
            </a:r>
            <a:r>
              <a:rPr lang="en-US" dirty="0" smtClean="0"/>
              <a:t>online </a:t>
            </a:r>
            <a:r>
              <a:rPr lang="en-US" dirty="0"/>
              <a:t>and collaborate with other people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hlinkClick r:id="rId3"/>
              </a:rPr>
              <a:t>https://github.com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We have a private account that is not open to public.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4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</a:t>
            </a:r>
            <a:r>
              <a:rPr lang="en-US" dirty="0" smtClean="0"/>
              <a:t>branch in </a:t>
            </a:r>
            <a:r>
              <a:rPr lang="en-US" dirty="0" err="1" smtClean="0"/>
              <a:t>ShinyWorkshop</a:t>
            </a:r>
            <a:r>
              <a:rPr lang="en-US" dirty="0" smtClean="0"/>
              <a:t> repo.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Pull </a:t>
            </a:r>
            <a:r>
              <a:rPr lang="en-US" dirty="0" smtClean="0"/>
              <a:t>this</a:t>
            </a:r>
            <a:r>
              <a:rPr lang="en-US" dirty="0" smtClean="0"/>
              <a:t> repo to your </a:t>
            </a:r>
            <a:r>
              <a:rPr lang="en-US" dirty="0" smtClean="0"/>
              <a:t>local machine.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Activate your branch.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</a:t>
            </a:r>
            <a:r>
              <a:rPr lang="en-US" dirty="0" smtClean="0"/>
              <a:t>, save, stage, </a:t>
            </a:r>
            <a:r>
              <a:rPr lang="en-US" dirty="0" smtClean="0"/>
              <a:t>commit.</a:t>
            </a:r>
            <a:r>
              <a:rPr lang="en-US" dirty="0"/>
              <a:t> </a:t>
            </a:r>
            <a:r>
              <a:rPr lang="en-US" dirty="0" smtClean="0"/>
              <a:t>Make </a:t>
            </a:r>
            <a:r>
              <a:rPr lang="en-US" dirty="0" smtClean="0"/>
              <a:t>sure to mention the issue number.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to remote repo.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comments on the issue page.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107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</a:t>
            </a:r>
            <a:r>
              <a:rPr lang="en-US" dirty="0" err="1" smtClean="0"/>
              <a:t>GitHub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https://guides.github.com/introduction/flow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brunch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commits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and review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4648200"/>
            <a:ext cx="4724401" cy="17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90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5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Issue Number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commits that references the issue number will automatically appear in the issue page so that it’s very easy to find commits that are related to particular issues.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/>
              <a:t>vice versa, if you are looking at a history of commits, and want to know details, you can go to the actual code changes, or the issue page to find out more.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CD06-5419-4F67-A0F0-D9130AC4F9A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 Shiny Server &amp;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Debug</a:t>
            </a:r>
          </a:p>
          <a:p>
            <a:pPr lvl="1"/>
            <a:r>
              <a:rPr lang="en-US" sz="1400" dirty="0" smtClean="0"/>
              <a:t>Breakpoints </a:t>
            </a:r>
          </a:p>
          <a:p>
            <a:pPr lvl="2"/>
            <a:r>
              <a:rPr lang="en-US" sz="1200" dirty="0" smtClean="0"/>
              <a:t>Pros: No change in your code. </a:t>
            </a:r>
          </a:p>
          <a:p>
            <a:pPr lvl="2"/>
            <a:r>
              <a:rPr lang="en-US" sz="1200" dirty="0" smtClean="0"/>
              <a:t>Cons: </a:t>
            </a:r>
            <a:r>
              <a:rPr lang="en-US" sz="1200" dirty="0" smtClean="0"/>
              <a:t>works </a:t>
            </a:r>
            <a:r>
              <a:rPr lang="en-US" sz="1200" dirty="0" smtClean="0"/>
              <a:t>only within server. </a:t>
            </a:r>
          </a:p>
          <a:p>
            <a:pPr lvl="1"/>
            <a:r>
              <a:rPr lang="en-US" sz="1400" dirty="0" smtClean="0">
                <a:solidFill>
                  <a:schemeClr val="accent2"/>
                </a:solidFill>
              </a:rPr>
              <a:t>Browser</a:t>
            </a:r>
            <a:r>
              <a:rPr lang="en-US" sz="1400" dirty="0" smtClean="0">
                <a:solidFill>
                  <a:schemeClr val="accent2"/>
                </a:solidFill>
              </a:rPr>
              <a:t>()</a:t>
            </a:r>
          </a:p>
          <a:p>
            <a:pPr lvl="2"/>
            <a:r>
              <a:rPr lang="en-US" sz="1200" dirty="0" smtClean="0"/>
              <a:t>Pros</a:t>
            </a:r>
            <a:r>
              <a:rPr lang="en-US" sz="1200" dirty="0"/>
              <a:t>: Like debugger but works everywhere. </a:t>
            </a:r>
          </a:p>
          <a:p>
            <a:pPr lvl="2"/>
            <a:r>
              <a:rPr lang="en-US" sz="1200" dirty="0" smtClean="0"/>
              <a:t>Cons: Changes in code. </a:t>
            </a:r>
            <a:endParaRPr lang="en-US" sz="1200" dirty="0" smtClean="0"/>
          </a:p>
          <a:p>
            <a:pPr lvl="1"/>
            <a:r>
              <a:rPr lang="en-US" sz="1400" dirty="0" smtClean="0"/>
              <a:t>Print()</a:t>
            </a:r>
          </a:p>
          <a:p>
            <a:pPr lvl="2"/>
            <a:r>
              <a:rPr lang="en-US" sz="1200" dirty="0" smtClean="0"/>
              <a:t>Add messages that are printed to the console. </a:t>
            </a:r>
          </a:p>
          <a:p>
            <a:pPr lvl="2"/>
            <a:r>
              <a:rPr lang="en-US" sz="1200" dirty="0" smtClean="0"/>
              <a:t>Pros: You can keep it in the code for PROD. </a:t>
            </a:r>
          </a:p>
          <a:p>
            <a:pPr lvl="1"/>
            <a:r>
              <a:rPr lang="en-US" sz="1400" dirty="0" smtClean="0"/>
              <a:t>Showcase Mode</a:t>
            </a:r>
          </a:p>
          <a:p>
            <a:pPr lvl="2"/>
            <a:r>
              <a:rPr lang="en-US" sz="1200" dirty="0">
                <a:hlinkClick r:id="rId2"/>
              </a:rPr>
              <a:t>https://shiny.rstudio.com/gallery/kmeans-example.html</a:t>
            </a:r>
            <a:endParaRPr lang="en-US" sz="1200" dirty="0" smtClean="0"/>
          </a:p>
          <a:p>
            <a:pPr lvl="2"/>
            <a:r>
              <a:rPr lang="en-US" sz="1200" dirty="0" err="1" smtClean="0"/>
              <a:t>runApp</a:t>
            </a:r>
            <a:r>
              <a:rPr lang="en-US" sz="1200" dirty="0" smtClean="0"/>
              <a:t>(…, </a:t>
            </a:r>
            <a:r>
              <a:rPr lang="en-US" sz="1200" dirty="0" err="1" smtClean="0"/>
              <a:t>display.mode</a:t>
            </a:r>
            <a:r>
              <a:rPr lang="en-US" sz="1200" dirty="0" smtClean="0"/>
              <a:t> </a:t>
            </a:r>
            <a:r>
              <a:rPr lang="en-US" sz="1200" dirty="0"/>
              <a:t>= "</a:t>
            </a:r>
            <a:r>
              <a:rPr lang="en-US" sz="1200" dirty="0" smtClean="0"/>
              <a:t>showcase“)</a:t>
            </a:r>
          </a:p>
          <a:p>
            <a:pPr lvl="1"/>
            <a:r>
              <a:rPr lang="en-US" sz="1400" dirty="0" err="1" smtClean="0"/>
              <a:t>shiny.reactlog</a:t>
            </a:r>
            <a:endParaRPr lang="en-US" sz="1400" dirty="0" smtClean="0"/>
          </a:p>
          <a:p>
            <a:pPr lvl="2"/>
            <a:r>
              <a:rPr lang="en-US" sz="1200" dirty="0" smtClean="0"/>
              <a:t>Detailed look at shiny reactivity.  </a:t>
            </a:r>
            <a:endParaRPr lang="en-US" sz="1400" dirty="0"/>
          </a:p>
          <a:p>
            <a:r>
              <a:rPr lang="en-US" sz="1800" dirty="0" smtClean="0"/>
              <a:t>Performance </a:t>
            </a:r>
            <a:r>
              <a:rPr lang="en-US" sz="1800" dirty="0" smtClean="0"/>
              <a:t>Optimization</a:t>
            </a:r>
          </a:p>
          <a:p>
            <a:pPr lvl="1"/>
            <a:r>
              <a:rPr lang="en-US" sz="1400" dirty="0" err="1" smtClean="0"/>
              <a:t>Profvis</a:t>
            </a:r>
            <a:endParaRPr lang="en-US" sz="1400" dirty="0" smtClean="0"/>
          </a:p>
          <a:p>
            <a:pPr lvl="2"/>
            <a:r>
              <a:rPr lang="en-US" sz="1000" dirty="0" smtClean="0"/>
              <a:t>Find which calculation is taking time. 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2" name="Right Bracket 1"/>
          <p:cNvSpPr/>
          <p:nvPr/>
        </p:nvSpPr>
        <p:spPr>
          <a:xfrm>
            <a:off x="4800600" y="1981200"/>
            <a:ext cx="301752" cy="1295400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0" y="2076271"/>
            <a:ext cx="3505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Activate “debugger” where you can look around </a:t>
            </a:r>
            <a:r>
              <a:rPr lang="en-US" dirty="0" smtClean="0"/>
              <a:t>while </a:t>
            </a:r>
            <a:r>
              <a:rPr lang="en-US" dirty="0"/>
              <a:t>everything is suspended as is. 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4161"/>
          <a:stretch/>
        </p:blipFill>
        <p:spPr>
          <a:xfrm>
            <a:off x="5503334" y="3132185"/>
            <a:ext cx="3335867" cy="12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App1.6_DynamicUI. </a:t>
            </a:r>
          </a:p>
          <a:p>
            <a:r>
              <a:rPr lang="en-US" dirty="0" smtClean="0"/>
              <a:t>Figure out why this error flashes using browser():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a solution for getting rid of it. 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52800"/>
            <a:ext cx="7295444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33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R</a:t>
            </a:r>
          </a:p>
          <a:p>
            <a:pPr lvl="1"/>
            <a:r>
              <a:rPr lang="en-US" dirty="0" err="1" smtClean="0"/>
              <a:t>tryCatch</a:t>
            </a:r>
            <a:endParaRPr lang="en-US" dirty="0" smtClean="0"/>
          </a:p>
          <a:p>
            <a:r>
              <a:rPr lang="en-US" dirty="0" smtClean="0"/>
              <a:t>Shiny</a:t>
            </a:r>
          </a:p>
          <a:p>
            <a:pPr lvl="1"/>
            <a:r>
              <a:rPr lang="en-US" dirty="0" smtClean="0"/>
              <a:t>Validate(need(…, message = “”))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options(</a:t>
            </a:r>
            <a:r>
              <a:rPr lang="en-US" dirty="0" err="1" smtClean="0">
                <a:solidFill>
                  <a:srgbClr val="C00000"/>
                </a:solidFill>
              </a:rPr>
              <a:t>shiny.sanitize.errors</a:t>
            </a:r>
            <a:r>
              <a:rPr lang="en-US" dirty="0" smtClean="0">
                <a:solidFill>
                  <a:srgbClr val="C00000"/>
                </a:solidFill>
              </a:rPr>
              <a:t> = TRUE) for PROD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 smtClean="0"/>
              <a:t>safeError</a:t>
            </a:r>
            <a:r>
              <a:rPr lang="en-US" dirty="0" smtClean="0"/>
              <a:t>() for controlled error messages.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15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 of validate() for data imports. </a:t>
            </a:r>
          </a:p>
          <a:p>
            <a:r>
              <a:rPr lang="en-US" dirty="0" smtClean="0"/>
              <a:t>Add safe error. </a:t>
            </a:r>
          </a:p>
          <a:p>
            <a:r>
              <a:rPr lang="en-US" dirty="0" smtClean="0"/>
              <a:t>Set </a:t>
            </a:r>
            <a:r>
              <a:rPr lang="en-US" dirty="0"/>
              <a:t>global options for </a:t>
            </a:r>
            <a:r>
              <a:rPr lang="en-US" dirty="0" err="1" smtClean="0"/>
              <a:t>Sanitize.errors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5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75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technique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Fact: As we develop more shiny apps, we get closer to </a:t>
            </a:r>
            <a:r>
              <a:rPr lang="en-US" dirty="0" smtClean="0"/>
              <a:t>web programmers</a:t>
            </a:r>
            <a:r>
              <a:rPr lang="en-US" dirty="0" smtClean="0"/>
              <a:t>. Adopt some of their techniques to start with. </a:t>
            </a:r>
          </a:p>
          <a:p>
            <a:pPr lvl="1"/>
            <a:r>
              <a:rPr lang="en-US" dirty="0" smtClean="0"/>
              <a:t>We already talked about separation of Dev/Staging/PROD environments.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1026" name="Picture 2" descr="Image result for modularization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8650"/>
            <a:ext cx="3009900" cy="197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2971800"/>
            <a:ext cx="5334000" cy="323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b="1" dirty="0" smtClean="0"/>
              <a:t>Modular programming </a:t>
            </a:r>
            <a:r>
              <a:rPr lang="en-US" dirty="0" smtClean="0"/>
              <a:t>is a software design technique that emphasizes </a:t>
            </a:r>
            <a:r>
              <a:rPr lang="en-US" dirty="0" smtClean="0">
                <a:solidFill>
                  <a:srgbClr val="C0504D"/>
                </a:solidFill>
              </a:rPr>
              <a:t>separating the functionality of a program into independent, interchangeable modules</a:t>
            </a:r>
            <a:r>
              <a:rPr lang="en-US" dirty="0" smtClean="0"/>
              <a:t>, such that each contains everything necessary to execute only one aspect of the desired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14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Modularization for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R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Functions</a:t>
            </a:r>
          </a:p>
          <a:p>
            <a:pPr lvl="2"/>
            <a:r>
              <a:rPr lang="en-US" dirty="0" smtClean="0"/>
              <a:t>If you repeat yourself 3 times, write a function</a:t>
            </a:r>
          </a:p>
          <a:p>
            <a:pPr lvl="2"/>
            <a:r>
              <a:rPr lang="en-US" dirty="0" smtClean="0"/>
              <a:t>Or once for modularization.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Source</a:t>
            </a:r>
          </a:p>
          <a:p>
            <a:pPr lvl="2"/>
            <a:r>
              <a:rPr lang="en-US" dirty="0" smtClean="0"/>
              <a:t>Technically not modular(?). But a technique to break up a program.  </a:t>
            </a:r>
          </a:p>
          <a:p>
            <a:r>
              <a:rPr lang="en-US" b="1" dirty="0" smtClean="0"/>
              <a:t>In Shiny 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dirty="0" smtClean="0"/>
              <a:t> Functions</a:t>
            </a:r>
          </a:p>
          <a:p>
            <a:pPr lvl="1">
              <a:buFont typeface="Calibri Light" panose="020F0302020204030204" pitchFamily="34" charset="0"/>
              <a:buChar char="→"/>
            </a:pPr>
            <a:r>
              <a:rPr lang="en-US" b="1" dirty="0" smtClean="0">
                <a:solidFill>
                  <a:srgbClr val="C0504D"/>
                </a:solidFill>
              </a:rPr>
              <a:t> Module</a:t>
            </a:r>
          </a:p>
          <a:p>
            <a:pPr lvl="2"/>
            <a:r>
              <a:rPr lang="en-US" dirty="0" smtClean="0"/>
              <a:t>Originally introduced for reducing repetitions, but more and more people are using it to break the app into modular pieces. </a:t>
            </a:r>
          </a:p>
          <a:p>
            <a:pPr lvl="1">
              <a:buFont typeface="Calibri Light" panose="020F0302020204030204" pitchFamily="34" charset="0"/>
              <a:buChar char="→"/>
            </a:pPr>
            <a:endParaRPr lang="en-US" dirty="0"/>
          </a:p>
          <a:p>
            <a:r>
              <a:rPr lang="en-US" sz="2600" dirty="0" smtClean="0"/>
              <a:t>Bad Example: HedgeFox app</a:t>
            </a:r>
          </a:p>
          <a:p>
            <a:pPr lvl="1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://analyze.teainc.org/HedgeFox/PNW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1"/>
            <a:r>
              <a:rPr lang="en-US" sz="1900" dirty="0" smtClean="0">
                <a:hlinkClick r:id="rId3"/>
              </a:rPr>
              <a:t>https</a:t>
            </a:r>
            <a:r>
              <a:rPr lang="en-US" sz="1900" dirty="0">
                <a:hlinkClick r:id="rId3"/>
              </a:rPr>
              <a:t>://</a:t>
            </a:r>
            <a:r>
              <a:rPr lang="en-US" sz="1900" dirty="0" smtClean="0">
                <a:hlinkClick r:id="rId3"/>
              </a:rPr>
              <a:t>github.com/TEA-Analytics/HedgeFox/blob/master/RCode/shiny-app/Common/server.r#L804</a:t>
            </a:r>
            <a:endParaRPr lang="en-US" sz="1900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20" y="1524000"/>
            <a:ext cx="3233995" cy="48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7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61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9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Futures &amp; Promises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Shiny Server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It’s a web server that makes shiny apps available over the web. </a:t>
            </a:r>
          </a:p>
          <a:p>
            <a:r>
              <a:rPr lang="en-US" dirty="0" smtClean="0"/>
              <a:t>PROD server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analyze.teainc.org</a:t>
            </a:r>
            <a:endParaRPr lang="en-US" dirty="0" smtClean="0"/>
          </a:p>
          <a:p>
            <a:pPr lvl="1"/>
            <a:r>
              <a:rPr lang="en-US" dirty="0" smtClean="0"/>
              <a:t>Apps are accessible from anywhere</a:t>
            </a:r>
          </a:p>
          <a:p>
            <a:r>
              <a:rPr lang="en-US" dirty="0" smtClean="0"/>
              <a:t>Staging server</a:t>
            </a:r>
          </a:p>
          <a:p>
            <a:pPr lvl="1"/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Apps are available only within TEA network. </a:t>
            </a:r>
          </a:p>
          <a:p>
            <a:endParaRPr lang="en-US" dirty="0" smtClean="0"/>
          </a:p>
          <a:p>
            <a:r>
              <a:rPr lang="en-US" dirty="0" smtClean="0"/>
              <a:t>FYI: </a:t>
            </a:r>
          </a:p>
          <a:p>
            <a:pPr lvl="1"/>
            <a:r>
              <a:rPr lang="en-US" dirty="0" smtClean="0"/>
              <a:t>Operating System: Linux </a:t>
            </a:r>
          </a:p>
          <a:p>
            <a:pPr lvl="1"/>
            <a:r>
              <a:rPr lang="en-US" dirty="0" smtClean="0"/>
              <a:t>System Operator</a:t>
            </a:r>
            <a:r>
              <a:rPr lang="en-US" dirty="0" smtClean="0"/>
              <a:t>: </a:t>
            </a:r>
            <a:r>
              <a:rPr lang="en-US" dirty="0" smtClean="0"/>
              <a:t>Brandon Clayton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88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&amp; Promises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to slowness or pause due to concurrent users or long computation. </a:t>
            </a:r>
          </a:p>
          <a:p>
            <a:r>
              <a:rPr lang="en-US" dirty="0" smtClean="0"/>
              <a:t>Use multi-thread for long computations.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https://rstudio.github.io/promises/articles/shiny.html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7697-90A4-4007-8C23-BAAA588B27B3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41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configurations with Brandon.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3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to 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7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Steps</a:t>
            </a:r>
            <a:br>
              <a:rPr lang="en-US" dirty="0" smtClean="0"/>
            </a:br>
            <a:r>
              <a:rPr lang="en-US" sz="3100" dirty="0" smtClean="0">
                <a:solidFill>
                  <a:schemeClr val="accent3"/>
                </a:solidFill>
              </a:rPr>
              <a:t>with optional steps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 an app locally.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Staging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Place the app folder in Staging location: </a:t>
            </a:r>
            <a:r>
              <a:rPr lang="en-US" dirty="0" smtClean="0">
                <a:hlinkClick r:id="rId2" action="ppaction://hlinkfile"/>
              </a:rPr>
              <a:t>\\analystfs\westcoastdata\Shiny\Staging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Check your app on </a:t>
            </a:r>
            <a:r>
              <a:rPr lang="en-US" dirty="0">
                <a:hlinkClick r:id="rId3"/>
              </a:rPr>
              <a:t>http://rshinydev001:3838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If debugging is needed, do so here: </a:t>
            </a:r>
            <a:r>
              <a:rPr lang="en-US" dirty="0">
                <a:hlinkClick r:id="rId4"/>
              </a:rPr>
              <a:t>http://rshinydev001:8787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Once all working, place </a:t>
            </a:r>
            <a:r>
              <a:rPr lang="en-US" dirty="0"/>
              <a:t>the folder here: </a:t>
            </a:r>
            <a:r>
              <a:rPr lang="en-US" dirty="0">
                <a:hlinkClick r:id="rId5" action="ppaction://hlinkfile"/>
              </a:rPr>
              <a:t>\\</a:t>
            </a:r>
            <a:r>
              <a:rPr lang="en-US" dirty="0" smtClean="0">
                <a:hlinkClick r:id="rId5" action="ppaction://hlinkfile"/>
              </a:rPr>
              <a:t>analystfs\westcoastdata\Shiny\Prod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your app on </a:t>
            </a:r>
            <a:r>
              <a:rPr lang="en-US" dirty="0">
                <a:hlinkClick r:id="rId6"/>
              </a:rPr>
              <a:t>https://analyze.teainc.org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Debug if necessary: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rshiny001:8787</a:t>
            </a: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Check configurations with Brandon. 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0600" y="1705062"/>
            <a:ext cx="3886200" cy="435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Track code changes in </a:t>
            </a:r>
            <a:r>
              <a:rPr lang="en-US" sz="1500" dirty="0" err="1" smtClean="0">
                <a:solidFill>
                  <a:schemeClr val="accent3"/>
                </a:solidFill>
              </a:rPr>
              <a:t>github</a:t>
            </a:r>
            <a:r>
              <a:rPr lang="en-US" sz="1500" dirty="0" smtClean="0">
                <a:solidFill>
                  <a:schemeClr val="accent3"/>
                </a:solidFill>
              </a:rPr>
              <a:t>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Push local changes to remote staging branch.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Have users check the app.  </a:t>
            </a: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514350" indent="-514350" algn="r">
              <a:buFont typeface="+mj-lt"/>
              <a:buAutoNum type="arabicPeriod" startAt="5"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Merge staging branch into master.</a:t>
            </a: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endParaRPr lang="en-US" sz="1500" dirty="0" smtClean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Release with a version number. </a:t>
            </a:r>
            <a:endParaRPr lang="en-US" sz="1500" dirty="0">
              <a:solidFill>
                <a:schemeClr val="accent3"/>
              </a:solidFill>
            </a:endParaRPr>
          </a:p>
          <a:p>
            <a:pPr marL="0" indent="0" algn="r">
              <a:buNone/>
            </a:pPr>
            <a:r>
              <a:rPr lang="en-US" sz="1500" dirty="0" smtClean="0">
                <a:solidFill>
                  <a:schemeClr val="accent3"/>
                </a:solidFill>
              </a:rPr>
              <a:t>Announcement to users.  </a:t>
            </a:r>
            <a:endParaRPr 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5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Groups</a:t>
            </a:r>
          </a:p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Default: 30 min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Error Log</a:t>
            </a:r>
          </a:p>
          <a:p>
            <a:pPr lvl="1"/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analystfs\westcoastdata\Shiny\Logs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Network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Certain network locations are visible from Shiny Server. (Mounting).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\\Analystfs\westcoastdata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 </a:t>
            </a:r>
            <a:r>
              <a:rPr lang="en-US" dirty="0" smtClean="0"/>
              <a:t>   /</a:t>
            </a:r>
            <a:r>
              <a:rPr lang="en-US" dirty="0" err="1" smtClean="0"/>
              <a:t>mnt</a:t>
            </a:r>
            <a:r>
              <a:rPr lang="en-US" dirty="0" smtClean="0"/>
              <a:t>/</a:t>
            </a:r>
            <a:r>
              <a:rPr lang="en-US" dirty="0" err="1" smtClean="0"/>
              <a:t>analystfs</a:t>
            </a:r>
            <a:r>
              <a:rPr lang="en-US" dirty="0" smtClean="0"/>
              <a:t>/</a:t>
            </a:r>
            <a:r>
              <a:rPr lang="en-US" dirty="0" err="1" smtClean="0"/>
              <a:t>westcoastdata</a:t>
            </a:r>
            <a:endParaRPr lang="en-US" dirty="0" smtClean="0"/>
          </a:p>
          <a:p>
            <a:pPr lvl="1"/>
            <a:r>
              <a:rPr lang="en-US" dirty="0">
                <a:hlinkClick r:id="rId3" action="ppaction://hlinkfile"/>
              </a:rPr>
              <a:t>\\</a:t>
            </a:r>
            <a:r>
              <a:rPr lang="en-US" dirty="0" smtClean="0">
                <a:hlinkClick r:id="rId3" action="ppaction://hlinkfile"/>
              </a:rPr>
              <a:t>seaanalystfs1\Data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 /</a:t>
            </a:r>
            <a:r>
              <a:rPr lang="en-US" dirty="0" err="1" smtClean="0">
                <a:sym typeface="Wingdings" panose="05000000000000000000" pitchFamily="2" charset="2"/>
              </a:rPr>
              <a:t>mnt</a:t>
            </a:r>
            <a:r>
              <a:rPr lang="en-US" dirty="0" smtClean="0">
                <a:sym typeface="Wingdings" panose="05000000000000000000" pitchFamily="2" charset="2"/>
              </a:rPr>
              <a:t>/seaanalyst1/data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always the shiny app folder. If files are placed inside the app folder, use relative path. </a:t>
            </a:r>
          </a:p>
          <a:p>
            <a:r>
              <a:rPr lang="en-US" dirty="0" smtClean="0"/>
              <a:t>Watch out if you have a path to a file in the network. </a:t>
            </a:r>
          </a:p>
          <a:p>
            <a:pPr lvl="1"/>
            <a:r>
              <a:rPr lang="en-US" dirty="0" smtClean="0"/>
              <a:t>Make a copy in an available location and use a mounted path. (different path names for Dev vs PROD).</a:t>
            </a:r>
          </a:p>
          <a:p>
            <a:pPr lvl="1"/>
            <a:r>
              <a:rPr lang="en-US" dirty="0" smtClean="0"/>
              <a:t>Place the data in a database.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E627-D06A-4F0E-98E2-3D90458BE48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CONFIDENTIAL &amp; PROPRIETARY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89AF-97FF-41FD-A810-843DAB910B39}" type="datetime4">
              <a:rPr lang="en-US" smtClean="0"/>
              <a:t>August 14,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5827"/>
      </p:ext>
    </p:extLst>
  </p:cSld>
  <p:clrMapOvr>
    <a:masterClrMapping/>
  </p:clrMapOvr>
</p:sld>
</file>

<file path=ppt/theme/theme1.xml><?xml version="1.0" encoding="utf-8"?>
<a:theme xmlns:a="http://schemas.openxmlformats.org/drawingml/2006/main" name="2015 TEA officia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TEA official template</Template>
  <TotalTime>10790</TotalTime>
  <Words>2002</Words>
  <Application>Microsoft Office PowerPoint</Application>
  <PresentationFormat>On-screen Show (4:3)</PresentationFormat>
  <Paragraphs>413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2015 TEA official template</vt:lpstr>
      <vt:lpstr>Shiny Workshop Day 2</vt:lpstr>
      <vt:lpstr>Lunch Time To-Do List</vt:lpstr>
      <vt:lpstr>PowerPoint Presentation</vt:lpstr>
      <vt:lpstr>Shiny Server</vt:lpstr>
      <vt:lpstr>Deployment Steps</vt:lpstr>
      <vt:lpstr>Demo</vt:lpstr>
      <vt:lpstr>Deployment Steps with optional steps</vt:lpstr>
      <vt:lpstr>App Configurations</vt:lpstr>
      <vt:lpstr>Accessing Network Files</vt:lpstr>
      <vt:lpstr>External Client Access</vt:lpstr>
      <vt:lpstr>PowerPoint Presentation</vt:lpstr>
      <vt:lpstr>Error at Opening</vt:lpstr>
      <vt:lpstr>PowerPoint Presentation</vt:lpstr>
      <vt:lpstr>Version Management</vt:lpstr>
      <vt:lpstr>One R Studio Account to Share</vt:lpstr>
      <vt:lpstr>Concurrent Usages</vt:lpstr>
      <vt:lpstr>PowerPoint Presentation</vt:lpstr>
      <vt:lpstr>Database connections</vt:lpstr>
      <vt:lpstr>Managing connection strings</vt:lpstr>
      <vt:lpstr>config</vt:lpstr>
      <vt:lpstr>When to load data? </vt:lpstr>
      <vt:lpstr>Controlling global data load</vt:lpstr>
      <vt:lpstr>PowerPoint Presentation</vt:lpstr>
      <vt:lpstr>Git &amp; GitHub</vt:lpstr>
      <vt:lpstr>Exercise</vt:lpstr>
      <vt:lpstr>Understanding the GitHub Flow</vt:lpstr>
      <vt:lpstr>Demo</vt:lpstr>
      <vt:lpstr>Referencing Issue Number</vt:lpstr>
      <vt:lpstr>PowerPoint Presentation</vt:lpstr>
      <vt:lpstr>Debugging</vt:lpstr>
      <vt:lpstr>2.1 Exercise</vt:lpstr>
      <vt:lpstr>Error Handling</vt:lpstr>
      <vt:lpstr>2.2 Exercise</vt:lpstr>
      <vt:lpstr>Advanced Topics </vt:lpstr>
      <vt:lpstr>software design technique</vt:lpstr>
      <vt:lpstr>Modularization for Shiny</vt:lpstr>
      <vt:lpstr>Example</vt:lpstr>
      <vt:lpstr>Excercise</vt:lpstr>
      <vt:lpstr>Advanced Topics </vt:lpstr>
      <vt:lpstr>Futures &amp; Promises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 Ooka</dc:creator>
  <cp:lastModifiedBy>Eina Ooka</cp:lastModifiedBy>
  <cp:revision>117</cp:revision>
  <dcterms:created xsi:type="dcterms:W3CDTF">2019-07-05T18:19:53Z</dcterms:created>
  <dcterms:modified xsi:type="dcterms:W3CDTF">2019-08-15T00:40:22Z</dcterms:modified>
</cp:coreProperties>
</file>