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90" r:id="rId2"/>
    <p:sldId id="305" r:id="rId3"/>
    <p:sldId id="306" r:id="rId4"/>
    <p:sldId id="322" r:id="rId5"/>
    <p:sldId id="307" r:id="rId6"/>
    <p:sldId id="309" r:id="rId7"/>
    <p:sldId id="312" r:id="rId8"/>
    <p:sldId id="310" r:id="rId9"/>
    <p:sldId id="311" r:id="rId10"/>
    <p:sldId id="308" r:id="rId11"/>
    <p:sldId id="327" r:id="rId12"/>
    <p:sldId id="318" r:id="rId13"/>
    <p:sldId id="319" r:id="rId14"/>
    <p:sldId id="320" r:id="rId15"/>
    <p:sldId id="323" r:id="rId16"/>
    <p:sldId id="325" r:id="rId17"/>
    <p:sldId id="324" r:id="rId18"/>
    <p:sldId id="326" r:id="rId19"/>
    <p:sldId id="293" r:id="rId20"/>
    <p:sldId id="315" r:id="rId21"/>
    <p:sldId id="314" r:id="rId22"/>
    <p:sldId id="317" r:id="rId23"/>
    <p:sldId id="316" r:id="rId24"/>
    <p:sldId id="294" r:id="rId25"/>
    <p:sldId id="321" r:id="rId26"/>
    <p:sldId id="295" r:id="rId27"/>
    <p:sldId id="296" r:id="rId28"/>
    <p:sldId id="292" r:id="rId29"/>
    <p:sldId id="291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1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>
      <p:cViewPr varScale="1">
        <p:scale>
          <a:sx n="115" d="100"/>
          <a:sy n="115" d="100"/>
        </p:scale>
        <p:origin x="7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6,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latin typeface="+mj-lt"/>
              </a:rPr>
              <a:t>SUBTITLE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6,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 smtClean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LMP-Forecast-Mai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DeltaHedgin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ze.teainc.org/DeltaHedging/" TargetMode="External"/><Relationship Id="rId2" Type="http://schemas.openxmlformats.org/officeDocument/2006/relationships/hyperlink" Target="https://analyze.teainc.org/HedgeFox/CAIS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rstudio.com/shiny-developer-conference/shinydevcon-debugging-jonathanmcpherson-1080p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-Analytics/ShinyWorkshop/releas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nkun-ken.github.io/formattabl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Workshop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27, 2019</a:t>
            </a:r>
          </a:p>
          <a:p>
            <a:r>
              <a:rPr lang="en-US" dirty="0" smtClean="0"/>
              <a:t>TEA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Break it down to 3 files. </a:t>
            </a:r>
          </a:p>
          <a:p>
            <a:pPr lvl="2"/>
            <a:r>
              <a:rPr lang="en-US" dirty="0" smtClean="0"/>
              <a:t>Create a app folder. </a:t>
            </a:r>
          </a:p>
          <a:p>
            <a:pPr lvl="2"/>
            <a:r>
              <a:rPr lang="en-US" dirty="0" err="1" smtClean="0"/>
              <a:t>Ui.r</a:t>
            </a:r>
            <a:r>
              <a:rPr lang="en-US" dirty="0" smtClean="0"/>
              <a:t>, </a:t>
            </a:r>
            <a:r>
              <a:rPr lang="en-US" dirty="0" err="1" smtClean="0"/>
              <a:t>server.r</a:t>
            </a:r>
            <a:r>
              <a:rPr lang="en-US" dirty="0" smtClean="0"/>
              <a:t>, and </a:t>
            </a:r>
            <a:r>
              <a:rPr lang="en-US" dirty="0" err="1" smtClean="0"/>
              <a:t>global.r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Add the following: </a:t>
            </a:r>
          </a:p>
          <a:p>
            <a:pPr lvl="2"/>
            <a:r>
              <a:rPr lang="en-US" dirty="0" smtClean="0"/>
              <a:t>Read in data</a:t>
            </a:r>
          </a:p>
          <a:p>
            <a:pPr lvl="2"/>
            <a:r>
              <a:rPr lang="en-US" dirty="0" smtClean="0"/>
              <a:t>Add a section (</a:t>
            </a:r>
            <a:r>
              <a:rPr lang="en-US" dirty="0" err="1" smtClean="0"/>
              <a:t>menuitem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Add a variable selector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 a time series plot. </a:t>
            </a:r>
          </a:p>
          <a:p>
            <a:pPr lvl="2"/>
            <a:r>
              <a:rPr lang="en-US" dirty="0" smtClean="0"/>
              <a:t>Add a table. 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Read.csv</a:t>
            </a:r>
          </a:p>
          <a:p>
            <a:pPr lvl="1"/>
            <a:r>
              <a:rPr lang="en-US" dirty="0" err="1" smtClean="0"/>
              <a:t>menuItem</a:t>
            </a:r>
            <a:endParaRPr lang="en-US" dirty="0" smtClean="0"/>
          </a:p>
          <a:p>
            <a:pPr lvl="1"/>
            <a:r>
              <a:rPr lang="en-US" dirty="0" err="1" smtClean="0"/>
              <a:t>selectInput</a:t>
            </a:r>
            <a:endParaRPr lang="en-US" dirty="0" smtClean="0"/>
          </a:p>
          <a:p>
            <a:pPr lvl="1"/>
            <a:r>
              <a:rPr lang="en-US" dirty="0" err="1" smtClean="0"/>
              <a:t>plotOutput</a:t>
            </a:r>
            <a:r>
              <a:rPr lang="en-US" dirty="0" smtClean="0"/>
              <a:t>/</a:t>
            </a:r>
            <a:r>
              <a:rPr lang="en-US" dirty="0" err="1" smtClean="0"/>
              <a:t>renderPlot</a:t>
            </a:r>
            <a:endParaRPr lang="en-US" dirty="0" smtClean="0"/>
          </a:p>
          <a:p>
            <a:pPr lvl="1"/>
            <a:r>
              <a:rPr lang="en-US" dirty="0" err="1"/>
              <a:t>DTOutput</a:t>
            </a:r>
            <a:r>
              <a:rPr lang="en-US" dirty="0"/>
              <a:t>/</a:t>
            </a:r>
            <a:r>
              <a:rPr lang="en-US" dirty="0" err="1"/>
              <a:t>renderDataTable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Make the file dependent on market. </a:t>
            </a:r>
          </a:p>
          <a:p>
            <a:pPr lvl="1"/>
            <a:r>
              <a:rPr lang="en-US" dirty="0" smtClean="0"/>
              <a:t>Create a selector for market in the sidebar. </a:t>
            </a:r>
          </a:p>
          <a:p>
            <a:pPr lvl="1"/>
            <a:r>
              <a:rPr lang="en-US" dirty="0" smtClean="0"/>
              <a:t>Create a reactive object for data. </a:t>
            </a:r>
          </a:p>
          <a:p>
            <a:pPr lvl="1"/>
            <a:r>
              <a:rPr lang="en-US" dirty="0" smtClean="0"/>
              <a:t>Make a </a:t>
            </a:r>
            <a:r>
              <a:rPr lang="en-US" dirty="0" err="1" smtClean="0"/>
              <a:t>dymanic</a:t>
            </a:r>
            <a:r>
              <a:rPr lang="en-US" dirty="0" smtClean="0"/>
              <a:t> UI. </a:t>
            </a:r>
          </a:p>
          <a:p>
            <a:pPr lvl="1"/>
            <a:r>
              <a:rPr lang="en-US" dirty="0" smtClean="0"/>
              <a:t>Get rid of the error during computation. </a:t>
            </a:r>
          </a:p>
          <a:p>
            <a:pPr lvl="1"/>
            <a:endParaRPr lang="en-US" dirty="0"/>
          </a:p>
          <a:p>
            <a:r>
              <a:rPr lang="en-US" dirty="0" smtClean="0"/>
              <a:t>Hints: </a:t>
            </a:r>
          </a:p>
          <a:p>
            <a:pPr lvl="1"/>
            <a:r>
              <a:rPr lang="en-US" dirty="0" err="1" smtClean="0"/>
              <a:t>selectInput</a:t>
            </a:r>
            <a:endParaRPr lang="en-US" dirty="0" smtClean="0"/>
          </a:p>
          <a:p>
            <a:pPr lvl="1"/>
            <a:r>
              <a:rPr lang="en-US" dirty="0" smtClean="0"/>
              <a:t>Reactive</a:t>
            </a:r>
          </a:p>
          <a:p>
            <a:pPr lvl="1"/>
            <a:r>
              <a:rPr lang="en-US" dirty="0" err="1" smtClean="0"/>
              <a:t>uiOutput</a:t>
            </a:r>
            <a:r>
              <a:rPr lang="en-US" dirty="0" smtClean="0"/>
              <a:t>/</a:t>
            </a:r>
            <a:r>
              <a:rPr lang="en-US" dirty="0" err="1" smtClean="0"/>
              <a:t>renderUI</a:t>
            </a:r>
            <a:endParaRPr lang="en-US" dirty="0" smtClean="0"/>
          </a:p>
          <a:p>
            <a:pPr lvl="1"/>
            <a:r>
              <a:rPr lang="en-US" dirty="0" err="1" smtClean="0"/>
              <a:t>Req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Always use boxes.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fluidRow</a:t>
            </a:r>
            <a:r>
              <a:rPr lang="en-US" dirty="0" smtClean="0"/>
              <a:t> and columns for dividing the page. </a:t>
            </a:r>
          </a:p>
          <a:p>
            <a:r>
              <a:rPr lang="en-US" dirty="0" smtClean="0"/>
              <a:t>Within the divided section of the page, width is specified over 12. </a:t>
            </a:r>
          </a:p>
          <a:p>
            <a:r>
              <a:rPr lang="en-US" dirty="0" smtClean="0"/>
              <a:t>Height specification optional.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3429000"/>
            <a:ext cx="44196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429000"/>
            <a:ext cx="914400" cy="274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3505200"/>
            <a:ext cx="42672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952999"/>
            <a:ext cx="4267200" cy="1168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3657600"/>
            <a:ext cx="990600" cy="9747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(3)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505200" y="3657600"/>
            <a:ext cx="2971800" cy="1143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 (width = </a:t>
            </a:r>
            <a:r>
              <a:rPr lang="en-US" sz="1400" dirty="0" smtClean="0"/>
              <a:t>9)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446713" y="5029200"/>
            <a:ext cx="2276302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5029200"/>
            <a:ext cx="1601585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14600" y="5105400"/>
            <a:ext cx="1058486" cy="3810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(6)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562599"/>
            <a:ext cx="2134985" cy="3688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Box(12)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953000" y="5118215"/>
            <a:ext cx="1371600" cy="838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(width = 12)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40911" y="404443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row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80662" y="526865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row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6121523"/>
            <a:ext cx="21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(column = 4)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46713" y="61270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(width = 8)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42358" y="5105846"/>
            <a:ext cx="763385" cy="3918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Box(4)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92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" grpId="0"/>
      <p:bldP spid="22" grpId="0"/>
      <p:bldP spid="23" grpId="0"/>
      <p:bldP spid="24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  <p:pic>
        <p:nvPicPr>
          <p:cNvPr id="7" name="Picture 4" descr="Image result for page layout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27647" r="9519"/>
          <a:stretch/>
        </p:blipFill>
        <p:spPr bwMode="auto">
          <a:xfrm>
            <a:off x="457200" y="2732735"/>
            <a:ext cx="8229600" cy="22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295400" y="4185458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81200" y="338605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48600" y="342900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7961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F2626"/>
                </a:solidFill>
              </a:rPr>
              <a:t>1</a:t>
            </a:r>
            <a:endParaRPr lang="en-US" dirty="0">
              <a:solidFill>
                <a:srgbClr val="AF262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5714" y="476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2</a:t>
            </a:r>
            <a:endParaRPr lang="en-US" dirty="0">
              <a:solidFill>
                <a:srgbClr val="AF262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5114" y="4000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3</a:t>
            </a:r>
            <a:endParaRPr lang="en-US" dirty="0">
              <a:solidFill>
                <a:srgbClr val="AF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Add boxes to the app. </a:t>
            </a:r>
          </a:p>
          <a:p>
            <a:r>
              <a:rPr lang="en-US" dirty="0" smtClean="0"/>
              <a:t>Add anther section (</a:t>
            </a:r>
            <a:r>
              <a:rPr lang="en-US" dirty="0" err="1" smtClean="0"/>
              <a:t>menuitem</a:t>
            </a:r>
            <a:r>
              <a:rPr lang="en-US" dirty="0" smtClean="0"/>
              <a:t>) and add boxes like this: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the ‘</a:t>
            </a:r>
            <a:r>
              <a:rPr lang="en-US" dirty="0" err="1" smtClean="0"/>
              <a:t>TEABranded</a:t>
            </a:r>
            <a:r>
              <a:rPr lang="en-US" dirty="0" smtClean="0"/>
              <a:t>’ template and notice</a:t>
            </a:r>
          </a:p>
          <a:p>
            <a:pPr lvl="1"/>
            <a:r>
              <a:rPr lang="en-US" dirty="0" smtClean="0"/>
              <a:t>A few different layouts</a:t>
            </a:r>
          </a:p>
          <a:p>
            <a:pPr lvl="1"/>
            <a:r>
              <a:rPr lang="en-US" dirty="0" smtClean="0"/>
              <a:t>Sidebar </a:t>
            </a:r>
            <a:r>
              <a:rPr lang="en-US" dirty="0" err="1" smtClean="0"/>
              <a:t>submenues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 err="1" smtClean="0"/>
              <a:t>longin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“About” page</a:t>
            </a:r>
          </a:p>
          <a:p>
            <a:pPr lvl="1"/>
            <a:endParaRPr lang="en-US" dirty="0"/>
          </a:p>
          <a:p>
            <a:r>
              <a:rPr lang="en-US" dirty="0" smtClean="0"/>
              <a:t>Check out icons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rstudio.github.io/shinydashboard/appearance.html#icons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324" y="1828800"/>
            <a:ext cx="7524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Tour of TEA Shiny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LMP Forecast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https://analyze.teainc.org/LMP-Forecast-Main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</a:t>
            </a:r>
          </a:p>
          <a:p>
            <a:pPr lvl="1"/>
            <a:r>
              <a:rPr lang="en-US" dirty="0" smtClean="0"/>
              <a:t>Progress Bar</a:t>
            </a:r>
          </a:p>
          <a:p>
            <a:pPr lvl="1"/>
            <a:r>
              <a:rPr lang="en-US" dirty="0" smtClean="0"/>
              <a:t>Select Inputs with multiple choices</a:t>
            </a:r>
          </a:p>
          <a:p>
            <a:pPr lvl="1"/>
            <a:r>
              <a:rPr lang="en-US" dirty="0" smtClean="0"/>
              <a:t>Interactivity with </a:t>
            </a:r>
            <a:r>
              <a:rPr lang="en-US" dirty="0" err="1" smtClean="0"/>
              <a:t>htmlwidgets</a:t>
            </a:r>
            <a:endParaRPr lang="en-US" dirty="0" smtClean="0"/>
          </a:p>
          <a:p>
            <a:pPr lvl="1"/>
            <a:r>
              <a:rPr lang="en-US" dirty="0" smtClean="0"/>
              <a:t>Ability to update data and rerun the model. </a:t>
            </a:r>
          </a:p>
          <a:p>
            <a:pPr lvl="1"/>
            <a:r>
              <a:rPr lang="en-US" dirty="0" smtClean="0"/>
              <a:t>Interactive Maps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DeltaHedging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://analyze.teainc.org/DeltaHedging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</a:t>
            </a:r>
          </a:p>
          <a:p>
            <a:pPr lvl="1"/>
            <a:r>
              <a:rPr lang="en-US" dirty="0" smtClean="0"/>
              <a:t>Excel like look and feel. </a:t>
            </a:r>
          </a:p>
          <a:p>
            <a:pPr lvl="1"/>
            <a:r>
              <a:rPr lang="en-US" dirty="0" smtClean="0"/>
              <a:t>Base shiny interactivity</a:t>
            </a:r>
          </a:p>
          <a:p>
            <a:pPr lvl="1"/>
            <a:r>
              <a:rPr lang="en-US" dirty="0" smtClean="0"/>
              <a:t>Database connections (read/write)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HedgeFox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://analyze.teainc.org/HedgeFox/CAISO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Notice: </a:t>
            </a:r>
          </a:p>
          <a:p>
            <a:pPr lvl="1"/>
            <a:r>
              <a:rPr lang="en-US" dirty="0" smtClean="0"/>
              <a:t>Notice subfolder structure</a:t>
            </a:r>
          </a:p>
          <a:p>
            <a:pPr lvl="1"/>
            <a:r>
              <a:rPr lang="en-US" dirty="0"/>
              <a:t>Hide elements by </a:t>
            </a:r>
            <a:r>
              <a:rPr lang="en-US" dirty="0" err="1" smtClean="0"/>
              <a:t>shinyjs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of information boxes. </a:t>
            </a:r>
          </a:p>
          <a:p>
            <a:pPr lvl="1"/>
            <a:r>
              <a:rPr lang="en-US" dirty="0" err="1" smtClean="0"/>
              <a:t>Rmarkdown</a:t>
            </a:r>
            <a:r>
              <a:rPr lang="en-US" dirty="0" smtClean="0"/>
              <a:t> reports.</a:t>
            </a:r>
            <a:endParaRPr lang="en-US" dirty="0"/>
          </a:p>
          <a:p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Reactivity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7455-7BAE-4F57-835F-B43DCD64C886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Environment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objects</a:t>
            </a:r>
          </a:p>
          <a:p>
            <a:pPr lvl="1"/>
            <a:r>
              <a:rPr lang="en-US" dirty="0" smtClean="0"/>
              <a:t>Data frames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Reactive Objects  </a:t>
            </a:r>
            <a:r>
              <a:rPr lang="en-US" dirty="0" smtClean="0">
                <a:sym typeface="Wingdings" panose="05000000000000000000" pitchFamily="2" charset="2"/>
              </a:rPr>
              <a:t> Think this like a function.</a:t>
            </a:r>
            <a:endParaRPr lang="en-US" dirty="0" smtClean="0"/>
          </a:p>
          <a:p>
            <a:r>
              <a:rPr lang="en-US" dirty="0" err="1" smtClean="0"/>
              <a:t>ReactiveValues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Think this like a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use reactive()?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for </a:t>
            </a:r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data imports. </a:t>
            </a:r>
          </a:p>
          <a:p>
            <a:r>
              <a:rPr lang="en-US" dirty="0" smtClean="0"/>
              <a:t>Status flag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to load data?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A48C-7D50-4342-AD40-34A91176B866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https://resources.rstudio.com/shiny-developer-conference/shinydevcon-debugging-jonathanmcpherson-1080p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CD06-5419-4F67-A0F0-D9130AC4F9A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Brekpoints</a:t>
            </a:r>
            <a:r>
              <a:rPr lang="en-US" dirty="0" smtClean="0"/>
              <a:t> works only within server. </a:t>
            </a:r>
          </a:p>
          <a:p>
            <a:r>
              <a:rPr lang="en-US" dirty="0" smtClean="0"/>
              <a:t>Browser()</a:t>
            </a:r>
          </a:p>
          <a:p>
            <a:pPr lvl="1"/>
            <a:r>
              <a:rPr lang="en-US" dirty="0" smtClean="0"/>
              <a:t>conditional </a:t>
            </a:r>
          </a:p>
          <a:p>
            <a:pPr lvl="1"/>
            <a:endParaRPr lang="en-US" dirty="0"/>
          </a:p>
          <a:p>
            <a:r>
              <a:rPr lang="en-US" dirty="0" err="1" smtClean="0"/>
              <a:t>Profvis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8572-F13A-4AC8-B064-CDBF8DA91B73}" type="datetime4">
              <a:rPr lang="en-US" smtClean="0"/>
              <a:t>August 6,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https://shiny.rstudio.com/gallery/widget-gallery.html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Widget Gallery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FF91-FBA7-4933-87A4-1CD8E0923612}" type="datetime4">
              <a:rPr lang="en-US" smtClean="0"/>
              <a:t>August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installation of needed apps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R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err="1" smtClean="0"/>
              <a:t>Rstudio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zipped files and save it at Desktop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https://github.com/TEA-Analytics/ShinyWorkshop/releases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01_InstallPackages.r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cheatsheet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Choices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Datatable</a:t>
            </a:r>
            <a:r>
              <a:rPr lang="en-US" dirty="0" smtClean="0"/>
              <a:t> (DT)</a:t>
            </a:r>
          </a:p>
          <a:p>
            <a:r>
              <a:rPr lang="en-US" dirty="0" err="1" smtClean="0"/>
              <a:t>Rhandsontable</a:t>
            </a:r>
            <a:endParaRPr lang="en-US" dirty="0" smtClean="0"/>
          </a:p>
          <a:p>
            <a:r>
              <a:rPr lang="en-US" dirty="0" err="1" smtClean="0"/>
              <a:t>Formattable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https://renkun-ken.github.io/formattable/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0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Formattable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" y="2391569"/>
            <a:ext cx="8143875" cy="29432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03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  <p:pic>
        <p:nvPicPr>
          <p:cNvPr id="1026" name="Picture 2" descr="DataTables Screensho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26" y="1600200"/>
            <a:ext cx="54685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817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info.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5105400"/>
            <a:ext cx="4676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99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Conversation on external (</a:t>
            </a:r>
            <a:r>
              <a:rPr lang="en-US" smtClean="0"/>
              <a:t>client facing) vs internal.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14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84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</a:p>
          <a:p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Default</a:t>
            </a:r>
          </a:p>
          <a:p>
            <a:r>
              <a:rPr lang="en-US" dirty="0" smtClean="0"/>
              <a:t>Making it accessible for external client</a:t>
            </a:r>
          </a:p>
          <a:p>
            <a:pPr lvl="1"/>
            <a:r>
              <a:rPr lang="en-US" dirty="0" smtClean="0"/>
              <a:t>Technically how</a:t>
            </a:r>
          </a:p>
          <a:p>
            <a:pPr lvl="1"/>
            <a:r>
              <a:rPr lang="en-US" dirty="0" smtClean="0"/>
              <a:t>Concerns/disclaimer.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0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workshop is designed solely with </a:t>
            </a:r>
            <a:r>
              <a:rPr lang="en-US" dirty="0" err="1"/>
              <a:t>Eina’s</a:t>
            </a:r>
            <a:r>
              <a:rPr lang="en-US" dirty="0"/>
              <a:t> biases and skewed personal experiences dealing with </a:t>
            </a:r>
            <a:r>
              <a:rPr lang="en-US" dirty="0" smtClean="0"/>
              <a:t>r and </a:t>
            </a:r>
            <a:r>
              <a:rPr lang="en-US" dirty="0" err="1"/>
              <a:t>r</a:t>
            </a:r>
            <a:r>
              <a:rPr lang="en-US" dirty="0" err="1" smtClean="0"/>
              <a:t>shiny</a:t>
            </a:r>
            <a:r>
              <a:rPr lang="en-US" dirty="0"/>
              <a:t>. </a:t>
            </a:r>
          </a:p>
          <a:p>
            <a:r>
              <a:rPr lang="en-US" dirty="0" smtClean="0"/>
              <a:t>Eina does not claim the latest knowledge in r shiny, nor the current best practices. </a:t>
            </a:r>
          </a:p>
          <a:p>
            <a:r>
              <a:rPr lang="en-US" dirty="0" smtClean="0"/>
              <a:t>Please know that R community has been evolving rapidly, Eina – who </a:t>
            </a:r>
            <a:r>
              <a:rPr lang="en-US" dirty="0" err="1" smtClean="0"/>
              <a:t>srated</a:t>
            </a:r>
            <a:r>
              <a:rPr lang="en-US" dirty="0" smtClean="0"/>
              <a:t> R coding before </a:t>
            </a:r>
            <a:r>
              <a:rPr lang="en-US" dirty="0" err="1" smtClean="0"/>
              <a:t>tidyverse</a:t>
            </a:r>
            <a:r>
              <a:rPr lang="en-US" dirty="0" smtClean="0"/>
              <a:t> era – is a bit old-fashioned, and this does not mean Eina is discouraging anybody from adopting the latest trend in R.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Shiny Basics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dirty="0"/>
              <a:t> </a:t>
            </a:r>
            <a:r>
              <a:rPr lang="en-US" dirty="0" smtClean="0"/>
              <a:t>and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6, 2019</a:t>
            </a:fld>
            <a:endParaRPr lang="en-US" dirty="0"/>
          </a:p>
        </p:txBody>
      </p:sp>
      <p:pic>
        <p:nvPicPr>
          <p:cNvPr id="1026" name="Picture 2" descr="Image result for serv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99" y="1747276"/>
            <a:ext cx="1914525" cy="1914525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2743200" y="2100907"/>
            <a:ext cx="3352800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me this.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flipH="1">
            <a:off x="2746248" y="2969474"/>
            <a:ext cx="3349752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it is.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267312"/>
            <a:ext cx="8229600" cy="18588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“UI” specifies layout of the app and requests things to a server when needed. </a:t>
            </a:r>
          </a:p>
          <a:p>
            <a:r>
              <a:rPr lang="en-US" dirty="0" smtClean="0"/>
              <a:t>“Server” gives requested whatever (plot, table, …).</a:t>
            </a:r>
          </a:p>
          <a:p>
            <a:endParaRPr lang="en-US" dirty="0" smtClean="0"/>
          </a:p>
          <a:p>
            <a:r>
              <a:rPr lang="en-US" dirty="0" smtClean="0"/>
              <a:t>Both UI and server are within R.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1168" y="152388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77437" y="15238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7805279" y="3459051"/>
            <a:ext cx="1248689" cy="808261"/>
          </a:xfrm>
          <a:prstGeom prst="wedgeEllipseCallout">
            <a:avLst>
              <a:gd name="adj1" fmla="val -33633"/>
              <a:gd name="adj2" fmla="val -7520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know how to display. </a:t>
            </a:r>
            <a:endParaRPr lang="en-US" sz="1200" dirty="0"/>
          </a:p>
        </p:txBody>
      </p:sp>
      <p:sp>
        <p:nvSpPr>
          <p:cNvPr id="18" name="Oval Callout 17"/>
          <p:cNvSpPr/>
          <p:nvPr/>
        </p:nvSpPr>
        <p:spPr>
          <a:xfrm>
            <a:off x="190501" y="3426674"/>
            <a:ext cx="1248689" cy="808261"/>
          </a:xfrm>
          <a:prstGeom prst="wedgeEllipseCallout">
            <a:avLst>
              <a:gd name="adj1" fmla="val 37838"/>
              <a:gd name="adj2" fmla="val -697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know how to compute.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93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and Shiny-Server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“Server” may refer to the server section of the app. </a:t>
            </a:r>
          </a:p>
          <a:p>
            <a:r>
              <a:rPr lang="en-US" dirty="0" smtClean="0"/>
              <a:t>“Shiny Server” may mean an actual web server that hosts shiny apps. </a:t>
            </a:r>
          </a:p>
          <a:p>
            <a:pPr lvl="1"/>
            <a:r>
              <a:rPr lang="en-US" dirty="0" smtClean="0"/>
              <a:t>Topics of deployment will be covered tomorrow. </a:t>
            </a:r>
          </a:p>
          <a:p>
            <a:r>
              <a:rPr lang="en-US" dirty="0" smtClean="0"/>
              <a:t>You have to know the context for knowing which one means.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600200"/>
            <a:ext cx="3429000" cy="316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examples online will have everything in one script using </a:t>
            </a:r>
            <a:r>
              <a:rPr lang="en-US" dirty="0" err="1" smtClean="0"/>
              <a:t>shinyApp</a:t>
            </a:r>
            <a:r>
              <a:rPr lang="en-US" dirty="0" smtClean="0"/>
              <a:t>(). </a:t>
            </a:r>
          </a:p>
          <a:p>
            <a:pPr lvl="1"/>
            <a:r>
              <a:rPr lang="en-US" dirty="0" smtClean="0"/>
              <a:t>For a small app, it’s easy to see. </a:t>
            </a:r>
          </a:p>
          <a:p>
            <a:endParaRPr lang="en-US" dirty="0" smtClean="0"/>
          </a:p>
          <a:p>
            <a:r>
              <a:rPr lang="en-US" dirty="0" smtClean="0"/>
              <a:t>Our default file structure is to break it down to 3 (or more) files: </a:t>
            </a:r>
          </a:p>
          <a:p>
            <a:pPr lvl="1"/>
            <a:r>
              <a:rPr lang="en-US" dirty="0" err="1" smtClean="0"/>
              <a:t>Ui.r</a:t>
            </a:r>
            <a:endParaRPr lang="en-US" dirty="0" smtClean="0"/>
          </a:p>
          <a:p>
            <a:pPr lvl="1"/>
            <a:r>
              <a:rPr lang="en-US" dirty="0" err="1" smtClean="0"/>
              <a:t>Server.r</a:t>
            </a:r>
            <a:endParaRPr lang="en-US" dirty="0" smtClean="0"/>
          </a:p>
          <a:p>
            <a:pPr lvl="1"/>
            <a:r>
              <a:rPr lang="en-US" dirty="0" err="1" smtClean="0"/>
              <a:t>Global.r</a:t>
            </a:r>
            <a:r>
              <a:rPr lang="en-US" dirty="0" smtClean="0"/>
              <a:t> (Optional)</a:t>
            </a:r>
          </a:p>
          <a:p>
            <a:r>
              <a:rPr lang="en-US" dirty="0" smtClean="0"/>
              <a:t>All these 3 files needs to be in a same folder.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5342750"/>
            <a:ext cx="204414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runApp</a:t>
            </a:r>
            <a:r>
              <a:rPr lang="en-US" sz="1200" dirty="0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(‘</a:t>
            </a:r>
            <a:r>
              <a:rPr lang="en-US" sz="1200" dirty="0" err="1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foldername</a:t>
            </a:r>
            <a:r>
              <a:rPr lang="en-US" sz="1200" dirty="0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’)</a:t>
            </a:r>
            <a:endParaRPr lang="en-US" sz="1200" dirty="0">
              <a:latin typeface="Lucida Console" panose="020B060904050402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teadashboard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sz="2700" dirty="0" smtClean="0"/>
              <a:t>TEA-version of ‘</a:t>
            </a:r>
            <a:r>
              <a:rPr lang="en-US" sz="2700" dirty="0" err="1" smtClean="0"/>
              <a:t>shinydashboard</a:t>
            </a:r>
            <a:r>
              <a:rPr lang="en-US" sz="2700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In general, we recommend using the ‘</a:t>
            </a:r>
            <a:r>
              <a:rPr lang="en-US" sz="2800" dirty="0" err="1" smtClean="0"/>
              <a:t>teadashboard</a:t>
            </a:r>
            <a:r>
              <a:rPr lang="en-US" sz="2800" dirty="0" smtClean="0"/>
              <a:t>.’ </a:t>
            </a:r>
          </a:p>
          <a:p>
            <a:r>
              <a:rPr lang="en-US" sz="2800" dirty="0" smtClean="0"/>
              <a:t>All functionalities are the same with </a:t>
            </a:r>
            <a:r>
              <a:rPr lang="en-US" sz="2800" dirty="0" err="1" smtClean="0"/>
              <a:t>shinydashboard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Open “</a:t>
            </a:r>
            <a:r>
              <a:rPr lang="en-US" sz="2800" dirty="0" err="1" smtClean="0"/>
              <a:t>TheSimplest</a:t>
            </a:r>
            <a:r>
              <a:rPr lang="en-US" sz="2800" dirty="0"/>
              <a:t>” </a:t>
            </a:r>
            <a:r>
              <a:rPr lang="en-US" sz="2800" dirty="0" smtClean="0"/>
              <a:t>template</a:t>
            </a:r>
            <a:r>
              <a:rPr lang="en-US" sz="2800" dirty="0"/>
              <a:t> </a:t>
            </a:r>
            <a:r>
              <a:rPr lang="en-US" sz="2800" dirty="0" smtClean="0"/>
              <a:t>and run it. 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err="1" smtClean="0"/>
              <a:t>RunApp</a:t>
            </a:r>
            <a:r>
              <a:rPr lang="en-US" sz="2400" dirty="0" smtClean="0"/>
              <a:t> button.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98" y="2209800"/>
            <a:ext cx="4412601" cy="29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3057</TotalTime>
  <Words>924</Words>
  <Application>Microsoft Office PowerPoint</Application>
  <PresentationFormat>On-screen Show (4:3)</PresentationFormat>
  <Paragraphs>286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Lucida Console</vt:lpstr>
      <vt:lpstr>Verdana</vt:lpstr>
      <vt:lpstr>Wingdings</vt:lpstr>
      <vt:lpstr>2015 TEA official template</vt:lpstr>
      <vt:lpstr>Shiny Workshop Day 1</vt:lpstr>
      <vt:lpstr>PowerPoint Presentation</vt:lpstr>
      <vt:lpstr>To-Do List</vt:lpstr>
      <vt:lpstr>Disclaimer</vt:lpstr>
      <vt:lpstr>PowerPoint Presentation</vt:lpstr>
      <vt:lpstr>UI and Server</vt:lpstr>
      <vt:lpstr>Server and Shiny-Server</vt:lpstr>
      <vt:lpstr>File structures</vt:lpstr>
      <vt:lpstr>‘teadashboard’ TEA-version of ‘shinydashboard’</vt:lpstr>
      <vt:lpstr>Exercise 1</vt:lpstr>
      <vt:lpstr>Exercise 3</vt:lpstr>
      <vt:lpstr>Layout</vt:lpstr>
      <vt:lpstr>Examples</vt:lpstr>
      <vt:lpstr>Exercise 2</vt:lpstr>
      <vt:lpstr>PowerPoint Presentation</vt:lpstr>
      <vt:lpstr>LMP Forecast</vt:lpstr>
      <vt:lpstr>DeltaHedging</vt:lpstr>
      <vt:lpstr>HedgeFox</vt:lpstr>
      <vt:lpstr>PowerPoint Presentation</vt:lpstr>
      <vt:lpstr>Our First App</vt:lpstr>
      <vt:lpstr>Objects</vt:lpstr>
      <vt:lpstr>Can you use reactive()? </vt:lpstr>
      <vt:lpstr>Use Cases for ReactiveValues</vt:lpstr>
      <vt:lpstr>PowerPoint Presentation</vt:lpstr>
      <vt:lpstr>Progress bars</vt:lpstr>
      <vt:lpstr>https://resources.rstudio.com/shiny-developer-conference/shinydevcon-debugging-jonathanmcpherson-1080p</vt:lpstr>
      <vt:lpstr>PowerPoint Presentation</vt:lpstr>
      <vt:lpstr>PowerPoint Presentation</vt:lpstr>
      <vt:lpstr>https://shiny.rstudio.com/gallery/widget-gallery.html</vt:lpstr>
      <vt:lpstr>PowerPoint Presentation</vt:lpstr>
      <vt:lpstr>Table Choices</vt:lpstr>
      <vt:lpstr>Formattable</vt:lpstr>
      <vt:lpstr>DataTables</vt:lpstr>
      <vt:lpstr>PowerPoint Presentation</vt:lpstr>
      <vt:lpstr>PowerPoint Presentation</vt:lpstr>
      <vt:lpstr>PowerPoint Presentation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42</cp:revision>
  <dcterms:created xsi:type="dcterms:W3CDTF">2019-07-05T18:19:53Z</dcterms:created>
  <dcterms:modified xsi:type="dcterms:W3CDTF">2019-08-07T21:51:02Z</dcterms:modified>
</cp:coreProperties>
</file>