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306" r:id="rId3"/>
    <p:sldId id="318" r:id="rId4"/>
    <p:sldId id="336" r:id="rId5"/>
    <p:sldId id="322" r:id="rId6"/>
    <p:sldId id="340" r:id="rId7"/>
    <p:sldId id="323" r:id="rId8"/>
    <p:sldId id="313" r:id="rId9"/>
    <p:sldId id="335" r:id="rId10"/>
    <p:sldId id="319" r:id="rId11"/>
    <p:sldId id="333" r:id="rId12"/>
    <p:sldId id="334" r:id="rId13"/>
    <p:sldId id="342" r:id="rId14"/>
    <p:sldId id="337" r:id="rId15"/>
    <p:sldId id="338" r:id="rId16"/>
    <p:sldId id="339" r:id="rId17"/>
    <p:sldId id="292" r:id="rId18"/>
    <p:sldId id="320" r:id="rId19"/>
    <p:sldId id="324" r:id="rId20"/>
    <p:sldId id="321" r:id="rId21"/>
    <p:sldId id="348" r:id="rId22"/>
    <p:sldId id="349" r:id="rId23"/>
    <p:sldId id="314" r:id="rId24"/>
    <p:sldId id="343" r:id="rId25"/>
    <p:sldId id="344" r:id="rId26"/>
    <p:sldId id="346" r:id="rId27"/>
    <p:sldId id="328" r:id="rId28"/>
    <p:sldId id="295" r:id="rId29"/>
    <p:sldId id="296" r:id="rId30"/>
    <p:sldId id="329" r:id="rId31"/>
    <p:sldId id="330" r:id="rId32"/>
    <p:sldId id="331" r:id="rId33"/>
    <p:sldId id="33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FFCC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1" d="100"/>
          <a:sy n="131" d="100"/>
        </p:scale>
        <p:origin x="102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16528108-Deploying-packrat-projects-to-Shiny-Server-Pr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rstudio.com/shiny-developer-conference/shinydevcon-debugging-jonathanmcpherson-1080p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2" Type="http://schemas.openxmlformats.org/officeDocument/2006/relationships/hyperlink" Target="https://analyze.teainc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aanalystfs1\Data" TargetMode="External"/><Relationship Id="rId2" Type="http://schemas.openxmlformats.org/officeDocument/2006/relationships/hyperlink" Target="file:///\\Analystfs\westcoast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uestions to ask: </a:t>
            </a:r>
          </a:p>
          <a:p>
            <a:r>
              <a:rPr lang="en-US" dirty="0" smtClean="0"/>
              <a:t>Can we get away without giving access</a:t>
            </a:r>
            <a:r>
              <a:rPr lang="en-US" dirty="0"/>
              <a:t>? (We are service providers, not app provider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Do you have to limit the access? </a:t>
            </a:r>
          </a:p>
          <a:p>
            <a:pPr lvl="1"/>
            <a:r>
              <a:rPr lang="en-US" dirty="0" smtClean="0"/>
              <a:t>Are there any sensitive data or tabs to hide? </a:t>
            </a:r>
          </a:p>
          <a:p>
            <a:pPr lvl="1"/>
            <a:r>
              <a:rPr lang="en-US" dirty="0" smtClean="0"/>
              <a:t>Pre-set user inputs. 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Meaningful messages. </a:t>
            </a:r>
          </a:p>
          <a:p>
            <a:pPr lvl="1"/>
            <a:r>
              <a:rPr lang="en-US" dirty="0" smtClean="0"/>
              <a:t>Safe errors. </a:t>
            </a:r>
          </a:p>
          <a:p>
            <a:r>
              <a:rPr lang="en-US" dirty="0" smtClean="0"/>
              <a:t>Is it vulnerable to misinterpretation? </a:t>
            </a:r>
          </a:p>
          <a:p>
            <a:pPr lvl="1"/>
            <a:r>
              <a:rPr lang="en-US" dirty="0" smtClean="0"/>
              <a:t>Disclaimer and signature page. </a:t>
            </a:r>
          </a:p>
          <a:p>
            <a:pPr lvl="1"/>
            <a:r>
              <a:rPr lang="en-US" dirty="0" smtClean="0"/>
              <a:t>Who’s in charge for customer </a:t>
            </a:r>
            <a:r>
              <a:rPr lang="en-US" dirty="0"/>
              <a:t>s</a:t>
            </a:r>
            <a:r>
              <a:rPr lang="en-US" dirty="0" smtClean="0"/>
              <a:t>upport?</a:t>
            </a:r>
          </a:p>
          <a:p>
            <a:r>
              <a:rPr lang="en-US" dirty="0" smtClean="0"/>
              <a:t>Support plans </a:t>
            </a:r>
          </a:p>
          <a:p>
            <a:pPr lvl="1"/>
            <a:r>
              <a:rPr lang="en-US" dirty="0" smtClean="0"/>
              <a:t>When it fails, what’s the procedure for support?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at Opening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opening, you may encounter an error which goes away by refreshing the page a few times.</a:t>
            </a:r>
          </a:p>
          <a:p>
            <a:pPr lvl="1"/>
            <a:r>
              <a:rPr lang="en-US" dirty="0" smtClean="0"/>
              <a:t>Cause:  The </a:t>
            </a:r>
            <a:r>
              <a:rPr lang="en-US" dirty="0" err="1" smtClean="0"/>
              <a:t>linux</a:t>
            </a:r>
            <a:r>
              <a:rPr lang="en-US" dirty="0" smtClean="0"/>
              <a:t> machine need to look into </a:t>
            </a:r>
            <a:r>
              <a:rPr lang="en-US" dirty="0" smtClean="0">
                <a:hlinkClick r:id="rId2" action="ppaction://hlinkfile"/>
              </a:rPr>
              <a:t>\\analystfs</a:t>
            </a:r>
            <a:r>
              <a:rPr lang="en-US" dirty="0" smtClean="0"/>
              <a:t> network locations. There seems to be a glitch somewhere. 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If we like this app file locations, no solutions have been found so far. </a:t>
            </a:r>
          </a:p>
          <a:p>
            <a:pPr lvl="2"/>
            <a:r>
              <a:rPr lang="en-US" dirty="0" smtClean="0"/>
              <a:t>If we don’t mind using file transfer apps, we could place app files within the server machine…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12, 2019</a:t>
            </a:fld>
            <a:endParaRPr lang="en-US" dirty="0"/>
          </a:p>
        </p:txBody>
      </p:sp>
      <p:pic>
        <p:nvPicPr>
          <p:cNvPr id="307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0" y="826150"/>
            <a:ext cx="8270920" cy="558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8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all share the same Shiny Servers.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We share the same </a:t>
            </a:r>
            <a:r>
              <a:rPr lang="en-US" sz="3200" dirty="0" smtClean="0"/>
              <a:t>R version and package versions on the server regardless of what you use locally. 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urrent R</a:t>
            </a:r>
            <a:r>
              <a:rPr lang="en-US" dirty="0"/>
              <a:t>: V</a:t>
            </a:r>
            <a:r>
              <a:rPr lang="en-US" dirty="0" smtClean="0"/>
              <a:t>ersion </a:t>
            </a:r>
            <a:r>
              <a:rPr lang="en-US" dirty="0"/>
              <a:t>3.4.4 (2018-03-15) -- "Someone to Lean </a:t>
            </a:r>
            <a:r>
              <a:rPr lang="en-US" dirty="0" smtClean="0"/>
              <a:t>On”</a:t>
            </a:r>
          </a:p>
          <a:p>
            <a:r>
              <a:rPr lang="en-US" dirty="0" smtClean="0"/>
              <a:t>We plan to update it on XXXXXXX.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Agree on a version to install.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Staging server.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Everyone check apps.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PROD. </a:t>
            </a:r>
          </a:p>
          <a:p>
            <a:r>
              <a:rPr lang="en-US" dirty="0" smtClean="0"/>
              <a:t>When you need to update a package for some reason, announce it to the entire group before updating it on PROD. </a:t>
            </a:r>
          </a:p>
          <a:p>
            <a:r>
              <a:rPr lang="en-US" dirty="0" smtClean="0"/>
              <a:t>Potential Solution: Look into packrat: </a:t>
            </a:r>
            <a:r>
              <a:rPr lang="en-US" dirty="0">
                <a:hlinkClick r:id="rId2"/>
              </a:rPr>
              <a:t>https://support.rstudio.com/hc/en-us/articles/216528108-Deploying-packrat-projects-to-Shiny-Server-Pro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Known versioning issue: </a:t>
            </a:r>
          </a:p>
          <a:p>
            <a:pPr lvl="1"/>
            <a:r>
              <a:rPr lang="en-US" dirty="0" err="1" smtClean="0"/>
              <a:t>Rds</a:t>
            </a:r>
            <a:r>
              <a:rPr lang="en-US" dirty="0" smtClean="0"/>
              <a:t> files created in R version 3.5 or higher is not readable in R version 3.4 or earlier.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 Studio Account to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currently use an open source R Studio Server on the Shiny Server. </a:t>
            </a:r>
          </a:p>
          <a:p>
            <a:pPr lvl="1"/>
            <a:r>
              <a:rPr lang="en-US" dirty="0" smtClean="0"/>
              <a:t>It’s set up so that we can debug apps in the same </a:t>
            </a:r>
            <a:r>
              <a:rPr lang="en-US" dirty="0" err="1" smtClean="0"/>
              <a:t>linux</a:t>
            </a:r>
            <a:r>
              <a:rPr lang="en-US" dirty="0" smtClean="0"/>
              <a:t> environment. </a:t>
            </a:r>
          </a:p>
          <a:p>
            <a:r>
              <a:rPr lang="en-US" dirty="0" smtClean="0"/>
              <a:t>With the current settings, you may kick out someone when you login. Be aware. </a:t>
            </a:r>
          </a:p>
          <a:p>
            <a:r>
              <a:rPr lang="en-US" dirty="0" smtClean="0"/>
              <a:t>Please, please quite and close everything when you are done with what you are doing.</a:t>
            </a:r>
          </a:p>
          <a:p>
            <a:endParaRPr lang="en-US" dirty="0"/>
          </a:p>
          <a:p>
            <a:r>
              <a:rPr lang="en-US" dirty="0" smtClean="0"/>
              <a:t>When this becomes an issue, we’ll discuss purchasing a license for Pro Studio Server.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0104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Single thread computation:</a:t>
            </a:r>
          </a:p>
          <a:p>
            <a:pPr lvl="1"/>
            <a:r>
              <a:rPr lang="en-US" sz="3500" dirty="0" smtClean="0"/>
              <a:t>Per App.</a:t>
            </a:r>
          </a:p>
          <a:p>
            <a:pPr lvl="1"/>
            <a:r>
              <a:rPr lang="en-US" sz="3500" dirty="0" smtClean="0"/>
              <a:t>Not Per User.</a:t>
            </a:r>
          </a:p>
          <a:p>
            <a:pPr lvl="1"/>
            <a:r>
              <a:rPr lang="en-US" sz="3500" dirty="0" smtClean="0"/>
              <a:t>Not Per Instance.  </a:t>
            </a:r>
          </a:p>
          <a:p>
            <a:pPr lvl="1"/>
            <a:endParaRPr lang="en-US" dirty="0"/>
          </a:p>
          <a:p>
            <a:r>
              <a:rPr lang="en-US" dirty="0" smtClean="0"/>
              <a:t>User A’s computation could pause B and C’s app instances. </a:t>
            </a:r>
          </a:p>
          <a:p>
            <a:r>
              <a:rPr lang="en-US" dirty="0" smtClean="0"/>
              <a:t>Data loaded and cached when A opened the app could be utilized by B and C (depending on how you set it). </a:t>
            </a:r>
            <a:r>
              <a:rPr lang="en-US" dirty="0" smtClean="0">
                <a:sym typeface="Wingdings" panose="05000000000000000000" pitchFamily="2" charset="2"/>
              </a:rPr>
              <a:t> We’ll discuss this later. </a:t>
            </a:r>
            <a:endParaRPr lang="en-US" dirty="0" smtClean="0"/>
          </a:p>
          <a:p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Futures &amp; promises. </a:t>
            </a:r>
          </a:p>
          <a:p>
            <a:pPr lvl="1"/>
            <a:r>
              <a:rPr lang="en-US" dirty="0" smtClean="0"/>
              <a:t>Set up separate apps.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64" y="3429122"/>
            <a:ext cx="1026463" cy="1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00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7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64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7990" y="229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7827" y="22540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15962" y="2275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45720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4343400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3348" y="4343400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90775" y="4343400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93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2226" y="4343400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7231" y="4346171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4107" y="4343400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685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2971800"/>
            <a:ext cx="747027" cy="4573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0191" y="2882166"/>
            <a:ext cx="147336" cy="540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20414" y="2814394"/>
            <a:ext cx="416435" cy="614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Dev (Local)</a:t>
            </a:r>
          </a:p>
          <a:p>
            <a:pPr lvl="1"/>
            <a:r>
              <a:rPr lang="en-US" dirty="0" smtClean="0"/>
              <a:t>No need to specify username/password in connection string. (Windows authentication used). </a:t>
            </a:r>
          </a:p>
          <a:p>
            <a:pPr lvl="1"/>
            <a:r>
              <a:rPr lang="en-US" dirty="0"/>
              <a:t>"Driver={SQL Server}; Server=</a:t>
            </a:r>
            <a:r>
              <a:rPr lang="en-US" dirty="0" err="1"/>
              <a:t>SQLUAnalytics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 smtClean="0"/>
              <a:t>;“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Shiny servers (PROD or Staging)</a:t>
            </a:r>
          </a:p>
          <a:p>
            <a:pPr lvl="1"/>
            <a:r>
              <a:rPr lang="en-US" u="sng" dirty="0" smtClean="0"/>
              <a:t>Need</a:t>
            </a:r>
            <a:r>
              <a:rPr lang="en-US" dirty="0" smtClean="0"/>
              <a:t> to specify username/password. (Ask DBA for a generic account). </a:t>
            </a:r>
          </a:p>
          <a:p>
            <a:pPr lvl="1"/>
            <a:r>
              <a:rPr lang="en-US" dirty="0"/>
              <a:t>"Driver={ODBC Driver 17 for SQL Server};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en-US" dirty="0" err="1" smtClean="0"/>
              <a:t>xxxxxxx</a:t>
            </a:r>
            <a:r>
              <a:rPr lang="en-US" dirty="0" smtClean="0"/>
              <a:t>;” </a:t>
            </a:r>
          </a:p>
          <a:p>
            <a:pPr lvl="2"/>
            <a:r>
              <a:rPr lang="en-US" dirty="0" smtClean="0"/>
              <a:t>Can be used for ‘RODBC’ or ‘</a:t>
            </a:r>
            <a:r>
              <a:rPr lang="en-US" dirty="0" err="1" smtClean="0"/>
              <a:t>odbc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Need to be updated when driver is updated. </a:t>
            </a:r>
            <a:endParaRPr lang="en-US" dirty="0"/>
          </a:p>
          <a:p>
            <a:pPr lvl="1"/>
            <a:r>
              <a:rPr lang="en-US" dirty="0"/>
              <a:t>"Driver</a:t>
            </a:r>
            <a:r>
              <a:rPr lang="en-US" dirty="0" smtClean="0"/>
              <a:t>={</a:t>
            </a:r>
            <a:r>
              <a:rPr lang="en-US" dirty="0" err="1" smtClean="0"/>
              <a:t>SQLServer</a:t>
            </a:r>
            <a:r>
              <a:rPr lang="en-US" dirty="0"/>
              <a:t>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  <a:endParaRPr lang="en-US" dirty="0" smtClean="0"/>
          </a:p>
          <a:p>
            <a:pPr lvl="2"/>
            <a:r>
              <a:rPr lang="en-US" dirty="0" smtClean="0"/>
              <a:t>Can be used for ‘</a:t>
            </a:r>
            <a:r>
              <a:rPr lang="en-US" dirty="0" err="1" smtClean="0"/>
              <a:t>odbc</a:t>
            </a:r>
            <a:r>
              <a:rPr lang="en-US" dirty="0" smtClean="0"/>
              <a:t>’ </a:t>
            </a:r>
          </a:p>
          <a:p>
            <a:pPr lvl="2"/>
            <a:r>
              <a:rPr lang="en-US" dirty="0" smtClean="0"/>
              <a:t>Notice no space between SQL and Server. </a:t>
            </a:r>
          </a:p>
          <a:p>
            <a:pPr lvl="2"/>
            <a:r>
              <a:rPr lang="en-US" dirty="0" smtClean="0"/>
              <a:t>No need to update when a driver is updated.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6477000" cy="2286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719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8006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0137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37" y="1571074"/>
            <a:ext cx="4238625" cy="2391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038600"/>
            <a:ext cx="6112762" cy="21588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4572000"/>
            <a:ext cx="3779137" cy="152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09" y="5353237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91348" y="5358939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139" y="6055663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578" y="6061365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Time To-Do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setup.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GitHub account.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‘</a:t>
            </a:r>
            <a:r>
              <a:rPr lang="en-US" dirty="0" err="1" smtClean="0"/>
              <a:t>config</a:t>
            </a:r>
            <a:r>
              <a:rPr lang="en-US" dirty="0" smtClean="0"/>
              <a:t>’ package for credential management. </a:t>
            </a:r>
          </a:p>
          <a:p>
            <a:pPr lvl="1"/>
            <a:r>
              <a:rPr lang="en-US" dirty="0" smtClean="0"/>
              <a:t>Reason 1: directly typing in account info in the app code is not advised. </a:t>
            </a:r>
          </a:p>
          <a:p>
            <a:pPr lvl="1"/>
            <a:r>
              <a:rPr lang="en-US" dirty="0" smtClean="0"/>
              <a:t>Reason 2: When </a:t>
            </a:r>
            <a:r>
              <a:rPr lang="en-US" dirty="0" err="1" smtClean="0"/>
              <a:t>config</a:t>
            </a:r>
            <a:r>
              <a:rPr lang="en-US" dirty="0" smtClean="0"/>
              <a:t> is stored somewhere other than in the code, deployment process is easier. </a:t>
            </a:r>
          </a:p>
          <a:p>
            <a:pPr lvl="1"/>
            <a:r>
              <a:rPr lang="en-US" dirty="0" smtClean="0"/>
              <a:t>Reason 3: You can also manage file locations. (\</a:t>
            </a:r>
            <a:r>
              <a:rPr lang="en-US" dirty="0" err="1" smtClean="0"/>
              <a:t>mnt</a:t>
            </a:r>
            <a:r>
              <a:rPr lang="en-US" dirty="0" smtClean="0"/>
              <a:t>\...)</a:t>
            </a:r>
          </a:p>
          <a:p>
            <a:pPr lvl="1"/>
            <a:endParaRPr lang="en-US" dirty="0"/>
          </a:p>
          <a:p>
            <a:r>
              <a:rPr lang="en-US" dirty="0" smtClean="0"/>
              <a:t>You could use a generic account of a production server for development, but recommend against it. </a:t>
            </a:r>
          </a:p>
          <a:p>
            <a:pPr lvl="1"/>
            <a:r>
              <a:rPr lang="en-US" dirty="0" smtClean="0"/>
              <a:t>PROD app ↔ PROD database server</a:t>
            </a:r>
          </a:p>
          <a:p>
            <a:pPr lvl="1"/>
            <a:r>
              <a:rPr lang="en-US" dirty="0" smtClean="0"/>
              <a:t>Staging app ↔ UAT 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Psychology on Wait 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generally more tolerant to waiting for the app to load at the start than waiting intermittently. </a:t>
            </a:r>
          </a:p>
          <a:p>
            <a:r>
              <a:rPr lang="en-US" dirty="0" smtClean="0"/>
              <a:t>Getting information on the wait time helps users manage their expectations. </a:t>
            </a:r>
          </a:p>
          <a:p>
            <a:pPr lvl="1"/>
            <a:r>
              <a:rPr lang="en-US" dirty="0" smtClean="0"/>
              <a:t>Use progress Bars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13,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4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13,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6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is a distributed version control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that runs on </a:t>
            </a:r>
            <a:r>
              <a:rPr lang="en-US" dirty="0"/>
              <a:t>your local machine. It keeps track of your files and modifications to those files in </a:t>
            </a:r>
            <a:r>
              <a:rPr lang="en-US" dirty="0" smtClean="0"/>
              <a:t>your local “repository.”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GitHub</a:t>
            </a:r>
            <a:r>
              <a:rPr lang="en-US" dirty="0" smtClean="0"/>
              <a:t> </a:t>
            </a:r>
            <a:r>
              <a:rPr lang="en-US" dirty="0"/>
              <a:t>is a website that allows you to publish your </a:t>
            </a:r>
            <a:r>
              <a:rPr lang="en-US" dirty="0" err="1"/>
              <a:t>Git</a:t>
            </a:r>
            <a:r>
              <a:rPr lang="en-US" dirty="0"/>
              <a:t> repositories </a:t>
            </a:r>
            <a:r>
              <a:rPr lang="en-US" dirty="0" smtClean="0"/>
              <a:t>online </a:t>
            </a:r>
            <a:r>
              <a:rPr lang="en-US" dirty="0"/>
              <a:t>and collaborate with other people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We have a private account that is not open to public.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</a:t>
            </a:r>
            <a:r>
              <a:rPr lang="en-US" dirty="0" smtClean="0"/>
              <a:t>repo. </a:t>
            </a:r>
            <a:endParaRPr lang="en-US" dirty="0" smtClean="0"/>
          </a:p>
          <a:p>
            <a:r>
              <a:rPr lang="en-US" dirty="0" smtClean="0"/>
              <a:t>Pull to the local machine. </a:t>
            </a:r>
            <a:endParaRPr lang="en-US" dirty="0" smtClean="0"/>
          </a:p>
          <a:p>
            <a:r>
              <a:rPr lang="en-US" dirty="0" smtClean="0"/>
              <a:t>Create a new branch. </a:t>
            </a:r>
            <a:endParaRPr lang="en-US" dirty="0" smtClean="0"/>
          </a:p>
          <a:p>
            <a:r>
              <a:rPr lang="en-US" dirty="0" smtClean="0"/>
              <a:t>Edit, save, stage, commit &amp; push.</a:t>
            </a:r>
          </a:p>
          <a:p>
            <a:pPr lvl="1"/>
            <a:r>
              <a:rPr lang="en-US" dirty="0" smtClean="0"/>
              <a:t>Make sure to mention the issue number. </a:t>
            </a:r>
          </a:p>
          <a:p>
            <a:r>
              <a:rPr lang="en-US" dirty="0" smtClean="0"/>
              <a:t>Add comments on the issue page.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0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GitHub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https://guides.github.com/introduction/flow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brunch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commits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and review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648200"/>
            <a:ext cx="4724401" cy="17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90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Issue Number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commits that references the issue number will automatically appear in the issue page so that it’s very easy to find commits that are related to particular issues.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vice versa, if you are looking at a history of commits, and want to know details, you can go to the actual code changes, or the issue page to find out more.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https://resources.rstudio.com/shiny-developer-conference/shinydevcon-debugging-jonathanmcpherson-1080p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Brekpoints</a:t>
            </a:r>
            <a:r>
              <a:rPr lang="en-US" dirty="0" smtClean="0"/>
              <a:t> works only within server. </a:t>
            </a:r>
          </a:p>
          <a:p>
            <a:r>
              <a:rPr lang="en-US" dirty="0" smtClean="0"/>
              <a:t>Browser()</a:t>
            </a:r>
          </a:p>
          <a:p>
            <a:pPr lvl="1"/>
            <a:r>
              <a:rPr lang="en-US" dirty="0" smtClean="0"/>
              <a:t>conditional </a:t>
            </a:r>
          </a:p>
          <a:p>
            <a:pPr lvl="1"/>
            <a:endParaRPr lang="en-US" dirty="0"/>
          </a:p>
          <a:p>
            <a:r>
              <a:rPr lang="en-US" dirty="0" err="1" smtClean="0"/>
              <a:t>Profvis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 Shiny Server &amp;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9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&amp; Promises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9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7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App As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0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It’s a web server that makes shiny apps available over the web. </a:t>
            </a:r>
          </a:p>
          <a:p>
            <a:r>
              <a:rPr lang="en-US" dirty="0" smtClean="0"/>
              <a:t>PROD server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analyze.teainc.org</a:t>
            </a:r>
            <a:endParaRPr lang="en-US" dirty="0" smtClean="0"/>
          </a:p>
          <a:p>
            <a:pPr lvl="1"/>
            <a:r>
              <a:rPr lang="en-US" dirty="0" smtClean="0"/>
              <a:t>Apps are accessible from anywhere</a:t>
            </a:r>
          </a:p>
          <a:p>
            <a:r>
              <a:rPr lang="en-US" dirty="0" smtClean="0"/>
              <a:t>Staging server</a:t>
            </a:r>
          </a:p>
          <a:p>
            <a:pPr lvl="1"/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Apps are available only within TEA network. </a:t>
            </a:r>
          </a:p>
          <a:p>
            <a:endParaRPr lang="en-US" dirty="0" smtClean="0"/>
          </a:p>
          <a:p>
            <a:r>
              <a:rPr lang="en-US" dirty="0" smtClean="0"/>
              <a:t>FYI: </a:t>
            </a:r>
          </a:p>
          <a:p>
            <a:pPr lvl="1"/>
            <a:r>
              <a:rPr lang="en-US" dirty="0" smtClean="0"/>
              <a:t>Operating System: Linux </a:t>
            </a:r>
          </a:p>
          <a:p>
            <a:pPr lvl="1"/>
            <a:r>
              <a:rPr lang="en-US" dirty="0" smtClean="0"/>
              <a:t>Maintainer: Brandon Clayton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configurations with Brandon.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to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Steps</a:t>
            </a:r>
            <a:br>
              <a:rPr lang="en-US" dirty="0" smtClean="0"/>
            </a:br>
            <a:r>
              <a:rPr lang="en-US" sz="3100" dirty="0" smtClean="0">
                <a:solidFill>
                  <a:schemeClr val="accent3"/>
                </a:solidFill>
              </a:rPr>
              <a:t>with optional steps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configurations with Brandon.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705062"/>
            <a:ext cx="3886200" cy="435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Track code changes in </a:t>
            </a:r>
            <a:r>
              <a:rPr lang="en-US" sz="1500" dirty="0" err="1" smtClean="0">
                <a:solidFill>
                  <a:schemeClr val="accent3"/>
                </a:solidFill>
              </a:rPr>
              <a:t>github</a:t>
            </a:r>
            <a:r>
              <a:rPr lang="en-US" sz="1500" dirty="0" smtClean="0">
                <a:solidFill>
                  <a:schemeClr val="accent3"/>
                </a:solidFill>
              </a:rPr>
              <a:t>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Push local changes to remote staging branch.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Have users check the app. 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Merge staging branch into master.</a:t>
            </a: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Release with a version number. </a:t>
            </a: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Announcement to users.  </a:t>
            </a:r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Groups</a:t>
            </a:r>
          </a:p>
          <a:p>
            <a:r>
              <a:rPr lang="en-US" dirty="0" smtClean="0"/>
              <a:t>Timeout</a:t>
            </a:r>
            <a:endParaRPr lang="en-US" dirty="0" smtClean="0"/>
          </a:p>
          <a:p>
            <a:pPr lvl="1"/>
            <a:r>
              <a:rPr lang="en-US" dirty="0" smtClean="0"/>
              <a:t>Default: 30 min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Network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Certain network locations are visible from Shiny Server. (Mounting).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\\Analystfs\westcoastdata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 </a:t>
            </a:r>
            <a:r>
              <a:rPr lang="en-US" dirty="0" smtClean="0"/>
              <a:t>  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analystfs</a:t>
            </a:r>
            <a:r>
              <a:rPr lang="en-US" dirty="0" smtClean="0"/>
              <a:t>/</a:t>
            </a:r>
            <a:r>
              <a:rPr lang="en-US" dirty="0" err="1" smtClean="0"/>
              <a:t>westcoastdata</a:t>
            </a:r>
            <a:endParaRPr lang="en-US" dirty="0" smtClean="0"/>
          </a:p>
          <a:p>
            <a:pPr lvl="1"/>
            <a:r>
              <a:rPr lang="en-US" dirty="0">
                <a:hlinkClick r:id="rId3" action="ppaction://hlinkfile"/>
              </a:rPr>
              <a:t>\\</a:t>
            </a:r>
            <a:r>
              <a:rPr lang="en-US" dirty="0" smtClean="0">
                <a:hlinkClick r:id="rId3" action="ppaction://hlinkfile"/>
              </a:rPr>
              <a:t>seaanalystfs1\Data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 /</a:t>
            </a:r>
            <a:r>
              <a:rPr lang="en-US" dirty="0" err="1" smtClean="0">
                <a:sym typeface="Wingdings" panose="05000000000000000000" pitchFamily="2" charset="2"/>
              </a:rPr>
              <a:t>mnt</a:t>
            </a:r>
            <a:r>
              <a:rPr lang="en-US" dirty="0" smtClean="0">
                <a:sym typeface="Wingdings" panose="05000000000000000000" pitchFamily="2" charset="2"/>
              </a:rPr>
              <a:t>/seaanalyst1/data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always the shiny app folder. If files are placed inside the app folder, use relative path. </a:t>
            </a:r>
          </a:p>
          <a:p>
            <a:r>
              <a:rPr lang="en-US" dirty="0" smtClean="0"/>
              <a:t>Watch out if you have a path to a file in the network. </a:t>
            </a:r>
          </a:p>
          <a:p>
            <a:pPr lvl="1"/>
            <a:r>
              <a:rPr lang="en-US" dirty="0" smtClean="0"/>
              <a:t>Make a copy in an available location and use a mounted path. (different path names for Dev vs PROD).</a:t>
            </a:r>
          </a:p>
          <a:p>
            <a:pPr lvl="1"/>
            <a:r>
              <a:rPr lang="en-US" dirty="0" smtClean="0"/>
              <a:t>Place the data in a database.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5827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10351</TotalTime>
  <Words>1454</Words>
  <Application>Microsoft Office PowerPoint</Application>
  <PresentationFormat>On-screen Show (4:3)</PresentationFormat>
  <Paragraphs>299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2015 TEA official template</vt:lpstr>
      <vt:lpstr>Shiny Workshop Day 2</vt:lpstr>
      <vt:lpstr>Lunch Time To-Do List</vt:lpstr>
      <vt:lpstr>PowerPoint Presentation</vt:lpstr>
      <vt:lpstr>Shiny Server</vt:lpstr>
      <vt:lpstr>Deployment Steps</vt:lpstr>
      <vt:lpstr>Demo</vt:lpstr>
      <vt:lpstr>Deployment Steps with optional steps</vt:lpstr>
      <vt:lpstr>App Configurations</vt:lpstr>
      <vt:lpstr>Accessing Network Files</vt:lpstr>
      <vt:lpstr>External Client Access</vt:lpstr>
      <vt:lpstr>PowerPoint Presentation</vt:lpstr>
      <vt:lpstr>Error at Opening</vt:lpstr>
      <vt:lpstr>PowerPoint Presentation</vt:lpstr>
      <vt:lpstr>Version Management</vt:lpstr>
      <vt:lpstr>One R Studio Account to Share</vt:lpstr>
      <vt:lpstr>Concurrent Usages</vt:lpstr>
      <vt:lpstr>PowerPoint Presentation</vt:lpstr>
      <vt:lpstr>Database connections</vt:lpstr>
      <vt:lpstr>Managing connection strings</vt:lpstr>
      <vt:lpstr>config</vt:lpstr>
      <vt:lpstr>User Psychology on Wait Time</vt:lpstr>
      <vt:lpstr>When to load data? </vt:lpstr>
      <vt:lpstr>PowerPoint Presentation</vt:lpstr>
      <vt:lpstr>Git &amp; GitHub</vt:lpstr>
      <vt:lpstr>Exercise</vt:lpstr>
      <vt:lpstr>Understanding the GitHub Flow</vt:lpstr>
      <vt:lpstr>Referencing Issue Number</vt:lpstr>
      <vt:lpstr>https://resources.rstudio.com/shiny-developer-conference/shinydevcon-debugging-jonathanmcpherson-1080p</vt:lpstr>
      <vt:lpstr>PowerPoint Presentation</vt:lpstr>
      <vt:lpstr>PowerPoint Presentation</vt:lpstr>
      <vt:lpstr>Futures &amp; Promises</vt:lpstr>
      <vt:lpstr>Use of Module</vt:lpstr>
      <vt:lpstr>Shiny App As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90</cp:revision>
  <dcterms:created xsi:type="dcterms:W3CDTF">2019-07-05T18:19:53Z</dcterms:created>
  <dcterms:modified xsi:type="dcterms:W3CDTF">2019-08-13T21:59:15Z</dcterms:modified>
</cp:coreProperties>
</file>