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90" r:id="rId2"/>
    <p:sldId id="305" r:id="rId3"/>
    <p:sldId id="306" r:id="rId4"/>
    <p:sldId id="307" r:id="rId5"/>
    <p:sldId id="309" r:id="rId6"/>
    <p:sldId id="312" r:id="rId7"/>
    <p:sldId id="310" r:id="rId8"/>
    <p:sldId id="381" r:id="rId9"/>
    <p:sldId id="328" r:id="rId10"/>
    <p:sldId id="311" r:id="rId11"/>
    <p:sldId id="367" r:id="rId12"/>
    <p:sldId id="308" r:id="rId13"/>
    <p:sldId id="368" r:id="rId14"/>
    <p:sldId id="327" r:id="rId15"/>
    <p:sldId id="339" r:id="rId16"/>
    <p:sldId id="354" r:id="rId17"/>
    <p:sldId id="318" r:id="rId18"/>
    <p:sldId id="319" r:id="rId19"/>
    <p:sldId id="320" r:id="rId20"/>
    <p:sldId id="323" r:id="rId21"/>
    <p:sldId id="325" r:id="rId22"/>
    <p:sldId id="324" r:id="rId23"/>
    <p:sldId id="326" r:id="rId24"/>
    <p:sldId id="382" r:id="rId25"/>
    <p:sldId id="293" r:id="rId26"/>
    <p:sldId id="330" r:id="rId27"/>
    <p:sldId id="340" r:id="rId28"/>
    <p:sldId id="341" r:id="rId29"/>
    <p:sldId id="342" r:id="rId30"/>
    <p:sldId id="369" r:id="rId31"/>
    <p:sldId id="370" r:id="rId32"/>
    <p:sldId id="334" r:id="rId33"/>
    <p:sldId id="314" r:id="rId34"/>
    <p:sldId id="335" r:id="rId35"/>
    <p:sldId id="376" r:id="rId36"/>
    <p:sldId id="371" r:id="rId37"/>
    <p:sldId id="372" r:id="rId38"/>
    <p:sldId id="345" r:id="rId39"/>
    <p:sldId id="377" r:id="rId40"/>
    <p:sldId id="378" r:id="rId41"/>
    <p:sldId id="346" r:id="rId42"/>
    <p:sldId id="336" r:id="rId43"/>
    <p:sldId id="374" r:id="rId44"/>
    <p:sldId id="316" r:id="rId45"/>
    <p:sldId id="338" r:id="rId46"/>
    <p:sldId id="349" r:id="rId47"/>
    <p:sldId id="350" r:id="rId48"/>
    <p:sldId id="379" r:id="rId49"/>
    <p:sldId id="357" r:id="rId50"/>
    <p:sldId id="358" r:id="rId51"/>
    <p:sldId id="359" r:id="rId52"/>
    <p:sldId id="380" r:id="rId53"/>
    <p:sldId id="360" r:id="rId54"/>
    <p:sldId id="348" r:id="rId55"/>
    <p:sldId id="361" r:id="rId56"/>
    <p:sldId id="362" r:id="rId57"/>
    <p:sldId id="321" r:id="rId58"/>
    <p:sldId id="363" r:id="rId59"/>
    <p:sldId id="383" r:id="rId60"/>
    <p:sldId id="364" r:id="rId61"/>
    <p:sldId id="36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3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latin typeface="+mj-lt"/>
              </a:rPr>
              <a:t>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WC-STN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LMP-Forecast/blob/master/LMP-Forecast-Main/server.R#L7" TargetMode="External"/><Relationship Id="rId2" Type="http://schemas.openxmlformats.org/officeDocument/2006/relationships/hyperlink" Target="https://github.com/TEA-Analytics/DeltaHedging/blob/master/RCode/shiny-app/server.r#L6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owen.github.io/rhandsontabl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Workshop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27, 2019</a:t>
            </a:r>
          </a:p>
          <a:p>
            <a:r>
              <a:rPr lang="en-US" dirty="0"/>
              <a:t>TEA Analytics</a:t>
            </a:r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</a:t>
            </a:r>
            <a:r>
              <a:rPr lang="en-US" dirty="0" err="1"/>
              <a:t>teadashboard</a:t>
            </a:r>
            <a:r>
              <a:rPr lang="en-US" dirty="0"/>
              <a:t>’</a:t>
            </a:r>
            <a:br>
              <a:rPr lang="en-US" dirty="0"/>
            </a:br>
            <a:r>
              <a:rPr lang="en-US" sz="2700" dirty="0"/>
              <a:t>TEA-version of ‘</a:t>
            </a:r>
            <a:r>
              <a:rPr lang="en-US" sz="2700" dirty="0" err="1"/>
              <a:t>shinydashboard</a:t>
            </a:r>
            <a:r>
              <a:rPr lang="en-US" sz="2700" dirty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/>
              <a:t>In general, we recommend using the ‘</a:t>
            </a:r>
            <a:r>
              <a:rPr lang="en-US" sz="2800" dirty="0" err="1"/>
              <a:t>teadashboard</a:t>
            </a:r>
            <a:r>
              <a:rPr lang="en-US" sz="2800" dirty="0"/>
              <a:t>.’ </a:t>
            </a:r>
          </a:p>
          <a:p>
            <a:r>
              <a:rPr lang="en-US" sz="2800" dirty="0"/>
              <a:t>All functionalities are the same with </a:t>
            </a:r>
            <a:r>
              <a:rPr lang="en-US" sz="2800" dirty="0" err="1"/>
              <a:t>shinydashboard</a:t>
            </a:r>
            <a:r>
              <a:rPr lang="en-US" sz="2800" dirty="0"/>
              <a:t>. </a:t>
            </a:r>
          </a:p>
          <a:p>
            <a:r>
              <a:rPr lang="en-US" sz="2800" dirty="0"/>
              <a:t>Open “</a:t>
            </a:r>
            <a:r>
              <a:rPr lang="en-US" sz="2800" dirty="0" err="1"/>
              <a:t>TheSimplest</a:t>
            </a:r>
            <a:r>
              <a:rPr lang="en-US" sz="2800" dirty="0"/>
              <a:t>” template and run it. 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RunApp</a:t>
            </a:r>
            <a:r>
              <a:rPr lang="en-US" sz="2400" dirty="0"/>
              <a:t> button.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4" y="1600200"/>
            <a:ext cx="657475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304800" y="2590800"/>
            <a:ext cx="1600200" cy="612648"/>
          </a:xfrm>
          <a:prstGeom prst="wedgeRectCallout">
            <a:avLst>
              <a:gd name="adj1" fmla="val 34938"/>
              <a:gd name="adj2" fmla="val -95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section 1.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953000" y="1585570"/>
            <a:ext cx="1981200" cy="612648"/>
          </a:xfrm>
          <a:prstGeom prst="wedgeRectCallout">
            <a:avLst>
              <a:gd name="adj1" fmla="val -67919"/>
              <a:gd name="adj2" fmla="val 386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Date range selector.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086600" y="2198218"/>
            <a:ext cx="1981200" cy="1230782"/>
          </a:xfrm>
          <a:prstGeom prst="wedgeRectCallout">
            <a:avLst>
              <a:gd name="adj1" fmla="val -73088"/>
              <a:gd name="adj2" fmla="val 72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time series plot for HistSpotMonthlyAve_SPP.csv.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086600" y="4724400"/>
            <a:ext cx="1981200" cy="939236"/>
          </a:xfrm>
          <a:prstGeom prst="wedgeRectCallout">
            <a:avLst>
              <a:gd name="adj1" fmla="val -67919"/>
              <a:gd name="adj2" fmla="val 500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corresponding table.</a:t>
            </a:r>
          </a:p>
        </p:txBody>
      </p:sp>
    </p:spTree>
    <p:extLst>
      <p:ext uri="{BB962C8B-B14F-4D97-AF65-F5344CB8AC3E}">
        <p14:creationId xmlns:p14="http://schemas.microsoft.com/office/powerpoint/2010/main" val="2547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1-01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400" dirty="0"/>
              <a:t>Run the simplest template.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Break it down to 3 files. </a:t>
            </a:r>
          </a:p>
          <a:p>
            <a:pPr lvl="1"/>
            <a:r>
              <a:rPr lang="en-US" sz="2000" dirty="0"/>
              <a:t>Create a app folder. </a:t>
            </a:r>
          </a:p>
          <a:p>
            <a:pPr lvl="1"/>
            <a:r>
              <a:rPr lang="en-US" sz="2000" dirty="0" err="1"/>
              <a:t>Ui.r</a:t>
            </a:r>
            <a:r>
              <a:rPr lang="en-US" sz="2000" dirty="0"/>
              <a:t>, </a:t>
            </a:r>
            <a:r>
              <a:rPr lang="en-US" sz="2000" dirty="0" err="1"/>
              <a:t>server.r</a:t>
            </a:r>
            <a:r>
              <a:rPr lang="en-US" sz="2000" dirty="0"/>
              <a:t>, and </a:t>
            </a:r>
            <a:r>
              <a:rPr lang="en-US" sz="2000" dirty="0" err="1"/>
              <a:t>global.r</a:t>
            </a:r>
            <a:r>
              <a:rPr lang="en-US" sz="2000" dirty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Add the following: </a:t>
            </a:r>
          </a:p>
          <a:p>
            <a:pPr lvl="1"/>
            <a:r>
              <a:rPr lang="en-US" sz="2000" dirty="0"/>
              <a:t>Read in SPP data in ‘Data’ folder. </a:t>
            </a:r>
          </a:p>
          <a:p>
            <a:pPr lvl="1"/>
            <a:r>
              <a:rPr lang="en-US" sz="2000" dirty="0"/>
              <a:t>Add a section (</a:t>
            </a:r>
            <a:r>
              <a:rPr lang="en-US" sz="2000" dirty="0" err="1"/>
              <a:t>menuitem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Add a date range selector </a:t>
            </a:r>
          </a:p>
          <a:p>
            <a:pPr lvl="1"/>
            <a:r>
              <a:rPr lang="en-US" sz="2000" dirty="0"/>
              <a:t>Add time series plot</a:t>
            </a:r>
          </a:p>
          <a:p>
            <a:pPr lvl="1"/>
            <a:r>
              <a:rPr lang="en-US" sz="2000" dirty="0"/>
              <a:t>Add a table.  </a:t>
            </a:r>
          </a:p>
          <a:p>
            <a:pPr lvl="2"/>
            <a:endParaRPr lang="en-US" sz="1800" dirty="0"/>
          </a:p>
          <a:p>
            <a:r>
              <a:rPr lang="en-US" sz="2400" dirty="0"/>
              <a:t>Use</a:t>
            </a:r>
          </a:p>
          <a:p>
            <a:pPr lvl="1"/>
            <a:r>
              <a:rPr lang="en-US" sz="2000" dirty="0"/>
              <a:t>Read.csv</a:t>
            </a:r>
          </a:p>
          <a:p>
            <a:pPr lvl="1"/>
            <a:r>
              <a:rPr lang="en-US" sz="2000" dirty="0" err="1"/>
              <a:t>menuItem</a:t>
            </a:r>
            <a:endParaRPr lang="en-US" sz="2000" dirty="0"/>
          </a:p>
          <a:p>
            <a:pPr lvl="1"/>
            <a:r>
              <a:rPr lang="en-US" sz="2000" dirty="0" err="1"/>
              <a:t>dateRangeInput</a:t>
            </a:r>
            <a:endParaRPr lang="en-US" sz="2000" dirty="0"/>
          </a:p>
          <a:p>
            <a:pPr lvl="1"/>
            <a:r>
              <a:rPr lang="en-US" sz="2000" dirty="0" err="1"/>
              <a:t>plotOutput</a:t>
            </a:r>
            <a:r>
              <a:rPr lang="en-US" sz="2000" dirty="0"/>
              <a:t>/</a:t>
            </a:r>
            <a:r>
              <a:rPr lang="en-US" sz="2000" dirty="0" err="1"/>
              <a:t>renderPlot</a:t>
            </a:r>
            <a:endParaRPr lang="en-US" sz="2000" dirty="0"/>
          </a:p>
          <a:p>
            <a:pPr lvl="1"/>
            <a:r>
              <a:rPr lang="en-US" sz="2000" dirty="0" err="1"/>
              <a:t>dataTableOutput</a:t>
            </a:r>
            <a:r>
              <a:rPr lang="en-US" sz="2000" dirty="0"/>
              <a:t>/</a:t>
            </a:r>
            <a:r>
              <a:rPr lang="en-US" sz="2000" dirty="0" err="1"/>
              <a:t>renderDataTable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4" y="1600200"/>
            <a:ext cx="77799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28600" y="1092842"/>
            <a:ext cx="1600200" cy="612648"/>
          </a:xfrm>
          <a:prstGeom prst="wedgeRectCallout">
            <a:avLst>
              <a:gd name="adj1" fmla="val 11167"/>
              <a:gd name="adj2" fmla="val 115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selector for Market.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295400" y="3303178"/>
            <a:ext cx="1600200" cy="964022"/>
          </a:xfrm>
          <a:prstGeom prst="wedgeRectCallout">
            <a:avLst>
              <a:gd name="adj1" fmla="val 85681"/>
              <a:gd name="adj2" fmla="val -5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the corresponding data. 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295400" y="4449763"/>
            <a:ext cx="1600200" cy="964022"/>
          </a:xfrm>
          <a:prstGeom prst="wedgeRectCallout">
            <a:avLst>
              <a:gd name="adj1" fmla="val 86595"/>
              <a:gd name="adj2" fmla="val -22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objects in boxes. </a:t>
            </a:r>
          </a:p>
        </p:txBody>
      </p:sp>
    </p:spTree>
    <p:extLst>
      <p:ext uri="{BB962C8B-B14F-4D97-AF65-F5344CB8AC3E}">
        <p14:creationId xmlns:p14="http://schemas.microsoft.com/office/powerpoint/2010/main" val="33607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 box() for objects in the body.</a:t>
            </a:r>
          </a:p>
          <a:p>
            <a:r>
              <a:rPr lang="en-US" dirty="0"/>
              <a:t>Make the data dependent on “market” 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Creating an input selector for market in the sidebar and make “SPP”  and “CAISO” available.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Creating a reactive object for data.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Reference the reactive objects in the plot and the table. </a:t>
            </a:r>
          </a:p>
          <a:p>
            <a:pPr lvl="1"/>
            <a:endParaRPr lang="en-US" dirty="0"/>
          </a:p>
          <a:p>
            <a:r>
              <a:rPr lang="en-US" dirty="0"/>
              <a:t>Use: </a:t>
            </a:r>
          </a:p>
          <a:p>
            <a:pPr lvl="1"/>
            <a:r>
              <a:rPr lang="en-US" dirty="0"/>
              <a:t>box</a:t>
            </a:r>
          </a:p>
          <a:p>
            <a:pPr lvl="1"/>
            <a:r>
              <a:rPr lang="en-US" dirty="0" err="1"/>
              <a:t>selectInput</a:t>
            </a:r>
            <a:endParaRPr lang="en-US" dirty="0"/>
          </a:p>
          <a:p>
            <a:pPr lvl="1"/>
            <a:r>
              <a:rPr lang="en-US" dirty="0"/>
              <a:t>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9" y="3109230"/>
            <a:ext cx="5251581" cy="28305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886200" y="3475941"/>
            <a:ext cx="4876800" cy="477838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4299510"/>
            <a:ext cx="48768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77394" y="50427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Reactive objects live in reactive environments.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Reactive objects</a:t>
            </a:r>
          </a:p>
          <a:p>
            <a:pPr lvl="1"/>
            <a:r>
              <a:rPr lang="en-US" dirty="0" err="1"/>
              <a:t>Input$xxx</a:t>
            </a:r>
            <a:endParaRPr lang="en-US" dirty="0"/>
          </a:p>
          <a:p>
            <a:pPr lvl="1"/>
            <a:r>
              <a:rPr lang="en-US" dirty="0"/>
              <a:t>Reactive()</a:t>
            </a:r>
          </a:p>
          <a:p>
            <a:pPr lvl="1"/>
            <a:r>
              <a:rPr lang="en-US" dirty="0" err="1"/>
              <a:t>reactiveValue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Reactive Environments</a:t>
            </a:r>
          </a:p>
          <a:p>
            <a:pPr lvl="1"/>
            <a:r>
              <a:rPr lang="en-US" dirty="0"/>
              <a:t>Inside render*</a:t>
            </a:r>
          </a:p>
          <a:p>
            <a:pPr lvl="1"/>
            <a:r>
              <a:rPr lang="en-US" dirty="0"/>
              <a:t>Inside reactive*</a:t>
            </a:r>
          </a:p>
          <a:p>
            <a:pPr lvl="1"/>
            <a:r>
              <a:rPr lang="en-US" dirty="0"/>
              <a:t>Inside observe*.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17219"/>
            <a:ext cx="7010400" cy="466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1715" y="3453155"/>
            <a:ext cx="833388" cy="21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7350" y="4427818"/>
            <a:ext cx="773082" cy="161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97045" y="5227071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2371" y="5213087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4297" y="522312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96725" y="5224127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726" y="442413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3967" y="4418293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(1-03)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Always use boxes. </a:t>
            </a:r>
          </a:p>
          <a:p>
            <a:r>
              <a:rPr lang="en-US" dirty="0"/>
              <a:t>Use </a:t>
            </a:r>
            <a:r>
              <a:rPr lang="en-US" dirty="0" err="1"/>
              <a:t>fluidRow</a:t>
            </a:r>
            <a:r>
              <a:rPr lang="en-US" dirty="0"/>
              <a:t> and columns for dividing the page. </a:t>
            </a:r>
          </a:p>
          <a:p>
            <a:r>
              <a:rPr lang="en-US" dirty="0"/>
              <a:t>Within the divided section of the page, width is specified over 12. </a:t>
            </a:r>
          </a:p>
          <a:p>
            <a:r>
              <a:rPr lang="en-US" dirty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9)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(6)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Box(12)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12)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 row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 row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(column =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(width = 8)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Box(4)</a:t>
            </a:r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9267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anther section (</a:t>
            </a:r>
            <a:r>
              <a:rPr lang="en-US" dirty="0" err="1"/>
              <a:t>menuitem</a:t>
            </a:r>
            <a:r>
              <a:rPr lang="en-US" dirty="0"/>
              <a:t>) and add boxes like this: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some texts using </a:t>
            </a:r>
            <a:r>
              <a:rPr lang="en-US" dirty="0" err="1"/>
              <a:t>tags$xxx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‘</a:t>
            </a:r>
            <a:r>
              <a:rPr lang="en-US" dirty="0" err="1"/>
              <a:t>TEABranded</a:t>
            </a:r>
            <a:r>
              <a:rPr lang="en-US" dirty="0"/>
              <a:t>’ template, run it and notice</a:t>
            </a:r>
          </a:p>
          <a:p>
            <a:pPr lvl="1"/>
            <a:r>
              <a:rPr lang="en-US" dirty="0"/>
              <a:t>A few different layouts</a:t>
            </a:r>
          </a:p>
          <a:p>
            <a:pPr lvl="1"/>
            <a:r>
              <a:rPr lang="en-US" dirty="0"/>
              <a:t>Sidebar </a:t>
            </a:r>
            <a:r>
              <a:rPr lang="en-US" dirty="0" err="1"/>
              <a:t>submenues</a:t>
            </a:r>
            <a:endParaRPr lang="en-US" dirty="0"/>
          </a:p>
          <a:p>
            <a:pPr lvl="1"/>
            <a:r>
              <a:rPr lang="en-US" dirty="0" err="1"/>
              <a:t>tabBox</a:t>
            </a:r>
            <a:endParaRPr lang="en-US" dirty="0"/>
          </a:p>
          <a:p>
            <a:pPr lvl="1"/>
            <a:r>
              <a:rPr lang="en-US" dirty="0"/>
              <a:t>User login. </a:t>
            </a:r>
          </a:p>
          <a:p>
            <a:pPr lvl="1"/>
            <a:r>
              <a:rPr lang="en-US" dirty="0"/>
              <a:t>“About” page</a:t>
            </a:r>
          </a:p>
          <a:p>
            <a:pPr lvl="1"/>
            <a:endParaRPr lang="en-US" dirty="0"/>
          </a:p>
          <a:p>
            <a:r>
              <a:rPr lang="en-US" dirty="0"/>
              <a:t>Check out icons</a:t>
            </a:r>
          </a:p>
          <a:p>
            <a:pPr lvl="1"/>
            <a:r>
              <a:rPr lang="en-US" sz="2600" dirty="0"/>
              <a:t>https://rstudio.github.io/shinydashboard/appearance.html#icons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367191"/>
            <a:ext cx="1235999" cy="1329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FC275-7396-438B-8CF0-CEE008C1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495970"/>
            <a:ext cx="3933825" cy="10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Lunch / Installations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 of Existing TEA Shiny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LMP Forecast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https://analyze.teainc.org/LMP-Forecast-Main/</a:t>
            </a:r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Progress Bar</a:t>
            </a:r>
          </a:p>
          <a:p>
            <a:pPr lvl="1"/>
            <a:r>
              <a:rPr lang="en-US" dirty="0"/>
              <a:t>Select Inputs with multiple choices</a:t>
            </a:r>
          </a:p>
          <a:p>
            <a:pPr lvl="1"/>
            <a:r>
              <a:rPr lang="en-US" dirty="0"/>
              <a:t>Interactivity with </a:t>
            </a:r>
            <a:r>
              <a:rPr lang="en-US" dirty="0" err="1"/>
              <a:t>htmlwidgets</a:t>
            </a:r>
            <a:r>
              <a:rPr lang="en-US" dirty="0"/>
              <a:t> (prepackaged interactive plots). </a:t>
            </a:r>
          </a:p>
          <a:p>
            <a:pPr lvl="1"/>
            <a:r>
              <a:rPr lang="en-US" dirty="0"/>
              <a:t>Ability to update data and rerun the model.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https://analyze.teainc.org/DeltaHedging/</a:t>
            </a:r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Excel like look and feel. </a:t>
            </a:r>
          </a:p>
          <a:p>
            <a:pPr lvl="1"/>
            <a:r>
              <a:rPr lang="en-US" dirty="0"/>
              <a:t>Base shiny interactivity</a:t>
            </a:r>
          </a:p>
          <a:p>
            <a:pPr lvl="1"/>
            <a:r>
              <a:rPr lang="en-US" dirty="0"/>
              <a:t>Database connections (read/write)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HedgeFox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https://analyze.teainc.org/HedgeFox/CAISO/</a:t>
            </a:r>
            <a:endParaRPr lang="en-US" dirty="0"/>
          </a:p>
          <a:p>
            <a:r>
              <a:rPr lang="en-US" dirty="0"/>
              <a:t>Notice: </a:t>
            </a:r>
          </a:p>
          <a:p>
            <a:pPr lvl="1"/>
            <a:r>
              <a:rPr lang="en-US" dirty="0"/>
              <a:t>Disabled inputs. </a:t>
            </a:r>
            <a:endParaRPr lang="en-US" b="1" dirty="0"/>
          </a:p>
          <a:p>
            <a:pPr lvl="1"/>
            <a:r>
              <a:rPr lang="en-US" dirty="0"/>
              <a:t>Hidden tabs</a:t>
            </a:r>
          </a:p>
          <a:p>
            <a:pPr lvl="1"/>
            <a:r>
              <a:rPr lang="en-US" dirty="0"/>
              <a:t>Use of information boxes. 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reports.</a:t>
            </a:r>
          </a:p>
          <a:p>
            <a:pPr lvl="1"/>
            <a:r>
              <a:rPr lang="en-US" dirty="0"/>
              <a:t>Synched up date-pickers. </a:t>
            </a:r>
          </a:p>
          <a:p>
            <a:pPr lvl="1"/>
            <a:r>
              <a:rPr lang="en-US" dirty="0"/>
              <a:t>Meaningful error messages. </a:t>
            </a:r>
          </a:p>
          <a:p>
            <a:pPr lvl="1"/>
            <a:r>
              <a:rPr lang="en-US" dirty="0"/>
              <a:t>Subfolder structures</a:t>
            </a:r>
          </a:p>
          <a:p>
            <a:pPr lvl="1"/>
            <a:endParaRPr lang="en-US" dirty="0"/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Net Position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https://analyze.teainc.org/WC-STNP/</a:t>
            </a:r>
            <a:endParaRPr lang="en-US" dirty="0"/>
          </a:p>
          <a:p>
            <a:r>
              <a:rPr lang="en-US" dirty="0"/>
              <a:t>Notice:</a:t>
            </a:r>
          </a:p>
          <a:p>
            <a:pPr lvl="1"/>
            <a:r>
              <a:rPr lang="en-US" dirty="0"/>
              <a:t>HTML reports with interactivity.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Reactivity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13" name="Oval 12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1504" y="6040509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Follow the arrow backward for UI requests. </a:t>
            </a:r>
          </a:p>
        </p:txBody>
      </p:sp>
      <p:sp>
        <p:nvSpPr>
          <p:cNvPr id="18" name="Oval 1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5950" y="6040509"/>
            <a:ext cx="505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Follow the arrow forward for updates of requested. </a:t>
            </a:r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3139" y="6021149"/>
            <a:ext cx="42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 for “Invalidating”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 for Lunch time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Rstudio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01_InstallPackages.r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Make sure to change the name (</a:t>
            </a:r>
            <a:r>
              <a:rPr lang="en-US" dirty="0" err="1"/>
              <a:t>github</a:t>
            </a:r>
            <a:r>
              <a:rPr lang="en-US" dirty="0"/>
              <a:t> username) and email before running the line 30.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cheat sheet and look through it.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2219" y="6010353"/>
            <a:ext cx="574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Update values if they are requested by UI. (Lazy reactivity).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21057" y="47768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722426" y="253954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2912" y="390376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1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5635" y="2768141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5635" y="214004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4987" y="469731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4128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98322" y="350520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30672" y="436025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</a:p>
        </p:txBody>
      </p:sp>
      <p:sp>
        <p:nvSpPr>
          <p:cNvPr id="35" name="Oval 34"/>
          <p:cNvSpPr/>
          <p:nvPr/>
        </p:nvSpPr>
        <p:spPr>
          <a:xfrm>
            <a:off x="3733800" y="247447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options(</a:t>
            </a:r>
            <a:r>
              <a:rPr lang="en-US" dirty="0" err="1"/>
              <a:t>shiny.reactlog</a:t>
            </a:r>
            <a:r>
              <a:rPr lang="en-US" dirty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objects</a:t>
            </a:r>
          </a:p>
          <a:p>
            <a:pPr lvl="1"/>
            <a:r>
              <a:rPr lang="en-US" sz="2000" dirty="0"/>
              <a:t>Data frames</a:t>
            </a:r>
          </a:p>
          <a:p>
            <a:pPr lvl="1"/>
            <a:r>
              <a:rPr lang="en-US" sz="2000" dirty="0"/>
              <a:t>Arrays</a:t>
            </a:r>
          </a:p>
          <a:p>
            <a:pPr lvl="1"/>
            <a:r>
              <a:rPr lang="en-US" sz="2000" dirty="0"/>
              <a:t>Functions</a:t>
            </a:r>
          </a:p>
          <a:p>
            <a:pPr lvl="1"/>
            <a:r>
              <a:rPr lang="en-US" sz="2000" dirty="0"/>
              <a:t>List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Input$*</a:t>
            </a:r>
          </a:p>
          <a:p>
            <a:r>
              <a:rPr lang="en-US" dirty="0"/>
              <a:t>Reactive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/>
              <a:t>ReactiveValues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4145" y="4774390"/>
            <a:ext cx="473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function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333600"/>
            <a:ext cx="401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en-US" sz="3200" dirty="0">
                <a:sym typeface="Wingdings" panose="05000000000000000000" pitchFamily="2" charset="2"/>
              </a:rPr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01" y="4054282"/>
            <a:ext cx="3581400" cy="185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as a Function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Computes every time it’s called. </a:t>
            </a:r>
          </a:p>
          <a:p>
            <a:pPr lvl="1"/>
            <a:endParaRPr lang="en-US" dirty="0"/>
          </a:p>
          <a:p>
            <a:r>
              <a:rPr lang="en-US" dirty="0"/>
              <a:t>Reactive</a:t>
            </a:r>
          </a:p>
          <a:p>
            <a:pPr lvl="1"/>
            <a:r>
              <a:rPr lang="en-US" dirty="0"/>
              <a:t>It caches values. </a:t>
            </a:r>
          </a:p>
          <a:p>
            <a:pPr lvl="1"/>
            <a:r>
              <a:rPr lang="en-US" dirty="0"/>
              <a:t>It knows when inputs change.</a:t>
            </a:r>
          </a:p>
          <a:p>
            <a:pPr lvl="1"/>
            <a:r>
              <a:rPr lang="en-US" dirty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0199"/>
          <a:stretch/>
        </p:blipFill>
        <p:spPr>
          <a:xfrm>
            <a:off x="5562600" y="26384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0713"/>
          <a:stretch/>
        </p:blipFill>
        <p:spPr>
          <a:xfrm>
            <a:off x="5575083" y="1526768"/>
            <a:ext cx="3416517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72780" y="227726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V.S.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1689272"/>
            <a:ext cx="1600200" cy="146843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2797262"/>
            <a:ext cx="1600200" cy="1468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077"/>
            <a:ext cx="8229600" cy="419820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295400" y="4449762"/>
            <a:ext cx="2438400" cy="1036637"/>
          </a:xfrm>
          <a:prstGeom prst="wedgeRectCallout">
            <a:avLst>
              <a:gd name="adj1" fmla="val 21066"/>
              <a:gd name="adj2" fmla="val -120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an input selector where you can choose which column to plot. </a:t>
            </a:r>
          </a:p>
        </p:txBody>
      </p:sp>
    </p:spTree>
    <p:extLst>
      <p:ext uri="{BB962C8B-B14F-4D97-AF65-F5344CB8AC3E}">
        <p14:creationId xmlns:p14="http://schemas.microsoft.com/office/powerpoint/2010/main" val="8908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input selector where you can choose which price columns to show. </a:t>
            </a:r>
          </a:p>
          <a:p>
            <a:r>
              <a:rPr lang="en-US" dirty="0"/>
              <a:t>Use: </a:t>
            </a:r>
          </a:p>
          <a:p>
            <a:pPr lvl="1"/>
            <a:r>
              <a:rPr lang="en-US" dirty="0" err="1"/>
              <a:t>selectInput</a:t>
            </a:r>
            <a:r>
              <a:rPr lang="en-US" dirty="0"/>
              <a:t>(multiple = TRUE)</a:t>
            </a:r>
          </a:p>
          <a:p>
            <a:pPr lvl="1"/>
            <a:r>
              <a:rPr lang="en-US" dirty="0" err="1"/>
              <a:t>uiOutput</a:t>
            </a:r>
            <a:r>
              <a:rPr lang="en-US" dirty="0"/>
              <a:t>/</a:t>
            </a:r>
            <a:r>
              <a:rPr lang="en-US" dirty="0" err="1"/>
              <a:t>renderUI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8600"/>
            <a:ext cx="4305300" cy="2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5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Look at reactivity log. </a:t>
            </a:r>
          </a:p>
          <a:p>
            <a:r>
              <a:rPr lang="en-US" sz="2800" dirty="0"/>
              <a:t>Observe:</a:t>
            </a:r>
          </a:p>
          <a:p>
            <a:pPr lvl="1"/>
            <a:r>
              <a:rPr lang="en-US" sz="2400" dirty="0"/>
              <a:t>Everything showed up quickly, but there were bunch of updating underneath. </a:t>
            </a:r>
          </a:p>
          <a:p>
            <a:pPr lvl="1"/>
            <a:r>
              <a:rPr lang="en-US" sz="2400" dirty="0"/>
              <a:t>Reactivity can become complicated fast, if you use particular objects in the app. </a:t>
            </a:r>
          </a:p>
          <a:p>
            <a:pPr lvl="2"/>
            <a:r>
              <a:rPr lang="en-US" sz="2000" dirty="0"/>
              <a:t>Dynamic UIs</a:t>
            </a:r>
          </a:p>
          <a:p>
            <a:pPr lvl="2"/>
            <a:r>
              <a:rPr lang="en-US" sz="2000" dirty="0" err="1"/>
              <a:t>rhandsontable</a:t>
            </a:r>
            <a:endParaRPr lang="en-US" sz="2000" dirty="0"/>
          </a:p>
          <a:p>
            <a:pPr lvl="1"/>
            <a:r>
              <a:rPr lang="en-US" sz="2400" dirty="0"/>
              <a:t>We don’t have to worry about reactivity, until we have to. </a:t>
            </a:r>
          </a:p>
          <a:p>
            <a:pPr lvl="1"/>
            <a:r>
              <a:rPr lang="en-US" sz="2400" dirty="0"/>
              <a:t>A flash of error messages. 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92495"/>
            <a:ext cx="5553075" cy="809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6105525"/>
            <a:ext cx="4781550" cy="295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62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Req</a:t>
            </a:r>
            <a:r>
              <a:rPr lang="en-US" dirty="0">
                <a:solidFill>
                  <a:schemeClr val="accent2"/>
                </a:solidFill>
              </a:rPr>
              <a:t>()  </a:t>
            </a:r>
            <a:r>
              <a:rPr lang="en-US" dirty="0"/>
              <a:t>&amp; validate(need())</a:t>
            </a:r>
          </a:p>
          <a:p>
            <a:pPr lvl="1"/>
            <a:r>
              <a:rPr lang="en-US" dirty="0"/>
              <a:t>Ensure that values are available before proceeding with a calculation or action.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dependency</a:t>
            </a:r>
          </a:p>
          <a:p>
            <a:r>
              <a:rPr lang="en-US" dirty="0"/>
              <a:t>Isolate()</a:t>
            </a:r>
          </a:p>
          <a:p>
            <a:pPr lvl="1"/>
            <a:r>
              <a:rPr lang="en-US" dirty="0"/>
              <a:t>Avoid dependency.</a:t>
            </a:r>
          </a:p>
          <a:p>
            <a:r>
              <a:rPr lang="en-US" dirty="0" err="1"/>
              <a:t>EventReactive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Specify the dependency.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82019"/>
            <a:ext cx="7372350" cy="33623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543300" y="1655681"/>
            <a:ext cx="2057400" cy="682626"/>
          </a:xfrm>
          <a:prstGeom prst="wedgeRectCallout">
            <a:avLst>
              <a:gd name="adj1" fmla="val -82623"/>
              <a:gd name="adj2" fmla="val 171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“MISO”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629606" y="2182019"/>
            <a:ext cx="3447593" cy="838359"/>
          </a:xfrm>
          <a:prstGeom prst="wedgeRectCallout">
            <a:avLst>
              <a:gd name="adj1" fmla="val -4751"/>
              <a:gd name="adj2" fmla="val 8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show a message if a corresponding data file does not exist. </a:t>
            </a:r>
          </a:p>
        </p:txBody>
      </p:sp>
    </p:spTree>
    <p:extLst>
      <p:ext uri="{BB962C8B-B14F-4D97-AF65-F5344CB8AC3E}">
        <p14:creationId xmlns:p14="http://schemas.microsoft.com/office/powerpoint/2010/main" val="36952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Basics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</a:t>
            </a:r>
            <a:r>
              <a:rPr lang="en-US" dirty="0" err="1"/>
              <a:t>req</a:t>
            </a:r>
            <a:r>
              <a:rPr lang="en-US" dirty="0"/>
              <a:t>() for </a:t>
            </a:r>
            <a:r>
              <a:rPr lang="en-US" dirty="0" err="1"/>
              <a:t>dymanic</a:t>
            </a:r>
            <a:r>
              <a:rPr lang="en-US" dirty="0"/>
              <a:t> UI variable, making output$tsplot1 required for valid </a:t>
            </a:r>
            <a:r>
              <a:rPr lang="en-US" dirty="0" err="1"/>
              <a:t>input$variable</a:t>
            </a:r>
            <a:r>
              <a:rPr lang="en-US" dirty="0"/>
              <a:t> values. </a:t>
            </a:r>
          </a:p>
          <a:p>
            <a:r>
              <a:rPr lang="en-US" dirty="0"/>
              <a:t>Add another market “MISO” to </a:t>
            </a:r>
            <a:r>
              <a:rPr lang="en-US" dirty="0" err="1"/>
              <a:t>input$market</a:t>
            </a:r>
            <a:r>
              <a:rPr lang="en-US" dirty="0"/>
              <a:t> and use validate() for checking if the data source exists. </a:t>
            </a:r>
          </a:p>
          <a:p>
            <a:endParaRPr lang="en-US" dirty="0"/>
          </a:p>
          <a:p>
            <a:r>
              <a:rPr lang="en-US" dirty="0"/>
              <a:t>Use: </a:t>
            </a:r>
          </a:p>
          <a:p>
            <a:pPr lvl="1"/>
            <a:r>
              <a:rPr lang="en-US" dirty="0" err="1"/>
              <a:t>Req</a:t>
            </a:r>
            <a:endParaRPr lang="en-US" dirty="0"/>
          </a:p>
          <a:p>
            <a:pPr lvl="1"/>
            <a:r>
              <a:rPr lang="en-US" dirty="0"/>
              <a:t>Validate(need())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81400"/>
            <a:ext cx="5162550" cy="2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0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Behaviors</a:t>
            </a:r>
          </a:p>
          <a:p>
            <a:pPr lvl="1"/>
            <a:r>
              <a:rPr lang="en-US" dirty="0"/>
              <a:t>Triggered every time one of its inputs changes (regardless of whether values are needed). </a:t>
            </a:r>
          </a:p>
          <a:p>
            <a:pPr lvl="1"/>
            <a:r>
              <a:rPr lang="en-US" dirty="0"/>
              <a:t> Yields no output.</a:t>
            </a:r>
          </a:p>
          <a:p>
            <a:pPr lvl="1"/>
            <a:r>
              <a:rPr lang="en-US" dirty="0"/>
              <a:t>Useful in </a:t>
            </a:r>
          </a:p>
          <a:p>
            <a:pPr lvl="2"/>
            <a:r>
              <a:rPr lang="en-US" dirty="0"/>
              <a:t>Reset </a:t>
            </a:r>
            <a:r>
              <a:rPr lang="en-US" dirty="0" err="1"/>
              <a:t>input$xxx</a:t>
            </a:r>
            <a:r>
              <a:rPr lang="en-US" dirty="0"/>
              <a:t> values using ‘update*Input’ functions. </a:t>
            </a:r>
          </a:p>
          <a:p>
            <a:pPr lvl="2"/>
            <a:r>
              <a:rPr lang="en-US" dirty="0"/>
              <a:t>Display pop-up messages. </a:t>
            </a:r>
          </a:p>
          <a:p>
            <a:pPr lvl="2"/>
            <a:r>
              <a:rPr lang="en-US" dirty="0"/>
              <a:t>Modifying </a:t>
            </a:r>
            <a:r>
              <a:rPr lang="en-US" dirty="0" err="1"/>
              <a:t>reactiveValues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Observe: watches for all dependent reactive objects. </a:t>
            </a:r>
          </a:p>
          <a:p>
            <a:r>
              <a:rPr lang="en-US" dirty="0" err="1"/>
              <a:t>observeEvent</a:t>
            </a:r>
            <a:r>
              <a:rPr lang="en-US" dirty="0"/>
              <a:t>: reacts to only specified reactive objects.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ReactiveValue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Updated and/or called inside </a:t>
            </a:r>
          </a:p>
          <a:p>
            <a:pPr marL="457200" lvl="1" indent="0">
              <a:buNone/>
            </a:pPr>
            <a:r>
              <a:rPr lang="en-US" dirty="0"/>
              <a:t>    reactive expression or observer. </a:t>
            </a:r>
          </a:p>
          <a:p>
            <a:pPr lvl="1"/>
            <a:r>
              <a:rPr lang="en-US" dirty="0"/>
              <a:t>You need to control when it updates. </a:t>
            </a:r>
          </a:p>
          <a:p>
            <a:pPr lvl="2"/>
            <a:r>
              <a:rPr lang="en-US" dirty="0"/>
              <a:t>No automatic updates when dependencies change. </a:t>
            </a:r>
          </a:p>
          <a:p>
            <a:pPr lvl="2"/>
            <a:r>
              <a:rPr lang="en-US" dirty="0"/>
              <a:t>It can be updated even when outputs are not needed. </a:t>
            </a:r>
          </a:p>
          <a:p>
            <a:endParaRPr lang="en-US" dirty="0"/>
          </a:p>
          <a:p>
            <a:r>
              <a:rPr lang="en-US" dirty="0"/>
              <a:t>Recall ‘reactive’</a:t>
            </a:r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controlled, it’ll know the dependencies. </a:t>
            </a:r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Oval 7"/>
          <p:cNvSpPr/>
          <p:nvPr/>
        </p:nvSpPr>
        <p:spPr>
          <a:xfrm>
            <a:off x="7772400" y="3665537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eager</a:t>
            </a:r>
          </a:p>
        </p:txBody>
      </p:sp>
      <p:sp>
        <p:nvSpPr>
          <p:cNvPr id="9" name="Oval 8"/>
          <p:cNvSpPr/>
          <p:nvPr/>
        </p:nvSpPr>
        <p:spPr>
          <a:xfrm>
            <a:off x="7772400" y="5454981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Observe and </a:t>
            </a:r>
            <a:r>
              <a:rPr lang="en-US" dirty="0" err="1"/>
              <a:t>reactiveValues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95600"/>
            <a:ext cx="6905625" cy="11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1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</a:t>
            </a:r>
            <a:r>
              <a:rPr lang="en-US" dirty="0" err="1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store status and status changes based on multiple inputs</a:t>
            </a:r>
          </a:p>
          <a:p>
            <a:r>
              <a:rPr lang="en-US" dirty="0"/>
              <a:t>Partial data imports and append. </a:t>
            </a:r>
          </a:p>
          <a:p>
            <a:pPr lvl="1"/>
            <a:r>
              <a:rPr lang="en-US" dirty="0"/>
              <a:t>Append data as needed.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1900" dirty="0">
                <a:hlinkClick r:id="rId2"/>
              </a:rPr>
              <a:t>https://github.com/TEA-Analytics/DeltaHedging/blob/master/RCode/shiny-app/server.r#L61</a:t>
            </a:r>
            <a:endParaRPr lang="en-US" sz="1900" dirty="0"/>
          </a:p>
          <a:p>
            <a:pPr lvl="1"/>
            <a:r>
              <a:rPr lang="en-US" sz="1900" dirty="0">
                <a:hlinkClick r:id="rId3"/>
              </a:rPr>
              <a:t>https://github.com/TEA-Analytics/LMP-Forecast/blob/master/LMP-Forecast-Main/server.R#L7</a:t>
            </a:r>
            <a:endParaRPr lang="en-US" sz="1900" dirty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Reactivity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/>
              <a:t>First, think reactive. </a:t>
            </a:r>
          </a:p>
          <a:p>
            <a:r>
              <a:rPr lang="en-US" dirty="0"/>
              <a:t>Then think </a:t>
            </a:r>
            <a:r>
              <a:rPr lang="en-US" dirty="0" err="1"/>
              <a:t>req</a:t>
            </a:r>
            <a:r>
              <a:rPr lang="en-US" dirty="0"/>
              <a:t>, validate, isolate or </a:t>
            </a:r>
            <a:r>
              <a:rPr lang="en-US" dirty="0" err="1"/>
              <a:t>eventReactive</a:t>
            </a:r>
            <a:r>
              <a:rPr lang="en-US" dirty="0"/>
              <a:t>. </a:t>
            </a:r>
          </a:p>
          <a:p>
            <a:r>
              <a:rPr lang="en-US" dirty="0"/>
              <a:t>Then think </a:t>
            </a:r>
            <a:r>
              <a:rPr lang="en-US" dirty="0" err="1"/>
              <a:t>reactiveValues</a:t>
            </a:r>
            <a:r>
              <a:rPr lang="en-US" dirty="0"/>
              <a:t> with observe.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control over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Choices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Datatable</a:t>
            </a:r>
            <a:r>
              <a:rPr lang="en-US" dirty="0"/>
              <a:t> (DT)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Beautiful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Rhandsontable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Excel like look and feel.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1-08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577" y="1600200"/>
            <a:ext cx="621484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858000" y="4419600"/>
            <a:ext cx="2057400" cy="990600"/>
          </a:xfrm>
          <a:prstGeom prst="wedgeRectCallout">
            <a:avLst>
              <a:gd name="adj1" fmla="val -89379"/>
              <a:gd name="adj2" fmla="val -18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the table to </a:t>
            </a:r>
            <a:r>
              <a:rPr lang="en-US" dirty="0" err="1"/>
              <a:t>rhandsontable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With units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52400" y="2514600"/>
            <a:ext cx="1600200" cy="1828800"/>
          </a:xfrm>
          <a:prstGeom prst="wedgeRectCallout">
            <a:avLst>
              <a:gd name="adj1" fmla="val 86781"/>
              <a:gd name="adj2" fmla="val -33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the table to </a:t>
            </a:r>
            <a:r>
              <a:rPr lang="en-US" dirty="0" err="1"/>
              <a:t>formattable</a:t>
            </a:r>
            <a:r>
              <a:rPr lang="en-US" dirty="0"/>
              <a:t> with </a:t>
            </a:r>
            <a:r>
              <a:rPr lang="en-US" dirty="0" err="1"/>
              <a:t>normalize_bar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Try using </a:t>
            </a:r>
            <a:r>
              <a:rPr lang="en-US" dirty="0" err="1"/>
              <a:t>rhandsontable</a:t>
            </a:r>
            <a:r>
              <a:rPr lang="en-US" dirty="0"/>
              <a:t>. </a:t>
            </a:r>
          </a:p>
          <a:p>
            <a:r>
              <a:rPr lang="en-US" dirty="0"/>
              <a:t>Try using </a:t>
            </a:r>
            <a:r>
              <a:rPr lang="en-US" dirty="0" err="1"/>
              <a:t>formattable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now, hard cord the column name to use normalize bar. </a:t>
            </a:r>
          </a:p>
          <a:p>
            <a:pPr lvl="1"/>
            <a:endParaRPr lang="en-US" dirty="0"/>
          </a:p>
          <a:p>
            <a:r>
              <a:rPr lang="en-US" dirty="0"/>
              <a:t>Use: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rhandsontable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rHandsontableOutput</a:t>
            </a:r>
            <a:r>
              <a:rPr lang="en-US" dirty="0"/>
              <a:t> / </a:t>
            </a:r>
            <a:r>
              <a:rPr lang="en-US" dirty="0" err="1"/>
              <a:t>renderRHandsontable</a:t>
            </a:r>
            <a:endParaRPr lang="en-US" dirty="0"/>
          </a:p>
          <a:p>
            <a:pPr lvl="1"/>
            <a:r>
              <a:rPr lang="en-US" dirty="0" err="1"/>
              <a:t>Rhandsontable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%&gt;% </a:t>
            </a:r>
            <a:r>
              <a:rPr lang="en-US" dirty="0" err="1"/>
              <a:t>hot_cols</a:t>
            </a:r>
            <a:r>
              <a:rPr lang="en-US" dirty="0"/>
              <a:t>(format = “$0,0.00”)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formattable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formattableOutput</a:t>
            </a:r>
            <a:r>
              <a:rPr lang="en-US" dirty="0"/>
              <a:t> / </a:t>
            </a:r>
            <a:r>
              <a:rPr lang="en-US" dirty="0" err="1"/>
              <a:t>renderFormattable</a:t>
            </a:r>
            <a:endParaRPr lang="en-US" dirty="0"/>
          </a:p>
          <a:p>
            <a:pPr lvl="1"/>
            <a:r>
              <a:rPr lang="en-US" dirty="0" err="1"/>
              <a:t>Formattable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list(col1 = </a:t>
            </a:r>
            <a:r>
              <a:rPr lang="en-US" dirty="0" err="1"/>
              <a:t>normalize_bar</a:t>
            </a:r>
            <a:r>
              <a:rPr lang="en-US" dirty="0"/>
              <a:t>(“pink”)))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 me this.</a:t>
            </a:r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 it is.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“UI” specifies layout of the app and requests things to a server when needed. </a:t>
            </a:r>
          </a:p>
          <a:p>
            <a:r>
              <a:rPr lang="en-US" dirty="0"/>
              <a:t>“Server” gives requested whatever (plot, table, …).</a:t>
            </a:r>
          </a:p>
          <a:p>
            <a:endParaRPr lang="en-US" dirty="0"/>
          </a:p>
          <a:p>
            <a:r>
              <a:rPr lang="en-US" dirty="0"/>
              <a:t>Both UI and server are within R.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know how to display. 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know how to compute.</a:t>
            </a:r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htmlwidgets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https://www.htmlwidgets.org/</a:t>
            </a:r>
            <a:endParaRPr lang="en-US" dirty="0"/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 err="1"/>
              <a:t>Dygraph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https://analyze.teainc.org/DeltaHedging/</a:t>
            </a:r>
          </a:p>
          <a:p>
            <a:pPr lvl="1"/>
            <a:r>
              <a:rPr lang="en-US" dirty="0">
                <a:hlinkClick r:id="rId3"/>
              </a:rPr>
              <a:t>https://shiny.rstudio.com/gallery/plot-interaction-basic.html</a:t>
            </a:r>
            <a:endParaRPr lang="en-US" dirty="0">
              <a:hlinkClick r:id="rId4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0839"/>
            <a:ext cx="8229600" cy="380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" y="1404226"/>
            <a:ext cx="1600200" cy="1828800"/>
          </a:xfrm>
          <a:prstGeom prst="wedgeRectCallout">
            <a:avLst>
              <a:gd name="adj1" fmla="val 80838"/>
              <a:gd name="adj2" fmla="val 33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the time series plot to </a:t>
            </a:r>
            <a:r>
              <a:rPr lang="en-US" dirty="0" err="1"/>
              <a:t>dygraph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6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Dygraph</a:t>
            </a:r>
            <a:r>
              <a:rPr lang="en-US" dirty="0"/>
              <a:t> for </a:t>
            </a:r>
            <a:r>
              <a:rPr lang="en-US" dirty="0" err="1"/>
              <a:t>tsplot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Dygraph</a:t>
            </a:r>
            <a:r>
              <a:rPr lang="en-US" dirty="0"/>
              <a:t> takes </a:t>
            </a:r>
            <a:r>
              <a:rPr lang="en-US" dirty="0" err="1"/>
              <a:t>xts</a:t>
            </a:r>
            <a:r>
              <a:rPr lang="en-US" dirty="0"/>
              <a:t> objects. Load both </a:t>
            </a:r>
            <a:r>
              <a:rPr lang="en-US" dirty="0" err="1"/>
              <a:t>dygraph</a:t>
            </a:r>
            <a:r>
              <a:rPr lang="en-US" dirty="0"/>
              <a:t> and </a:t>
            </a:r>
            <a:r>
              <a:rPr lang="en-US" dirty="0" err="1"/>
              <a:t>xts</a:t>
            </a:r>
            <a:r>
              <a:rPr lang="en-US" dirty="0"/>
              <a:t> libraries. </a:t>
            </a:r>
          </a:p>
          <a:p>
            <a:pPr lvl="1"/>
            <a:r>
              <a:rPr lang="en-US" dirty="0"/>
              <a:t>Convert data frame into </a:t>
            </a:r>
            <a:r>
              <a:rPr lang="en-US" dirty="0" err="1"/>
              <a:t>xts</a:t>
            </a:r>
            <a:r>
              <a:rPr lang="en-US" dirty="0"/>
              <a:t> before feeling into the </a:t>
            </a:r>
            <a:r>
              <a:rPr lang="en-US" dirty="0" err="1"/>
              <a:t>dygraph</a:t>
            </a:r>
            <a:r>
              <a:rPr lang="en-US" dirty="0"/>
              <a:t> function. </a:t>
            </a:r>
          </a:p>
          <a:p>
            <a:pPr lvl="1"/>
            <a:endParaRPr lang="en-US" dirty="0"/>
          </a:p>
          <a:p>
            <a:r>
              <a:rPr lang="en-US" dirty="0"/>
              <a:t>Use: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dygraphs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xts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Xts</a:t>
            </a:r>
            <a:r>
              <a:rPr lang="en-US" dirty="0"/>
              <a:t>(, order.by)</a:t>
            </a:r>
          </a:p>
          <a:p>
            <a:pPr lvl="1"/>
            <a:r>
              <a:rPr lang="en-US" dirty="0" err="1"/>
              <a:t>dygraph</a:t>
            </a:r>
            <a:r>
              <a:rPr lang="en-US" dirty="0"/>
              <a:t>() %&gt;% </a:t>
            </a:r>
            <a:r>
              <a:rPr lang="en-US" dirty="0" err="1"/>
              <a:t>dyRangeSelector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Miscellaneous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</a:t>
            </a:r>
            <a:br>
              <a:rPr lang="en-US" dirty="0"/>
            </a:br>
            <a:r>
              <a:rPr lang="en-US" sz="2700" dirty="0"/>
              <a:t>Demo 1-10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downloadButton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↔ </a:t>
            </a:r>
            <a:r>
              <a:rPr lang="en-US" dirty="0" err="1"/>
              <a:t>downloadHandler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Arguments for </a:t>
            </a:r>
            <a:r>
              <a:rPr lang="en-US" dirty="0" err="1"/>
              <a:t>downloadHandler</a:t>
            </a:r>
            <a:endParaRPr lang="en-US" dirty="0"/>
          </a:p>
          <a:p>
            <a:pPr lvl="1"/>
            <a:r>
              <a:rPr lang="en-US" dirty="0"/>
              <a:t>Function for filename. </a:t>
            </a:r>
          </a:p>
          <a:p>
            <a:pPr lvl="1"/>
            <a:r>
              <a:rPr lang="en-US" dirty="0"/>
              <a:t>Function for the file. </a:t>
            </a:r>
          </a:p>
          <a:p>
            <a:pPr lvl="1"/>
            <a:endParaRPr lang="en-US" dirty="0"/>
          </a:p>
          <a:p>
            <a:r>
              <a:rPr lang="en-US" dirty="0"/>
              <a:t>You can return any files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report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4381500"/>
            <a:ext cx="412432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646" r="10500"/>
          <a:stretch/>
        </p:blipFill>
        <p:spPr>
          <a:xfrm>
            <a:off x="5019675" y="2025849"/>
            <a:ext cx="4124325" cy="189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18411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675" y="4010183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Report </a:t>
            </a:r>
            <a:br>
              <a:rPr lang="en-US" dirty="0"/>
            </a:br>
            <a:r>
              <a:rPr lang="en-US" sz="2700" dirty="0"/>
              <a:t>Demo 1-11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2549073"/>
          </a:xfrm>
        </p:spPr>
        <p:txBody>
          <a:bodyPr>
            <a:normAutofit/>
          </a:bodyPr>
          <a:lstStyle/>
          <a:p>
            <a:r>
              <a:rPr lang="en-US" sz="2400" dirty="0"/>
              <a:t>Rendered </a:t>
            </a:r>
            <a:r>
              <a:rPr lang="en-US" sz="2400" dirty="0" err="1"/>
              <a:t>rmarkdown</a:t>
            </a:r>
            <a:r>
              <a:rPr lang="en-US" sz="2400" dirty="0"/>
              <a:t> can be downloaded using </a:t>
            </a:r>
            <a:r>
              <a:rPr lang="en-US" sz="2400" dirty="0" err="1"/>
              <a:t>downloadHandler</a:t>
            </a:r>
            <a:r>
              <a:rPr lang="en-US" sz="2400" dirty="0"/>
              <a:t>.</a:t>
            </a:r>
          </a:p>
          <a:p>
            <a:r>
              <a:rPr lang="en-US" sz="2400" dirty="0"/>
              <a:t>HTML recommended. 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43" y="2653848"/>
            <a:ext cx="57721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43" y="2037607"/>
            <a:ext cx="3190875" cy="18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3943" y="15559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943" y="2254105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743" y="433577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xxxx.rmd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20398"/>
          <a:stretch/>
        </p:blipFill>
        <p:spPr>
          <a:xfrm>
            <a:off x="457200" y="4771712"/>
            <a:ext cx="3048000" cy="14097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611580" y="4251875"/>
            <a:ext cx="5380020" cy="207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Input$xxx</a:t>
            </a:r>
            <a:r>
              <a:rPr lang="en-US" sz="2400" dirty="0"/>
              <a:t> and any other reactive values within a shiny app are available in </a:t>
            </a:r>
            <a:r>
              <a:rPr lang="en-US" sz="2400" dirty="0" err="1"/>
              <a:t>rmarkdown</a:t>
            </a:r>
            <a:r>
              <a:rPr lang="en-US" sz="2400" dirty="0"/>
              <a:t> called within a shiny app.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Progress messages for: </a:t>
            </a:r>
          </a:p>
          <a:p>
            <a:pPr lvl="1"/>
            <a:r>
              <a:rPr lang="en-US" dirty="0"/>
              <a:t>data imports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endParaRPr lang="en-US" dirty="0"/>
          </a:p>
          <a:p>
            <a:r>
              <a:rPr lang="en-US" dirty="0"/>
              <a:t>Use within reactive environments.  </a:t>
            </a:r>
          </a:p>
          <a:p>
            <a:endParaRPr lang="en-US" dirty="0"/>
          </a:p>
          <a:p>
            <a:r>
              <a:rPr lang="en-US" dirty="0"/>
              <a:t>The computation lives within the </a:t>
            </a:r>
            <a:r>
              <a:rPr lang="en-US" dirty="0" err="1"/>
              <a:t>withProgress</a:t>
            </a:r>
            <a:r>
              <a:rPr lang="en-US" dirty="0"/>
              <a:t> function. </a:t>
            </a:r>
          </a:p>
          <a:p>
            <a:endParaRPr lang="en-US" dirty="0"/>
          </a:p>
          <a:p>
            <a:r>
              <a:rPr lang="en-US" dirty="0"/>
              <a:t>Manually set progress increments.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030"/>
          <a:stretch/>
        </p:blipFill>
        <p:spPr>
          <a:xfrm>
            <a:off x="4876800" y="1600200"/>
            <a:ext cx="4038600" cy="434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16" y="5557837"/>
            <a:ext cx="2352675" cy="77152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091830" y="1504518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2909" y="5641544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Hiding Items</a:t>
            </a:r>
            <a:br>
              <a:rPr lang="en-US" dirty="0"/>
            </a:br>
            <a:r>
              <a:rPr lang="en-US" sz="2700" dirty="0"/>
              <a:t>Demo 1-12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Hide </a:t>
            </a:r>
            <a:r>
              <a:rPr lang="en-US" dirty="0">
                <a:solidFill>
                  <a:schemeClr val="accent2"/>
                </a:solidFill>
              </a:rPr>
              <a:t>input widgets</a:t>
            </a:r>
          </a:p>
          <a:p>
            <a:pPr lvl="1"/>
            <a:r>
              <a:rPr lang="en-US" dirty="0"/>
              <a:t>Use Dynamic UI with conditions. </a:t>
            </a:r>
          </a:p>
          <a:p>
            <a:pPr lvl="1"/>
            <a:r>
              <a:rPr lang="en-US" dirty="0"/>
              <a:t>Note: active tab names can be returned as inputs. </a:t>
            </a:r>
          </a:p>
          <a:p>
            <a:pPr lvl="1"/>
            <a:endParaRPr lang="en-US" dirty="0"/>
          </a:p>
          <a:p>
            <a:r>
              <a:rPr lang="en-US" dirty="0"/>
              <a:t>Hide </a:t>
            </a:r>
            <a:r>
              <a:rPr lang="en-US" dirty="0">
                <a:solidFill>
                  <a:schemeClr val="accent2"/>
                </a:solidFill>
              </a:rPr>
              <a:t>Tabs</a:t>
            </a:r>
          </a:p>
          <a:p>
            <a:pPr lvl="1"/>
            <a:r>
              <a:rPr lang="en-US" dirty="0" err="1"/>
              <a:t>Shinyjs</a:t>
            </a:r>
            <a:r>
              <a:rPr lang="en-US" dirty="0"/>
              <a:t> (see the next slide)</a:t>
            </a:r>
          </a:p>
          <a:p>
            <a:pPr lvl="1"/>
            <a:endParaRPr lang="en-US" dirty="0"/>
          </a:p>
          <a:p>
            <a:r>
              <a:rPr lang="en-US" dirty="0"/>
              <a:t>Hide </a:t>
            </a:r>
            <a:r>
              <a:rPr lang="en-US" dirty="0">
                <a:solidFill>
                  <a:schemeClr val="accent2"/>
                </a:solidFill>
              </a:rPr>
              <a:t>menu items</a:t>
            </a:r>
          </a:p>
          <a:p>
            <a:pPr lvl="1"/>
            <a:r>
              <a:rPr lang="en-US" dirty="0" err="1"/>
              <a:t>menuItemOutput</a:t>
            </a:r>
            <a:r>
              <a:rPr lang="en-US" dirty="0"/>
              <a:t> / </a:t>
            </a:r>
            <a:r>
              <a:rPr lang="en-US" dirty="0" err="1"/>
              <a:t>renderMenu</a:t>
            </a:r>
            <a:endParaRPr lang="en-US" dirty="0"/>
          </a:p>
          <a:p>
            <a:pPr lvl="1"/>
            <a:r>
              <a:rPr lang="en-US" dirty="0"/>
              <a:t>You may want to hide certain sections based on the user groups.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it for:</a:t>
            </a:r>
          </a:p>
          <a:p>
            <a:r>
              <a:rPr lang="en-US" dirty="0"/>
              <a:t>Hide</a:t>
            </a:r>
          </a:p>
          <a:p>
            <a:r>
              <a:rPr lang="en-US" dirty="0"/>
              <a:t>Toggle</a:t>
            </a:r>
          </a:p>
          <a:p>
            <a:r>
              <a:rPr lang="en-US" dirty="0"/>
              <a:t>Disable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515971"/>
            <a:ext cx="62198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762250"/>
            <a:ext cx="5886450" cy="249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7025" y="23282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7025" y="5194282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7025" y="15926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1998827"/>
            <a:ext cx="1314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Shiny-Server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“Server” may refer to the server section of the app.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“Shiny Server” may mean an actual web server that hosts shiny apps. </a:t>
            </a:r>
          </a:p>
          <a:p>
            <a:pPr lvl="1"/>
            <a:r>
              <a:rPr lang="en-US" sz="2400" dirty="0"/>
              <a:t>Topics of deployment will be covered tomorrow. </a:t>
            </a:r>
          </a:p>
          <a:p>
            <a:pPr lvl="1"/>
            <a:endParaRPr lang="en-US" sz="2400" dirty="0"/>
          </a:p>
          <a:p>
            <a:r>
              <a:rPr lang="en-US" sz="2800" dirty="0"/>
              <a:t>You have to know the context for knowing which. </a:t>
            </a:r>
          </a:p>
          <a:p>
            <a:pPr lvl="1"/>
            <a:r>
              <a:rPr lang="en-US" sz="2400" dirty="0"/>
              <a:t>We’ll talk more about (1) today. </a:t>
            </a:r>
          </a:p>
          <a:p>
            <a:pPr lvl="1"/>
            <a:r>
              <a:rPr lang="en-US" sz="2400" dirty="0"/>
              <a:t>We’ll talk more about (2) tomorrow.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Pros vs Cons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724400"/>
          </a:xfrm>
        </p:spPr>
        <p:txBody>
          <a:bodyPr>
            <a:noAutofit/>
          </a:bodyPr>
          <a:lstStyle/>
          <a:p>
            <a:r>
              <a:rPr lang="en-US" sz="2000" dirty="0"/>
              <a:t>Many examples online will have everything in one script called </a:t>
            </a:r>
            <a:r>
              <a:rPr lang="en-US" sz="2000" dirty="0" err="1"/>
              <a:t>app.r</a:t>
            </a:r>
            <a:r>
              <a:rPr lang="en-US" sz="2000" dirty="0"/>
              <a:t>. 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ShinyApp</a:t>
            </a:r>
            <a:r>
              <a:rPr lang="en-US" sz="1800" dirty="0"/>
              <a:t>(</a:t>
            </a:r>
            <a:r>
              <a:rPr lang="en-US" sz="1800" dirty="0" err="1"/>
              <a:t>ui</a:t>
            </a:r>
            <a:r>
              <a:rPr lang="en-US" sz="1800" dirty="0"/>
              <a:t>, server) to run the code. </a:t>
            </a:r>
          </a:p>
          <a:p>
            <a:pPr lvl="1"/>
            <a:r>
              <a:rPr lang="en-US" sz="1800" dirty="0"/>
              <a:t>For a small app, it’s easy to see everything. </a:t>
            </a:r>
          </a:p>
          <a:p>
            <a:endParaRPr lang="en-US" sz="1200" dirty="0"/>
          </a:p>
          <a:p>
            <a:r>
              <a:rPr lang="en-US" sz="2000" b="1" dirty="0">
                <a:solidFill>
                  <a:srgbClr val="C00000"/>
                </a:solidFill>
              </a:rPr>
              <a:t>Our default </a:t>
            </a:r>
            <a:r>
              <a:rPr lang="en-US" sz="2000" dirty="0"/>
              <a:t>file structure is to break it down to 3 (or more) files: </a:t>
            </a:r>
          </a:p>
          <a:p>
            <a:pPr lvl="1"/>
            <a:r>
              <a:rPr lang="en-US" sz="1800" dirty="0" err="1"/>
              <a:t>Ui.r</a:t>
            </a:r>
            <a:endParaRPr lang="en-US" sz="1800" dirty="0"/>
          </a:p>
          <a:p>
            <a:pPr lvl="1"/>
            <a:r>
              <a:rPr lang="en-US" sz="1800" dirty="0" err="1"/>
              <a:t>Server.r</a:t>
            </a:r>
            <a:endParaRPr lang="en-US" sz="1800" dirty="0"/>
          </a:p>
          <a:p>
            <a:pPr lvl="1"/>
            <a:r>
              <a:rPr lang="en-US" sz="1800" dirty="0" err="1"/>
              <a:t>Global.r</a:t>
            </a:r>
            <a:r>
              <a:rPr lang="en-US" sz="1800" dirty="0"/>
              <a:t> (Optional)</a:t>
            </a:r>
          </a:p>
          <a:p>
            <a:r>
              <a:rPr lang="en-US" sz="2000" dirty="0"/>
              <a:t>All these 3 files needs to be in a same folder. 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runApp</a:t>
            </a:r>
            <a:r>
              <a:rPr lang="en-US" sz="1800" dirty="0"/>
              <a:t>(‘</a:t>
            </a:r>
            <a:r>
              <a:rPr lang="en-US" sz="1800" dirty="0" err="1"/>
              <a:t>foldername</a:t>
            </a:r>
            <a:r>
              <a:rPr lang="en-US" sz="1800" dirty="0"/>
              <a:t>’) or ‘Run App’ button in </a:t>
            </a:r>
            <a:r>
              <a:rPr lang="en-US" sz="1800" dirty="0" err="1"/>
              <a:t>RStudio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225832"/>
            <a:ext cx="3743325" cy="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4921682" y="2985113"/>
            <a:ext cx="1248689" cy="808261"/>
          </a:xfrm>
          <a:prstGeom prst="wedgeEllipseCallout">
            <a:avLst>
              <a:gd name="adj1" fmla="val 63029"/>
              <a:gd name="adj2" fmla="val -58910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plotOutput</a:t>
            </a:r>
            <a:r>
              <a:rPr lang="en-US" sz="1200" dirty="0"/>
              <a:t> requests “</a:t>
            </a:r>
            <a:r>
              <a:rPr lang="en-US" sz="1200" dirty="0" err="1"/>
              <a:t>hist</a:t>
            </a:r>
            <a:r>
              <a:rPr lang="en-US" sz="1200" dirty="0"/>
              <a:t>”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2863062" y="2945701"/>
            <a:ext cx="1324475" cy="808261"/>
          </a:xfrm>
          <a:prstGeom prst="wedgeEllipseCallout">
            <a:avLst>
              <a:gd name="adj1" fmla="val -63511"/>
              <a:gd name="adj2" fmla="val -50765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Here is </a:t>
            </a:r>
            <a:r>
              <a:rPr lang="en-US" sz="1200" dirty="0" err="1"/>
              <a:t>output$hist</a:t>
            </a:r>
            <a:r>
              <a:rPr lang="en-US" sz="1200" dirty="0"/>
              <a:t> 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19756" y="1777538"/>
            <a:ext cx="1491995" cy="808261"/>
          </a:xfrm>
          <a:prstGeom prst="wedgeEllipseCallout">
            <a:avLst>
              <a:gd name="adj1" fmla="val -53182"/>
              <a:gd name="adj2" fmla="val 3883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can access values for “n” as </a:t>
            </a:r>
            <a:r>
              <a:rPr lang="en-US" sz="1200" dirty="0" err="1"/>
              <a:t>input$n</a:t>
            </a:r>
            <a:endParaRPr lang="en-US" sz="1200" dirty="0"/>
          </a:p>
        </p:txBody>
      </p:sp>
      <p:sp>
        <p:nvSpPr>
          <p:cNvPr id="30" name="Oval Callout 29"/>
          <p:cNvSpPr/>
          <p:nvPr/>
        </p:nvSpPr>
        <p:spPr>
          <a:xfrm>
            <a:off x="4940649" y="1868741"/>
            <a:ext cx="1248689" cy="808261"/>
          </a:xfrm>
          <a:prstGeom prst="wedgeEllipseCallout">
            <a:avLst>
              <a:gd name="adj1" fmla="val 58342"/>
              <a:gd name="adj2" fmla="val 3069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gave me a value for “n”</a:t>
            </a:r>
          </a:p>
        </p:txBody>
      </p:sp>
    </p:spTree>
    <p:extLst>
      <p:ext uri="{BB962C8B-B14F-4D97-AF65-F5344CB8AC3E}">
        <p14:creationId xmlns:p14="http://schemas.microsoft.com/office/powerpoint/2010/main" val="387331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780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Both input and output ids need to be unique. </a:t>
            </a:r>
          </a:p>
          <a:p>
            <a:r>
              <a:rPr lang="en-US" dirty="0"/>
              <a:t>User inputs are available as </a:t>
            </a:r>
            <a:r>
              <a:rPr lang="en-US" dirty="0" err="1"/>
              <a:t>input$inputid</a:t>
            </a:r>
            <a:r>
              <a:rPr lang="en-US" dirty="0"/>
              <a:t> in the server. </a:t>
            </a:r>
          </a:p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requests * when it encounters *Output(). The server returns output$* of a corresponding data type, render*().</a:t>
            </a:r>
          </a:p>
          <a:p>
            <a:endParaRPr lang="en-US" sz="1900" dirty="0"/>
          </a:p>
          <a:p>
            <a:r>
              <a:rPr lang="en-US" sz="2900" dirty="0"/>
              <a:t>Reference</a:t>
            </a:r>
          </a:p>
          <a:p>
            <a:pPr lvl="1"/>
            <a:r>
              <a:rPr lang="en-US" sz="2500" dirty="0"/>
              <a:t>Cheat Sheet</a:t>
            </a:r>
          </a:p>
          <a:p>
            <a:pPr lvl="1"/>
            <a:r>
              <a:rPr lang="en-US" sz="2500" dirty="0"/>
              <a:t>Shiny Widget Gallery (</a:t>
            </a:r>
            <a:r>
              <a:rPr lang="en-US" sz="2500" dirty="0">
                <a:hlinkClick r:id="rId2"/>
              </a:rPr>
              <a:t>https://shiny.rstudio.com/gallery/widget-gallery.html</a:t>
            </a:r>
            <a:r>
              <a:rPr lang="en-US" sz="25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26,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1885921"/>
            <a:ext cx="17526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85740" y="2514600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1530" y="2608493"/>
            <a:ext cx="1181100" cy="2871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9945" y="2779246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17346</TotalTime>
  <Words>2307</Words>
  <Application>Microsoft Office PowerPoint</Application>
  <PresentationFormat>On-screen Show (4:3)</PresentationFormat>
  <Paragraphs>601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2015 TEA official template</vt:lpstr>
      <vt:lpstr>Shiny Workshop Day 1</vt:lpstr>
      <vt:lpstr>PowerPoint Presentation</vt:lpstr>
      <vt:lpstr>To-Do List for Lunch time</vt:lpstr>
      <vt:lpstr>PowerPoint Presentation</vt:lpstr>
      <vt:lpstr>UI and Server</vt:lpstr>
      <vt:lpstr>Server and Shiny-Server</vt:lpstr>
      <vt:lpstr>File structures</vt:lpstr>
      <vt:lpstr>Basic Code Structures</vt:lpstr>
      <vt:lpstr>Basic Code Structures</vt:lpstr>
      <vt:lpstr>‘teadashboard’ TEA-version of ‘shinydashboard’</vt:lpstr>
      <vt:lpstr>Exercise 1-01</vt:lpstr>
      <vt:lpstr>Exercise: 1-01</vt:lpstr>
      <vt:lpstr>Exercise 1-02</vt:lpstr>
      <vt:lpstr>Exercise 1-02</vt:lpstr>
      <vt:lpstr>Reactive? </vt:lpstr>
      <vt:lpstr>PowerPoint Presentation</vt:lpstr>
      <vt:lpstr>Layout (1-03)</vt:lpstr>
      <vt:lpstr>Examples</vt:lpstr>
      <vt:lpstr>Exercise 1-03</vt:lpstr>
      <vt:lpstr>PowerPoint Presentation</vt:lpstr>
      <vt:lpstr>LMP Forecast</vt:lpstr>
      <vt:lpstr>DeltaHedging</vt:lpstr>
      <vt:lpstr>HedgeFox</vt:lpstr>
      <vt:lpstr>Short Term Net Position Tool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 1-04</vt:lpstr>
      <vt:lpstr>Objects</vt:lpstr>
      <vt:lpstr>Reactive as a Function with Memory</vt:lpstr>
      <vt:lpstr>Exercise 1-05</vt:lpstr>
      <vt:lpstr>Exercise 1-05</vt:lpstr>
      <vt:lpstr>Exercise 1-05</vt:lpstr>
      <vt:lpstr>Control Dependencies</vt:lpstr>
      <vt:lpstr>Exercise 1-06 </vt:lpstr>
      <vt:lpstr>Exercise 1-06 </vt:lpstr>
      <vt:lpstr>Observers</vt:lpstr>
      <vt:lpstr>ReactiveValues</vt:lpstr>
      <vt:lpstr>Demo 1-07</vt:lpstr>
      <vt:lpstr>Use Cases for ReactiveValues</vt:lpstr>
      <vt:lpstr>Summary on Reactivity</vt:lpstr>
      <vt:lpstr>PowerPoint Presentation</vt:lpstr>
      <vt:lpstr>Table Choices</vt:lpstr>
      <vt:lpstr>Exercise 1-08</vt:lpstr>
      <vt:lpstr>Exercise 1-08</vt:lpstr>
      <vt:lpstr>PowerPoint Presentation</vt:lpstr>
      <vt:lpstr>Approaches</vt:lpstr>
      <vt:lpstr>Exercise 1-09</vt:lpstr>
      <vt:lpstr>Exercise 1-09</vt:lpstr>
      <vt:lpstr>PowerPoint Presentation</vt:lpstr>
      <vt:lpstr>Download Demo 1-10</vt:lpstr>
      <vt:lpstr>Rmarkdown Report  Demo 1-11</vt:lpstr>
      <vt:lpstr>Progress bars</vt:lpstr>
      <vt:lpstr>Hiding Items Demo 1-12</vt:lpstr>
      <vt:lpstr>Shinyjs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146</cp:revision>
  <dcterms:created xsi:type="dcterms:W3CDTF">2019-07-05T18:19:53Z</dcterms:created>
  <dcterms:modified xsi:type="dcterms:W3CDTF">2019-08-27T02:19:58Z</dcterms:modified>
</cp:coreProperties>
</file>