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90" r:id="rId2"/>
    <p:sldId id="305" r:id="rId3"/>
    <p:sldId id="306" r:id="rId4"/>
    <p:sldId id="307" r:id="rId5"/>
    <p:sldId id="309" r:id="rId6"/>
    <p:sldId id="312" r:id="rId7"/>
    <p:sldId id="310" r:id="rId8"/>
    <p:sldId id="381" r:id="rId9"/>
    <p:sldId id="328" r:id="rId10"/>
    <p:sldId id="311" r:id="rId11"/>
    <p:sldId id="367" r:id="rId12"/>
    <p:sldId id="308" r:id="rId13"/>
    <p:sldId id="368" r:id="rId14"/>
    <p:sldId id="327" r:id="rId15"/>
    <p:sldId id="339" r:id="rId16"/>
    <p:sldId id="354" r:id="rId17"/>
    <p:sldId id="318" r:id="rId18"/>
    <p:sldId id="319" r:id="rId19"/>
    <p:sldId id="320" r:id="rId20"/>
    <p:sldId id="323" r:id="rId21"/>
    <p:sldId id="325" r:id="rId22"/>
    <p:sldId id="324" r:id="rId23"/>
    <p:sldId id="326" r:id="rId24"/>
    <p:sldId id="382" r:id="rId25"/>
    <p:sldId id="293" r:id="rId26"/>
    <p:sldId id="330" r:id="rId27"/>
    <p:sldId id="340" r:id="rId28"/>
    <p:sldId id="341" r:id="rId29"/>
    <p:sldId id="342" r:id="rId30"/>
    <p:sldId id="369" r:id="rId31"/>
    <p:sldId id="370" r:id="rId32"/>
    <p:sldId id="334" r:id="rId33"/>
    <p:sldId id="314" r:id="rId34"/>
    <p:sldId id="335" r:id="rId35"/>
    <p:sldId id="376" r:id="rId36"/>
    <p:sldId id="371" r:id="rId37"/>
    <p:sldId id="372" r:id="rId38"/>
    <p:sldId id="345" r:id="rId39"/>
    <p:sldId id="377" r:id="rId40"/>
    <p:sldId id="378" r:id="rId41"/>
    <p:sldId id="346" r:id="rId42"/>
    <p:sldId id="336" r:id="rId43"/>
    <p:sldId id="374" r:id="rId44"/>
    <p:sldId id="316" r:id="rId45"/>
    <p:sldId id="338" r:id="rId46"/>
    <p:sldId id="349" r:id="rId47"/>
    <p:sldId id="350" r:id="rId48"/>
    <p:sldId id="379" r:id="rId49"/>
    <p:sldId id="357" r:id="rId50"/>
    <p:sldId id="358" r:id="rId51"/>
    <p:sldId id="359" r:id="rId52"/>
    <p:sldId id="380" r:id="rId53"/>
    <p:sldId id="360" r:id="rId54"/>
    <p:sldId id="348" r:id="rId55"/>
    <p:sldId id="361" r:id="rId56"/>
    <p:sldId id="362" r:id="rId57"/>
    <p:sldId id="321" r:id="rId58"/>
    <p:sldId id="363" r:id="rId59"/>
    <p:sldId id="383" r:id="rId60"/>
    <p:sldId id="364" r:id="rId61"/>
    <p:sldId id="36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F79646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31" d="100"/>
          <a:sy n="131" d="100"/>
        </p:scale>
        <p:origin x="54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LMP-Forecast-Mai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e.teainc.org/DeltaHedging/" TargetMode="External"/><Relationship Id="rId2" Type="http://schemas.openxmlformats.org/officeDocument/2006/relationships/hyperlink" Target="https://analyze.teainc.org/HedgeFox/CAIS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WC-STN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-Analytics/ShinyWorkshop/relea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LMP-Forecast/blob/master/LMP-Forecast-Main/server.R#L7" TargetMode="External"/><Relationship Id="rId2" Type="http://schemas.openxmlformats.org/officeDocument/2006/relationships/hyperlink" Target="https://github.com/TEA-Analytics/DeltaHedging/blob/master/RCode/shiny-app/server.r#L6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n-ken.github.io/formattable/" TargetMode="External"/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rowen.github.io/rhandsontable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plot-interaction-basic.html" TargetMode="External"/><Relationship Id="rId2" Type="http://schemas.openxmlformats.org/officeDocument/2006/relationships/hyperlink" Target="https://www.htmlwidg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27,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teadashboard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700" dirty="0" smtClean="0"/>
              <a:t>TEA-version of ‘</a:t>
            </a:r>
            <a:r>
              <a:rPr lang="en-US" sz="2700" dirty="0" err="1" smtClean="0"/>
              <a:t>shinydashboard</a:t>
            </a:r>
            <a:r>
              <a:rPr lang="en-US" sz="2700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In general, we recommend using the ‘</a:t>
            </a:r>
            <a:r>
              <a:rPr lang="en-US" sz="2800" dirty="0" err="1" smtClean="0"/>
              <a:t>teadashboard</a:t>
            </a:r>
            <a:r>
              <a:rPr lang="en-US" sz="2800" dirty="0" smtClean="0"/>
              <a:t>.’ </a:t>
            </a:r>
          </a:p>
          <a:p>
            <a:r>
              <a:rPr lang="en-US" sz="2800" dirty="0" smtClean="0"/>
              <a:t>All functionalities are the same with </a:t>
            </a:r>
            <a:r>
              <a:rPr lang="en-US" sz="2800" dirty="0" err="1" smtClean="0"/>
              <a:t>shinydashboard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Open “</a:t>
            </a:r>
            <a:r>
              <a:rPr lang="en-US" sz="2800" dirty="0" err="1" smtClean="0"/>
              <a:t>TheSimplest</a:t>
            </a:r>
            <a:r>
              <a:rPr lang="en-US" sz="2800" dirty="0"/>
              <a:t>” </a:t>
            </a:r>
            <a:r>
              <a:rPr lang="en-US" sz="2800" dirty="0" smtClean="0"/>
              <a:t>template</a:t>
            </a:r>
            <a:r>
              <a:rPr lang="en-US" sz="2800" dirty="0"/>
              <a:t> </a:t>
            </a:r>
            <a:r>
              <a:rPr lang="en-US" sz="2800" dirty="0" smtClean="0"/>
              <a:t>and run it.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 smtClean="0"/>
              <a:t>RunApp</a:t>
            </a:r>
            <a:r>
              <a:rPr lang="en-US" sz="2400" dirty="0" smtClean="0"/>
              <a:t> button.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8" y="2209800"/>
            <a:ext cx="4412601" cy="2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1-01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24" y="1600200"/>
            <a:ext cx="657475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304800" y="2590800"/>
            <a:ext cx="1600200" cy="612648"/>
          </a:xfrm>
          <a:prstGeom prst="wedgeRectCallout">
            <a:avLst>
              <a:gd name="adj1" fmla="val 34938"/>
              <a:gd name="adj2" fmla="val -951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section 1. 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953000" y="1585570"/>
            <a:ext cx="1981200" cy="612648"/>
          </a:xfrm>
          <a:prstGeom prst="wedgeRectCallout">
            <a:avLst>
              <a:gd name="adj1" fmla="val -67919"/>
              <a:gd name="adj2" fmla="val 386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Date range selector.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086600" y="2198218"/>
            <a:ext cx="1981200" cy="1230782"/>
          </a:xfrm>
          <a:prstGeom prst="wedgeRectCallout">
            <a:avLst>
              <a:gd name="adj1" fmla="val -73088"/>
              <a:gd name="adj2" fmla="val 72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time series plot </a:t>
            </a:r>
            <a:r>
              <a:rPr lang="en-US" dirty="0"/>
              <a:t>for </a:t>
            </a:r>
            <a:r>
              <a:rPr lang="en-US" dirty="0" smtClean="0"/>
              <a:t>HistSpotMonthlyAve_SPP.csv. 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7086600" y="4724400"/>
            <a:ext cx="1981200" cy="939236"/>
          </a:xfrm>
          <a:prstGeom prst="wedgeRectCallout">
            <a:avLst>
              <a:gd name="adj1" fmla="val -67919"/>
              <a:gd name="adj2" fmla="val 500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corresponding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1-01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Run the simplest template.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Break it down to 3 files. </a:t>
            </a:r>
          </a:p>
          <a:p>
            <a:pPr lvl="1"/>
            <a:r>
              <a:rPr lang="en-US" sz="2000" dirty="0" smtClean="0"/>
              <a:t>Create a app folder. </a:t>
            </a:r>
          </a:p>
          <a:p>
            <a:pPr lvl="1"/>
            <a:r>
              <a:rPr lang="en-US" sz="2000" dirty="0" err="1" smtClean="0"/>
              <a:t>Ui.r</a:t>
            </a:r>
            <a:r>
              <a:rPr lang="en-US" sz="2000" dirty="0" smtClean="0"/>
              <a:t>, </a:t>
            </a:r>
            <a:r>
              <a:rPr lang="en-US" sz="2000" dirty="0" err="1" smtClean="0"/>
              <a:t>server.r</a:t>
            </a:r>
            <a:r>
              <a:rPr lang="en-US" sz="2000" dirty="0" smtClean="0"/>
              <a:t>, and </a:t>
            </a:r>
            <a:r>
              <a:rPr lang="en-US" sz="2000" dirty="0" err="1" smtClean="0"/>
              <a:t>global.r</a:t>
            </a:r>
            <a:r>
              <a:rPr lang="en-US" sz="2000" dirty="0" smtClean="0"/>
              <a:t>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Add the following: </a:t>
            </a:r>
          </a:p>
          <a:p>
            <a:pPr lvl="1"/>
            <a:r>
              <a:rPr lang="en-US" sz="2000" dirty="0" smtClean="0"/>
              <a:t>Read in SPP data in ‘Data’ folder. </a:t>
            </a:r>
          </a:p>
          <a:p>
            <a:pPr lvl="1"/>
            <a:r>
              <a:rPr lang="en-US" sz="2000" dirty="0" smtClean="0"/>
              <a:t>Add a section (</a:t>
            </a:r>
            <a:r>
              <a:rPr lang="en-US" sz="2000" dirty="0" err="1" smtClean="0"/>
              <a:t>menuitem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Add a date range selector </a:t>
            </a:r>
          </a:p>
          <a:p>
            <a:pPr lvl="1"/>
            <a:r>
              <a:rPr lang="en-US" sz="2000" dirty="0"/>
              <a:t>Add time series plot</a:t>
            </a:r>
          </a:p>
          <a:p>
            <a:pPr lvl="1"/>
            <a:r>
              <a:rPr lang="en-US" sz="2000" dirty="0" smtClean="0"/>
              <a:t>Add a table.  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Use</a:t>
            </a:r>
          </a:p>
          <a:p>
            <a:pPr lvl="1"/>
            <a:r>
              <a:rPr lang="en-US" sz="2000" dirty="0" smtClean="0"/>
              <a:t>Read.csv</a:t>
            </a:r>
          </a:p>
          <a:p>
            <a:pPr lvl="1"/>
            <a:r>
              <a:rPr lang="en-US" sz="2000" dirty="0" err="1" smtClean="0"/>
              <a:t>menuItem</a:t>
            </a:r>
            <a:endParaRPr lang="en-US" sz="2000" dirty="0" smtClean="0"/>
          </a:p>
          <a:p>
            <a:pPr lvl="1"/>
            <a:r>
              <a:rPr lang="en-US" sz="2000" dirty="0" err="1"/>
              <a:t>dateRangeInput</a:t>
            </a:r>
            <a:endParaRPr lang="en-US" sz="2000" dirty="0" smtClean="0"/>
          </a:p>
          <a:p>
            <a:pPr lvl="1"/>
            <a:r>
              <a:rPr lang="en-US" sz="2000" dirty="0" err="1" smtClean="0"/>
              <a:t>plotOutput</a:t>
            </a:r>
            <a:r>
              <a:rPr lang="en-US" sz="2000" dirty="0" smtClean="0"/>
              <a:t>/</a:t>
            </a:r>
            <a:r>
              <a:rPr lang="en-US" sz="2000" dirty="0" err="1" smtClean="0"/>
              <a:t>renderPlot</a:t>
            </a:r>
            <a:endParaRPr lang="en-US" sz="2000" dirty="0" smtClean="0"/>
          </a:p>
          <a:p>
            <a:pPr lvl="1"/>
            <a:r>
              <a:rPr lang="en-US" sz="2000" dirty="0" err="1" smtClean="0"/>
              <a:t>dataTableOutput</a:t>
            </a:r>
            <a:r>
              <a:rPr lang="en-US" sz="2000" dirty="0" smtClean="0"/>
              <a:t>/</a:t>
            </a:r>
            <a:r>
              <a:rPr lang="en-US" sz="2000" dirty="0" err="1" smtClean="0"/>
              <a:t>renderDataTable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1-02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04" y="1600200"/>
            <a:ext cx="777999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28600" y="1092842"/>
            <a:ext cx="1600200" cy="612648"/>
          </a:xfrm>
          <a:prstGeom prst="wedgeRectCallout">
            <a:avLst>
              <a:gd name="adj1" fmla="val 11167"/>
              <a:gd name="adj2" fmla="val 115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selector for Market. 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295400" y="3303178"/>
            <a:ext cx="1600200" cy="964022"/>
          </a:xfrm>
          <a:prstGeom prst="wedgeRectCallout">
            <a:avLst>
              <a:gd name="adj1" fmla="val 85681"/>
              <a:gd name="adj2" fmla="val -5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corresponding data.  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295400" y="4449763"/>
            <a:ext cx="1600200" cy="964022"/>
          </a:xfrm>
          <a:prstGeom prst="wedgeRectCallout">
            <a:avLst>
              <a:gd name="adj1" fmla="val 86595"/>
              <a:gd name="adj2" fmla="val -222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objects in boxes.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box() for objects in the </a:t>
            </a:r>
            <a:r>
              <a:rPr lang="en-US" dirty="0" smtClean="0"/>
              <a:t>body.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the data dependent on “market</a:t>
            </a:r>
            <a:r>
              <a:rPr lang="en-US" dirty="0" smtClean="0"/>
              <a:t>” by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an input selector </a:t>
            </a:r>
            <a:r>
              <a:rPr lang="en-US" dirty="0" smtClean="0"/>
              <a:t>for market in the sidebar and make “SPP”  and “CAISO” available.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 smtClean="0"/>
              <a:t>a reactive object for data.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Reference the reactive objects in the plot and the table.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 smtClean="0"/>
              <a:t>box</a:t>
            </a:r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eactive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39" y="3109230"/>
            <a:ext cx="5251581" cy="283051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886200" y="3475941"/>
            <a:ext cx="4876800" cy="477838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86200" y="4299510"/>
            <a:ext cx="48768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77394" y="5042737"/>
            <a:ext cx="47244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Reactive objects live in reactive environments.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Reactive objects</a:t>
            </a:r>
          </a:p>
          <a:p>
            <a:pPr lvl="1"/>
            <a:r>
              <a:rPr lang="en-US" dirty="0" err="1" smtClean="0"/>
              <a:t>Input$xxx</a:t>
            </a:r>
            <a:endParaRPr lang="en-US" dirty="0" smtClean="0"/>
          </a:p>
          <a:p>
            <a:pPr lvl="1"/>
            <a:r>
              <a:rPr lang="en-US" dirty="0" smtClean="0"/>
              <a:t>Reactive()</a:t>
            </a:r>
          </a:p>
          <a:p>
            <a:pPr lvl="1"/>
            <a:r>
              <a:rPr lang="en-US" dirty="0" err="1" smtClean="0"/>
              <a:t>reactiveValue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Reactive Environments</a:t>
            </a:r>
          </a:p>
          <a:p>
            <a:pPr lvl="1"/>
            <a:r>
              <a:rPr lang="en-US" dirty="0" smtClean="0"/>
              <a:t>Inside render*</a:t>
            </a:r>
          </a:p>
          <a:p>
            <a:pPr lvl="1"/>
            <a:r>
              <a:rPr lang="en-US" dirty="0" smtClean="0"/>
              <a:t>Inside reactive*</a:t>
            </a:r>
          </a:p>
          <a:p>
            <a:pPr lvl="1"/>
            <a:r>
              <a:rPr lang="en-US" dirty="0" smtClean="0"/>
              <a:t>Inside observe*.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17219"/>
            <a:ext cx="7010400" cy="466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41715" y="3453155"/>
            <a:ext cx="833388" cy="2190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07350" y="4427818"/>
            <a:ext cx="773082" cy="1619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97045" y="5227071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2371" y="5213087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04297" y="5223129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96725" y="5224127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62726" y="4424139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03967" y="4418293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(1-03)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use boxes.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fluidRow</a:t>
            </a:r>
            <a:r>
              <a:rPr lang="en-US" dirty="0" smtClean="0"/>
              <a:t> and columns for dividing the page. </a:t>
            </a:r>
          </a:p>
          <a:p>
            <a:r>
              <a:rPr lang="en-US" dirty="0" smtClean="0"/>
              <a:t>Within the divided section of the page, width is specified over 12. </a:t>
            </a:r>
          </a:p>
          <a:p>
            <a:r>
              <a:rPr lang="en-US" dirty="0" smtClean="0"/>
              <a:t>Height specification optional.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429000"/>
            <a:ext cx="44196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914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5052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2999"/>
            <a:ext cx="4267200" cy="1168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657600"/>
            <a:ext cx="990600" cy="9747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(3)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657600"/>
            <a:ext cx="2971800" cy="1143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</a:t>
            </a:r>
            <a:r>
              <a:rPr lang="en-US" sz="1400" dirty="0" smtClean="0"/>
              <a:t>9)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446713" y="5029200"/>
            <a:ext cx="2276302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029200"/>
            <a:ext cx="1601585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105400"/>
            <a:ext cx="1058486" cy="381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(6)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562599"/>
            <a:ext cx="2134985" cy="368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Box(12)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118215"/>
            <a:ext cx="13716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(width = 12)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40911" y="404443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0662" y="526865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6121523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(column = 4)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6713" y="61270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(width = 8)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42358" y="5105846"/>
            <a:ext cx="763385" cy="391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9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  <p:bldP spid="23" grpId="0"/>
      <p:bldP spid="24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7" name="Picture 4" descr="Image result for page layout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27647" r="9519"/>
          <a:stretch/>
        </p:blipFill>
        <p:spPr bwMode="auto">
          <a:xfrm>
            <a:off x="457200" y="2732735"/>
            <a:ext cx="8229600" cy="22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4185458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38605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2900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961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F2626"/>
                </a:solidFill>
              </a:rPr>
              <a:t>1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714" y="476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5114" y="400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27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1-03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89267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anther section (</a:t>
            </a:r>
            <a:r>
              <a:rPr lang="en-US" dirty="0" err="1" smtClean="0"/>
              <a:t>menuitem</a:t>
            </a:r>
            <a:r>
              <a:rPr lang="en-US" dirty="0" smtClean="0"/>
              <a:t>) and add boxes like this: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some texts </a:t>
            </a:r>
            <a:r>
              <a:rPr lang="en-US" dirty="0" smtClean="0"/>
              <a:t>using </a:t>
            </a:r>
            <a:r>
              <a:rPr lang="en-US" dirty="0" err="1" smtClean="0"/>
              <a:t>tags$xxx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‘</a:t>
            </a:r>
            <a:r>
              <a:rPr lang="en-US" dirty="0" err="1" smtClean="0"/>
              <a:t>TEABranded</a:t>
            </a:r>
            <a:r>
              <a:rPr lang="en-US" dirty="0" smtClean="0"/>
              <a:t>’ </a:t>
            </a:r>
            <a:r>
              <a:rPr lang="en-US" dirty="0" smtClean="0"/>
              <a:t>template, run it </a:t>
            </a:r>
            <a:r>
              <a:rPr lang="en-US" dirty="0" smtClean="0"/>
              <a:t>and notice</a:t>
            </a:r>
          </a:p>
          <a:p>
            <a:pPr lvl="1"/>
            <a:r>
              <a:rPr lang="en-US" dirty="0" smtClean="0"/>
              <a:t>A few different layouts</a:t>
            </a:r>
          </a:p>
          <a:p>
            <a:pPr lvl="1"/>
            <a:r>
              <a:rPr lang="en-US" dirty="0" smtClean="0"/>
              <a:t>Sidebar </a:t>
            </a:r>
            <a:r>
              <a:rPr lang="en-US" dirty="0" err="1" smtClean="0"/>
              <a:t>submenues</a:t>
            </a:r>
            <a:endParaRPr lang="en-US" dirty="0" smtClean="0"/>
          </a:p>
          <a:p>
            <a:pPr lvl="1"/>
            <a:r>
              <a:rPr lang="en-US" dirty="0" err="1" smtClean="0"/>
              <a:t>tabBox</a:t>
            </a:r>
            <a:endParaRPr lang="en-US" dirty="0" smtClean="0"/>
          </a:p>
          <a:p>
            <a:pPr lvl="1"/>
            <a:r>
              <a:rPr lang="en-US" dirty="0" smtClean="0"/>
              <a:t>User login. </a:t>
            </a:r>
          </a:p>
          <a:p>
            <a:pPr lvl="1"/>
            <a:r>
              <a:rPr lang="en-US" dirty="0" smtClean="0"/>
              <a:t>“About” page</a:t>
            </a:r>
          </a:p>
          <a:p>
            <a:pPr lvl="1"/>
            <a:endParaRPr lang="en-US" dirty="0"/>
          </a:p>
          <a:p>
            <a:r>
              <a:rPr lang="en-US" dirty="0" smtClean="0"/>
              <a:t>Check out icons</a:t>
            </a:r>
          </a:p>
          <a:p>
            <a:pPr lvl="1"/>
            <a:r>
              <a:rPr lang="en-US" sz="2600" dirty="0"/>
              <a:t>https://</a:t>
            </a:r>
            <a:r>
              <a:rPr lang="en-US" sz="2600" dirty="0" smtClean="0"/>
              <a:t>rstudio.github.io/shinydashboard/appearance.html#icons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367191"/>
            <a:ext cx="1235999" cy="1329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528672"/>
            <a:ext cx="4089894" cy="8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Lunch / Installations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Tour of Existing TEA Shiny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LMP Forecast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https://analyze.teainc.org/LMP-Forecast-Main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Progress Bar</a:t>
            </a:r>
          </a:p>
          <a:p>
            <a:pPr lvl="1"/>
            <a:r>
              <a:rPr lang="en-US" dirty="0" smtClean="0"/>
              <a:t>Select Inputs with multiple choices</a:t>
            </a:r>
          </a:p>
          <a:p>
            <a:pPr lvl="1"/>
            <a:r>
              <a:rPr lang="en-US" dirty="0" smtClean="0"/>
              <a:t>Interactivity with </a:t>
            </a:r>
            <a:r>
              <a:rPr lang="en-US" dirty="0" err="1" smtClean="0"/>
              <a:t>htmlwidgets</a:t>
            </a:r>
            <a:r>
              <a:rPr lang="en-US" dirty="0" smtClean="0"/>
              <a:t> (prepackaged interactive plots). </a:t>
            </a:r>
            <a:endParaRPr lang="en-US" dirty="0" smtClean="0"/>
          </a:p>
          <a:p>
            <a:pPr lvl="1"/>
            <a:r>
              <a:rPr lang="en-US" dirty="0" smtClean="0"/>
              <a:t>Ability to update data and rerun the model.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DeltaHedging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://analyze.teainc.org/DeltaHedging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Excel like look and feel. </a:t>
            </a:r>
          </a:p>
          <a:p>
            <a:pPr lvl="1"/>
            <a:r>
              <a:rPr lang="en-US" dirty="0" smtClean="0"/>
              <a:t>Base shiny interactivity</a:t>
            </a:r>
          </a:p>
          <a:p>
            <a:pPr lvl="1"/>
            <a:r>
              <a:rPr lang="en-US" dirty="0" smtClean="0"/>
              <a:t>Database connections (read/write)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HedgeFox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://analyze.teainc.org/HedgeFox/CAISO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Notice: </a:t>
            </a:r>
          </a:p>
          <a:p>
            <a:pPr lvl="1"/>
            <a:r>
              <a:rPr lang="en-US" dirty="0"/>
              <a:t>Disabled inputs. </a:t>
            </a:r>
            <a:endParaRPr lang="en-US" b="1" dirty="0" smtClean="0"/>
          </a:p>
          <a:p>
            <a:pPr lvl="1"/>
            <a:r>
              <a:rPr lang="en-US" dirty="0" smtClean="0"/>
              <a:t>Hidden </a:t>
            </a:r>
            <a:r>
              <a:rPr lang="en-US" dirty="0" smtClean="0"/>
              <a:t>tabs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of information boxes. 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reports.</a:t>
            </a:r>
          </a:p>
          <a:p>
            <a:pPr lvl="1"/>
            <a:r>
              <a:rPr lang="en-US" dirty="0" smtClean="0"/>
              <a:t>Synched up date-pickers. </a:t>
            </a:r>
            <a:endParaRPr lang="en-US" dirty="0" smtClean="0"/>
          </a:p>
          <a:p>
            <a:pPr lvl="1"/>
            <a:r>
              <a:rPr lang="en-US" dirty="0" smtClean="0"/>
              <a:t>Meaningful error messages. </a:t>
            </a:r>
          </a:p>
          <a:p>
            <a:pPr lvl="1"/>
            <a:r>
              <a:rPr lang="en-US" dirty="0"/>
              <a:t>Subfolder structures</a:t>
            </a:r>
          </a:p>
          <a:p>
            <a:pPr lvl="1"/>
            <a:endParaRPr lang="en-US" dirty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Term Net Position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https://analyze.teainc.org/WC-STNP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HTML reports with interactivity.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7455-7BAE-4F57-835F-B43DCD64C886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51504" y="6040509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backward for UI requests.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15950" y="6040509"/>
            <a:ext cx="505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forward for updates of requested.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03139" y="6021149"/>
            <a:ext cx="427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arrow forward for “Invalidating”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</a:t>
            </a:r>
            <a:r>
              <a:rPr lang="en-US" dirty="0" smtClean="0"/>
              <a:t>List for Lunch </a:t>
            </a:r>
            <a:r>
              <a:rPr lang="en-US" dirty="0"/>
              <a:t>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installation of needed apps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zipped files and save it at Desktop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https://github.com/TEA-Analytics/ShinyWorkshop/releases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01_InstallPackages.r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Make sure to change the name and email before running the line 30.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</a:t>
            </a:r>
            <a:r>
              <a:rPr lang="en-US" dirty="0" smtClean="0"/>
              <a:t>cheat sheet </a:t>
            </a:r>
            <a:r>
              <a:rPr lang="en-US" dirty="0" smtClean="0"/>
              <a:t>and look through it.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12219" y="6010353"/>
            <a:ext cx="574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Update values if they are requested by UI. (Lazy reactivity).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21057" y="47768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3722426" y="2539541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2912" y="390376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5635" y="2768141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5635" y="214004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24987" y="469731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4128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98322" y="3505200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0672" y="4360251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733800" y="247447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1-04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options(</a:t>
            </a:r>
            <a:r>
              <a:rPr lang="en-US" dirty="0" err="1" smtClean="0"/>
              <a:t>shiny.reactlog</a:t>
            </a:r>
            <a:r>
              <a:rPr lang="en-US" dirty="0" smtClean="0"/>
              <a:t>=TRUE)</a:t>
            </a:r>
          </a:p>
          <a:p>
            <a:pPr lvl="1"/>
            <a:r>
              <a:rPr lang="en-US" dirty="0"/>
              <a:t>If TRUE, enable logging of reactive events, which can be viewed later with the </a:t>
            </a:r>
            <a:r>
              <a:rPr lang="en-US" dirty="0" err="1"/>
              <a:t>showReactLog</a:t>
            </a:r>
            <a:r>
              <a:rPr lang="en-US" dirty="0"/>
              <a:t> function. This incurs a substantial performance penalty and should not be used in </a:t>
            </a:r>
            <a:r>
              <a:rPr lang="en-US" dirty="0" smtClean="0"/>
              <a:t>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 objects</a:t>
            </a:r>
          </a:p>
          <a:p>
            <a:pPr lvl="1"/>
            <a:r>
              <a:rPr lang="en-US" sz="2000" dirty="0" smtClean="0"/>
              <a:t>Data frames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rrays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List</a:t>
            </a:r>
          </a:p>
          <a:p>
            <a:pPr lvl="1"/>
            <a:r>
              <a:rPr lang="en-US" sz="2000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Input$*</a:t>
            </a:r>
          </a:p>
          <a:p>
            <a:r>
              <a:rPr lang="en-US" dirty="0" smtClean="0"/>
              <a:t>Reactive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/>
              <a:t>ReactiveValues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84145" y="4774390"/>
            <a:ext cx="473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 Think this like a 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function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5333600"/>
            <a:ext cx="401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 Think this like a 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list</a:t>
            </a:r>
            <a:r>
              <a:rPr lang="en-US" sz="3200" dirty="0">
                <a:sym typeface="Wingdings" panose="05000000000000000000" pitchFamily="2" charset="2"/>
              </a:rPr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75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01" y="4054282"/>
            <a:ext cx="3581400" cy="1856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as a Function with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Computes every time it’s called.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It caches values. </a:t>
            </a:r>
          </a:p>
          <a:p>
            <a:pPr lvl="1"/>
            <a:r>
              <a:rPr lang="en-US" dirty="0" smtClean="0"/>
              <a:t>It knows when inputs change.</a:t>
            </a:r>
          </a:p>
          <a:p>
            <a:pPr lvl="1"/>
            <a:r>
              <a:rPr lang="en-US" dirty="0" smtClean="0"/>
              <a:t>It returns cached values if inputs haven’t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0199"/>
          <a:stretch/>
        </p:blipFill>
        <p:spPr>
          <a:xfrm>
            <a:off x="5562600" y="2638425"/>
            <a:ext cx="3429000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0713"/>
          <a:stretch/>
        </p:blipFill>
        <p:spPr>
          <a:xfrm>
            <a:off x="5575083" y="1526768"/>
            <a:ext cx="3416517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72780" y="2277269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V.S.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9610" t="18776" r="32622" b="62650"/>
          <a:stretch/>
        </p:blipFill>
        <p:spPr>
          <a:xfrm>
            <a:off x="7391400" y="1689272"/>
            <a:ext cx="1600200" cy="146843"/>
          </a:xfrm>
          <a:prstGeom prst="rect">
            <a:avLst/>
          </a:prstGeom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39610" t="18776" r="32622" b="62650"/>
          <a:stretch/>
        </p:blipFill>
        <p:spPr>
          <a:xfrm>
            <a:off x="7391400" y="2797262"/>
            <a:ext cx="1600200" cy="1468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1-05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077"/>
            <a:ext cx="8229600" cy="419820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295400" y="4449762"/>
            <a:ext cx="2438400" cy="1036637"/>
          </a:xfrm>
          <a:prstGeom prst="wedgeRectCallout">
            <a:avLst>
              <a:gd name="adj1" fmla="val 21066"/>
              <a:gd name="adj2" fmla="val -1200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an input selector where you can choose which column to plot.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input selector where you can choose which </a:t>
            </a:r>
            <a:r>
              <a:rPr lang="en-US" dirty="0" smtClean="0"/>
              <a:t>price columns </a:t>
            </a:r>
            <a:r>
              <a:rPr lang="en-US" dirty="0" smtClean="0"/>
              <a:t>to show. </a:t>
            </a:r>
            <a:endParaRPr lang="en-US" dirty="0" smtClean="0"/>
          </a:p>
          <a:p>
            <a:r>
              <a:rPr lang="en-US" dirty="0" smtClean="0"/>
              <a:t>Use: </a:t>
            </a:r>
            <a:endParaRPr lang="en-US" dirty="0" smtClean="0"/>
          </a:p>
          <a:p>
            <a:pPr lvl="1"/>
            <a:r>
              <a:rPr lang="en-US" dirty="0" err="1" smtClean="0"/>
              <a:t>selectInput</a:t>
            </a:r>
            <a:r>
              <a:rPr lang="en-US" dirty="0" smtClean="0"/>
              <a:t>(multiple </a:t>
            </a:r>
            <a:r>
              <a:rPr lang="en-US" dirty="0"/>
              <a:t>= </a:t>
            </a:r>
            <a:r>
              <a:rPr lang="en-US" dirty="0" smtClean="0"/>
              <a:t>TRUE)</a:t>
            </a:r>
          </a:p>
          <a:p>
            <a:pPr lvl="1"/>
            <a:r>
              <a:rPr lang="en-US" dirty="0" err="1" smtClean="0"/>
              <a:t>uiOutput</a:t>
            </a:r>
            <a:r>
              <a:rPr lang="en-US" dirty="0" smtClean="0"/>
              <a:t>/</a:t>
            </a:r>
            <a:r>
              <a:rPr lang="en-US" dirty="0" err="1" smtClean="0"/>
              <a:t>renderUI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38600"/>
            <a:ext cx="4305300" cy="21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7337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Look at reactivity log. </a:t>
            </a:r>
            <a:endParaRPr lang="en-US" sz="2800" dirty="0" smtClean="0"/>
          </a:p>
          <a:p>
            <a:r>
              <a:rPr lang="en-US" sz="2800" dirty="0" smtClean="0"/>
              <a:t>Observe:</a:t>
            </a:r>
          </a:p>
          <a:p>
            <a:pPr lvl="1"/>
            <a:r>
              <a:rPr lang="en-US" sz="2400" dirty="0" smtClean="0"/>
              <a:t>Everything showed up quickly, but there were bunch of updating underneath. </a:t>
            </a:r>
          </a:p>
          <a:p>
            <a:pPr lvl="1"/>
            <a:r>
              <a:rPr lang="en-US" sz="2400" dirty="0" smtClean="0"/>
              <a:t>Reactivity </a:t>
            </a:r>
            <a:r>
              <a:rPr lang="en-US" sz="2400" dirty="0" smtClean="0"/>
              <a:t>can become complicated fast, if you use particular objects in the app. </a:t>
            </a:r>
          </a:p>
          <a:p>
            <a:pPr lvl="2"/>
            <a:r>
              <a:rPr lang="en-US" sz="2000" dirty="0" smtClean="0"/>
              <a:t>Dynamic UIs</a:t>
            </a:r>
          </a:p>
          <a:p>
            <a:pPr lvl="2"/>
            <a:r>
              <a:rPr lang="en-US" sz="2000" dirty="0" err="1" smtClean="0"/>
              <a:t>rhandsontable</a:t>
            </a:r>
            <a:endParaRPr lang="en-US" sz="2000" dirty="0" smtClean="0"/>
          </a:p>
          <a:p>
            <a:pPr lvl="1"/>
            <a:r>
              <a:rPr lang="en-US" sz="2400" dirty="0" smtClean="0"/>
              <a:t>We don’t have to worry about reactivity, until we have to. </a:t>
            </a:r>
          </a:p>
          <a:p>
            <a:pPr lvl="1"/>
            <a:r>
              <a:rPr lang="en-US" sz="2400" dirty="0" smtClean="0"/>
              <a:t>A flash of error </a:t>
            </a:r>
            <a:r>
              <a:rPr lang="en-US" sz="2400" dirty="0" smtClean="0"/>
              <a:t>messages. 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92495"/>
            <a:ext cx="5553075" cy="809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27" y="6105525"/>
            <a:ext cx="47815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Req</a:t>
            </a:r>
            <a:r>
              <a:rPr lang="en-US" dirty="0" smtClean="0">
                <a:solidFill>
                  <a:schemeClr val="accent2"/>
                </a:solidFill>
              </a:rPr>
              <a:t>()  </a:t>
            </a:r>
            <a:r>
              <a:rPr lang="en-US" dirty="0" smtClean="0"/>
              <a:t>&amp; validate(need())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values are available </a:t>
            </a:r>
            <a:r>
              <a:rPr lang="en-US" dirty="0" smtClean="0"/>
              <a:t>before </a:t>
            </a:r>
            <a:r>
              <a:rPr lang="en-US" dirty="0"/>
              <a:t>proceeding with a calculation or action</a:t>
            </a:r>
            <a:r>
              <a:rPr lang="en-US" dirty="0" smtClean="0"/>
              <a:t>.</a:t>
            </a:r>
          </a:p>
          <a:p>
            <a:r>
              <a:rPr lang="en-US" dirty="0"/>
              <a:t>Add reactive objects. 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dependency</a:t>
            </a:r>
          </a:p>
          <a:p>
            <a:r>
              <a:rPr lang="en-US" dirty="0" smtClean="0"/>
              <a:t>Isolate()</a:t>
            </a:r>
          </a:p>
          <a:p>
            <a:pPr lvl="1"/>
            <a:r>
              <a:rPr lang="en-US" dirty="0" smtClean="0"/>
              <a:t>Avoid dependency.</a:t>
            </a:r>
          </a:p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Specify the dependency.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45" y="3886200"/>
            <a:ext cx="4097429" cy="2256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2182019"/>
            <a:ext cx="7372350" cy="336232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543300" y="1655681"/>
            <a:ext cx="2057400" cy="682626"/>
          </a:xfrm>
          <a:prstGeom prst="wedgeRectCallout">
            <a:avLst>
              <a:gd name="adj1" fmla="val -82623"/>
              <a:gd name="adj2" fmla="val 171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“MISO”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629606" y="2182019"/>
            <a:ext cx="3447593" cy="838359"/>
          </a:xfrm>
          <a:prstGeom prst="wedgeRectCallout">
            <a:avLst>
              <a:gd name="adj1" fmla="val -4751"/>
              <a:gd name="adj2" fmla="val 81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show a message if a corresponding data file does not exist.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Basics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7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req</a:t>
            </a:r>
            <a:r>
              <a:rPr lang="en-US" dirty="0" smtClean="0"/>
              <a:t>() for </a:t>
            </a:r>
            <a:r>
              <a:rPr lang="en-US" dirty="0" err="1" smtClean="0"/>
              <a:t>dymanic</a:t>
            </a:r>
            <a:r>
              <a:rPr lang="en-US" dirty="0" smtClean="0"/>
              <a:t> UI </a:t>
            </a:r>
            <a:r>
              <a:rPr lang="en-US" dirty="0" smtClean="0"/>
              <a:t>variable</a:t>
            </a:r>
            <a:r>
              <a:rPr lang="en-US" dirty="0"/>
              <a:t>, making output$tsplot1 </a:t>
            </a:r>
            <a:r>
              <a:rPr lang="en-US" dirty="0" smtClean="0"/>
              <a:t>required for </a:t>
            </a:r>
            <a:r>
              <a:rPr lang="en-US" dirty="0"/>
              <a:t>valid </a:t>
            </a:r>
            <a:r>
              <a:rPr lang="en-US" dirty="0" err="1" smtClean="0"/>
              <a:t>input$variable</a:t>
            </a:r>
            <a:r>
              <a:rPr lang="en-US" dirty="0" smtClean="0"/>
              <a:t> values. </a:t>
            </a:r>
            <a:endParaRPr lang="en-US" dirty="0" smtClean="0"/>
          </a:p>
          <a:p>
            <a:r>
              <a:rPr lang="en-US" dirty="0" smtClean="0"/>
              <a:t>Add another market “MISO” </a:t>
            </a:r>
            <a:r>
              <a:rPr lang="en-US" dirty="0" smtClean="0"/>
              <a:t>to </a:t>
            </a:r>
            <a:r>
              <a:rPr lang="en-US" dirty="0" err="1" smtClean="0"/>
              <a:t>input$market</a:t>
            </a:r>
            <a:r>
              <a:rPr lang="en-US" dirty="0" smtClean="0"/>
              <a:t> and use validate</a:t>
            </a:r>
            <a:r>
              <a:rPr lang="en-US" dirty="0" smtClean="0"/>
              <a:t>() for checking if the data source exists.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 err="1" smtClean="0"/>
              <a:t>Req</a:t>
            </a:r>
            <a:endParaRPr lang="en-US" dirty="0" smtClean="0"/>
          </a:p>
          <a:p>
            <a:pPr lvl="1"/>
            <a:r>
              <a:rPr lang="en-US" dirty="0" smtClean="0"/>
              <a:t>Validate(need())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581400"/>
            <a:ext cx="5162550" cy="23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Observe: watches for all dependent reactive objects. </a:t>
            </a:r>
          </a:p>
          <a:p>
            <a:r>
              <a:rPr lang="en-US" dirty="0" err="1" smtClean="0"/>
              <a:t>observeEvent</a:t>
            </a:r>
            <a:r>
              <a:rPr lang="en-US" dirty="0" smtClean="0"/>
              <a:t>: reacts to only specified reactive objects. </a:t>
            </a:r>
          </a:p>
          <a:p>
            <a:endParaRPr lang="en-US" dirty="0" smtClean="0"/>
          </a:p>
          <a:p>
            <a:r>
              <a:rPr lang="en-US" dirty="0" smtClean="0"/>
              <a:t>Behaviors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riggered </a:t>
            </a:r>
            <a:r>
              <a:rPr lang="en-US" dirty="0"/>
              <a:t>every time one of its inputs </a:t>
            </a:r>
            <a:r>
              <a:rPr lang="en-US" dirty="0" smtClean="0"/>
              <a:t>changes (regardless of whether values are needed). </a:t>
            </a:r>
          </a:p>
          <a:p>
            <a:pPr lvl="1"/>
            <a:r>
              <a:rPr lang="en-US" dirty="0" smtClean="0"/>
              <a:t> Yields </a:t>
            </a:r>
            <a:r>
              <a:rPr lang="en-US" dirty="0"/>
              <a:t>no </a:t>
            </a:r>
            <a:r>
              <a:rPr lang="en-US" dirty="0" smtClean="0"/>
              <a:t>output.</a:t>
            </a:r>
          </a:p>
          <a:p>
            <a:pPr lvl="1"/>
            <a:r>
              <a:rPr lang="en-US" dirty="0" smtClean="0"/>
              <a:t>Useful in </a:t>
            </a:r>
          </a:p>
          <a:p>
            <a:pPr lvl="2"/>
            <a:r>
              <a:rPr lang="en-US" dirty="0" smtClean="0"/>
              <a:t>Reset </a:t>
            </a:r>
            <a:r>
              <a:rPr lang="en-US" dirty="0" err="1" smtClean="0"/>
              <a:t>input$xxx</a:t>
            </a:r>
            <a:r>
              <a:rPr lang="en-US" dirty="0" smtClean="0"/>
              <a:t> values </a:t>
            </a:r>
            <a:r>
              <a:rPr lang="en-US" dirty="0"/>
              <a:t>using </a:t>
            </a:r>
            <a:r>
              <a:rPr lang="en-US" dirty="0" smtClean="0"/>
              <a:t>‘update*Input’ functions. </a:t>
            </a:r>
          </a:p>
          <a:p>
            <a:pPr lvl="2"/>
            <a:r>
              <a:rPr lang="en-US" dirty="0" smtClean="0"/>
              <a:t>Display pop-up messages. </a:t>
            </a:r>
          </a:p>
          <a:p>
            <a:pPr lvl="2"/>
            <a:r>
              <a:rPr lang="en-US" dirty="0" smtClean="0"/>
              <a:t>Modifying </a:t>
            </a:r>
            <a:r>
              <a:rPr lang="en-US" dirty="0" err="1" smtClean="0"/>
              <a:t>reactiveValues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ReactiveValue</a:t>
            </a:r>
            <a:r>
              <a:rPr lang="en-US" dirty="0" smtClean="0"/>
              <a:t> is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pdated and/or called inside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reactive expression or observer. </a:t>
            </a:r>
          </a:p>
          <a:p>
            <a:pPr lvl="1"/>
            <a:r>
              <a:rPr lang="en-US" dirty="0" smtClean="0"/>
              <a:t>You need to control when it updates. </a:t>
            </a:r>
          </a:p>
          <a:p>
            <a:pPr lvl="2"/>
            <a:r>
              <a:rPr lang="en-US" dirty="0" smtClean="0"/>
              <a:t>No automatic updates when dependencies change. </a:t>
            </a:r>
          </a:p>
          <a:p>
            <a:pPr lvl="2"/>
            <a:r>
              <a:rPr lang="en-US" dirty="0" smtClean="0"/>
              <a:t>It can be updated even when outputs are not needed. </a:t>
            </a:r>
          </a:p>
          <a:p>
            <a:endParaRPr lang="en-US" dirty="0" smtClean="0"/>
          </a:p>
          <a:p>
            <a:r>
              <a:rPr lang="en-US" dirty="0" smtClean="0"/>
              <a:t>Recall ‘reactive’</a:t>
            </a:r>
            <a:endParaRPr lang="en-US" dirty="0"/>
          </a:p>
          <a:p>
            <a:pPr lvl="1"/>
            <a:r>
              <a:rPr lang="en-US" dirty="0"/>
              <a:t>You don’t have to worry about dependencies. </a:t>
            </a:r>
          </a:p>
          <a:p>
            <a:pPr lvl="2"/>
            <a:r>
              <a:rPr lang="en-US" dirty="0"/>
              <a:t>Unless manually </a:t>
            </a:r>
            <a:r>
              <a:rPr lang="en-US" dirty="0" smtClean="0"/>
              <a:t>controlled, </a:t>
            </a:r>
            <a:r>
              <a:rPr lang="en-US" dirty="0"/>
              <a:t>it’ll </a:t>
            </a:r>
            <a:r>
              <a:rPr lang="en-US" dirty="0" smtClean="0"/>
              <a:t>know the dependencies. </a:t>
            </a:r>
            <a:endParaRPr lang="en-US" dirty="0"/>
          </a:p>
          <a:p>
            <a:pPr lvl="2"/>
            <a:r>
              <a:rPr lang="en-US" dirty="0"/>
              <a:t>It updates only when needed.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718"/>
          <a:stretch/>
        </p:blipFill>
        <p:spPr>
          <a:xfrm>
            <a:off x="5715000" y="1638300"/>
            <a:ext cx="3124200" cy="102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Oval 7"/>
          <p:cNvSpPr/>
          <p:nvPr/>
        </p:nvSpPr>
        <p:spPr>
          <a:xfrm>
            <a:off x="7772400" y="3665537"/>
            <a:ext cx="12192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eager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72400" y="5454981"/>
            <a:ext cx="12192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1-07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Observe </a:t>
            </a:r>
            <a:r>
              <a:rPr lang="en-US" dirty="0" smtClean="0"/>
              <a:t>and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895600"/>
            <a:ext cx="6905625" cy="11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store status and status changes based on multiple inputs</a:t>
            </a:r>
          </a:p>
          <a:p>
            <a:r>
              <a:rPr lang="en-US" dirty="0" smtClean="0"/>
              <a:t>Partial data imports</a:t>
            </a:r>
            <a:r>
              <a:rPr lang="en-US" dirty="0"/>
              <a:t> </a:t>
            </a:r>
            <a:r>
              <a:rPr lang="en-US" dirty="0" smtClean="0"/>
              <a:t>and append. </a:t>
            </a:r>
          </a:p>
          <a:p>
            <a:pPr lvl="1"/>
            <a:r>
              <a:rPr lang="en-US" dirty="0" smtClean="0"/>
              <a:t>Append data as needed.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900" dirty="0" smtClean="0">
                <a:hlinkClick r:id="rId2"/>
              </a:rPr>
              <a:t>https</a:t>
            </a:r>
            <a:r>
              <a:rPr lang="en-US" sz="19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github.com/TEA-Analytics/DeltaHedging/blob/master/RCode/shiny-app/server.r#L61</a:t>
            </a:r>
            <a:endParaRPr lang="en-US" sz="1900" dirty="0" smtClean="0"/>
          </a:p>
          <a:p>
            <a:pPr lvl="1"/>
            <a:r>
              <a:rPr lang="en-US" sz="1900" dirty="0">
                <a:hlinkClick r:id="rId3"/>
              </a:rPr>
              <a:t>https://</a:t>
            </a:r>
            <a:r>
              <a:rPr lang="en-US" sz="1900" dirty="0" smtClean="0">
                <a:hlinkClick r:id="rId3"/>
              </a:rPr>
              <a:t>github.com/TEA-Analytics/LMP-Forecast/blob/master/LMP-Forecast-Main/server.R#L7</a:t>
            </a:r>
            <a:endParaRPr lang="en-US" sz="1900" dirty="0" smtClean="0"/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r>
              <a:rPr lang="en-US" dirty="0" smtClean="0"/>
              <a:t>First, think reactive.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req</a:t>
            </a:r>
            <a:r>
              <a:rPr lang="en-US" dirty="0" smtClean="0"/>
              <a:t>, validate, isolate or </a:t>
            </a:r>
            <a:r>
              <a:rPr lang="en-US" dirty="0" err="1" smtClean="0"/>
              <a:t>eventReactive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reactiveValues</a:t>
            </a:r>
            <a:r>
              <a:rPr lang="en-US" dirty="0" smtClean="0"/>
              <a:t> with observe.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853561" y="2133600"/>
            <a:ext cx="484632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7431" y="2939851"/>
            <a:ext cx="178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control over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Choices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Datatable</a:t>
            </a:r>
            <a:r>
              <a:rPr lang="en-US" dirty="0" smtClean="0"/>
              <a:t> (DT) – base shiny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https://rstudio.github.io/DT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Formattable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https://renkun-ken.github.io/formattable/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Beautiful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Rhandsontable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https://jrowen.github.io/rhandsontable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Easy user input table. 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Excel like look and feel. 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1-08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577" y="1600200"/>
            <a:ext cx="6214845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858000" y="4419600"/>
            <a:ext cx="2057400" cy="990600"/>
          </a:xfrm>
          <a:prstGeom prst="wedgeRectCallout">
            <a:avLst>
              <a:gd name="adj1" fmla="val -89379"/>
              <a:gd name="adj2" fmla="val -18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the table to </a:t>
            </a:r>
            <a:r>
              <a:rPr lang="en-US" dirty="0" err="1" smtClean="0"/>
              <a:t>rhandsontable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With units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52400" y="2514600"/>
            <a:ext cx="1600200" cy="1828800"/>
          </a:xfrm>
          <a:prstGeom prst="wedgeRectCallout">
            <a:avLst>
              <a:gd name="adj1" fmla="val 86781"/>
              <a:gd name="adj2" fmla="val -330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the table to </a:t>
            </a:r>
            <a:r>
              <a:rPr lang="en-US" dirty="0" err="1" smtClean="0"/>
              <a:t>formattable</a:t>
            </a:r>
            <a:r>
              <a:rPr lang="en-US" dirty="0" smtClean="0"/>
              <a:t> with </a:t>
            </a:r>
            <a:r>
              <a:rPr lang="en-US" dirty="0" err="1" smtClean="0"/>
              <a:t>normalize_bar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using </a:t>
            </a:r>
            <a:r>
              <a:rPr lang="en-US" dirty="0" err="1" smtClean="0"/>
              <a:t>rhandsontable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Try using </a:t>
            </a:r>
            <a:r>
              <a:rPr lang="en-US" dirty="0" err="1" smtClean="0"/>
              <a:t>formattable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now, hard cord the column name to use normalize bar. </a:t>
            </a:r>
          </a:p>
          <a:p>
            <a:pPr lvl="1"/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rhandsontable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rHandsontableOutput</a:t>
            </a:r>
            <a:r>
              <a:rPr lang="en-US" dirty="0"/>
              <a:t> / </a:t>
            </a:r>
            <a:r>
              <a:rPr lang="en-US" dirty="0" err="1"/>
              <a:t>renderRHandsontable</a:t>
            </a:r>
            <a:endParaRPr lang="en-US" dirty="0"/>
          </a:p>
          <a:p>
            <a:pPr lvl="1"/>
            <a:r>
              <a:rPr lang="en-US" dirty="0" err="1"/>
              <a:t>Rhandsontable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%&gt;% </a:t>
            </a:r>
            <a:r>
              <a:rPr lang="en-US" dirty="0" err="1"/>
              <a:t>hot_cols</a:t>
            </a:r>
            <a:r>
              <a:rPr lang="en-US" dirty="0"/>
              <a:t>(format = “$0,0.00</a:t>
            </a:r>
            <a:r>
              <a:rPr lang="en-US" dirty="0" smtClean="0"/>
              <a:t>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formattable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formattableOutput</a:t>
            </a:r>
            <a:r>
              <a:rPr lang="en-US" dirty="0" smtClean="0"/>
              <a:t> / </a:t>
            </a:r>
            <a:r>
              <a:rPr lang="en-US" dirty="0" err="1"/>
              <a:t>renderFormattable</a:t>
            </a:r>
            <a:endParaRPr lang="en-US" dirty="0" smtClean="0"/>
          </a:p>
          <a:p>
            <a:pPr lvl="1"/>
            <a:r>
              <a:rPr lang="en-US" dirty="0" err="1" smtClean="0"/>
              <a:t>Formattable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list(col1 = </a:t>
            </a:r>
            <a:r>
              <a:rPr lang="en-US" dirty="0" err="1" smtClean="0"/>
              <a:t>normalize_bar</a:t>
            </a:r>
            <a:r>
              <a:rPr lang="en-US" dirty="0" smtClean="0"/>
              <a:t>(“pink”)))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743200" y="2100907"/>
            <a:ext cx="3352800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me this.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2746248" y="2969474"/>
            <a:ext cx="3349752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it is.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67312"/>
            <a:ext cx="8229600" cy="18588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“UI” specifies layout of the app and requests things to a server when needed. </a:t>
            </a:r>
          </a:p>
          <a:p>
            <a:r>
              <a:rPr lang="en-US" dirty="0" smtClean="0"/>
              <a:t>“Server” gives requested whatever (plot, table, …).</a:t>
            </a:r>
          </a:p>
          <a:p>
            <a:endParaRPr lang="en-US" dirty="0" smtClean="0"/>
          </a:p>
          <a:p>
            <a:r>
              <a:rPr lang="en-US" dirty="0" smtClean="0"/>
              <a:t>Both UI and server are within R.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7805279" y="3459051"/>
            <a:ext cx="1248689" cy="808261"/>
          </a:xfrm>
          <a:prstGeom prst="wedgeEllipseCallout">
            <a:avLst>
              <a:gd name="adj1" fmla="val -33633"/>
              <a:gd name="adj2" fmla="val -7520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display. 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190501" y="3426674"/>
            <a:ext cx="1248689" cy="808261"/>
          </a:xfrm>
          <a:prstGeom prst="wedgeEllipseCallout">
            <a:avLst>
              <a:gd name="adj1" fmla="val 37838"/>
              <a:gd name="adj2" fmla="val -697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compute.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3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www.htmlwidgets.org/</a:t>
            </a:r>
            <a:endParaRPr lang="en-US" dirty="0" smtClean="0"/>
          </a:p>
          <a:p>
            <a:pPr lvl="1"/>
            <a:r>
              <a:rPr lang="en-US" dirty="0" smtClean="0"/>
              <a:t>Leaflet</a:t>
            </a:r>
          </a:p>
          <a:p>
            <a:pPr lvl="1"/>
            <a:r>
              <a:rPr lang="en-US" dirty="0" err="1" smtClean="0"/>
              <a:t>Dygraph</a:t>
            </a:r>
            <a:endParaRPr lang="en-US" dirty="0" smtClean="0"/>
          </a:p>
          <a:p>
            <a:pPr lvl="1"/>
            <a:r>
              <a:rPr lang="en-US" dirty="0" err="1" smtClean="0"/>
              <a:t>Plotly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base Shiny</a:t>
            </a:r>
          </a:p>
          <a:p>
            <a:pPr lvl="1"/>
            <a:r>
              <a:rPr lang="en-US" dirty="0">
                <a:hlinkClick r:id="rId3"/>
              </a:rPr>
              <a:t>https://analyze.teainc.org/DeltaHedging/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://shiny.rstudio.com/gallery/plot-interaction-basic.html</a:t>
            </a:r>
            <a:endParaRPr lang="en-US" dirty="0" smtClean="0">
              <a:hlinkClick r:id="rId4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0839"/>
            <a:ext cx="8229600" cy="380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57200" y="1404226"/>
            <a:ext cx="1600200" cy="1828800"/>
          </a:xfrm>
          <a:prstGeom prst="wedgeRectCallout">
            <a:avLst>
              <a:gd name="adj1" fmla="val 80838"/>
              <a:gd name="adj2" fmla="val 33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the time series plot to </a:t>
            </a:r>
            <a:r>
              <a:rPr lang="en-US" dirty="0" err="1" smtClean="0"/>
              <a:t>dygraph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1-09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Dygraph</a:t>
            </a:r>
            <a:r>
              <a:rPr lang="en-US" dirty="0" smtClean="0"/>
              <a:t> for </a:t>
            </a:r>
            <a:r>
              <a:rPr lang="en-US" dirty="0" err="1" smtClean="0"/>
              <a:t>tsplot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Dygraph</a:t>
            </a:r>
            <a:r>
              <a:rPr lang="en-US" dirty="0" smtClean="0"/>
              <a:t> takes </a:t>
            </a:r>
            <a:r>
              <a:rPr lang="en-US" dirty="0" err="1" smtClean="0"/>
              <a:t>xts</a:t>
            </a:r>
            <a:r>
              <a:rPr lang="en-US" dirty="0" smtClean="0"/>
              <a:t> objects. Load both </a:t>
            </a:r>
            <a:r>
              <a:rPr lang="en-US" dirty="0" err="1" smtClean="0"/>
              <a:t>dygraph</a:t>
            </a:r>
            <a:r>
              <a:rPr lang="en-US" dirty="0" smtClean="0"/>
              <a:t> and </a:t>
            </a:r>
            <a:r>
              <a:rPr lang="en-US" dirty="0" err="1" smtClean="0"/>
              <a:t>xts</a:t>
            </a:r>
            <a:r>
              <a:rPr lang="en-US" dirty="0" smtClean="0"/>
              <a:t> libraries. </a:t>
            </a:r>
          </a:p>
          <a:p>
            <a:pPr lvl="1"/>
            <a:r>
              <a:rPr lang="en-US" dirty="0" smtClean="0"/>
              <a:t>Convert data frame into </a:t>
            </a:r>
            <a:r>
              <a:rPr lang="en-US" dirty="0" err="1" smtClean="0"/>
              <a:t>xts</a:t>
            </a:r>
            <a:r>
              <a:rPr lang="en-US" dirty="0" smtClean="0"/>
              <a:t> before feeling into the </a:t>
            </a:r>
            <a:r>
              <a:rPr lang="en-US" dirty="0" err="1" smtClean="0"/>
              <a:t>dygraph</a:t>
            </a:r>
            <a:r>
              <a:rPr lang="en-US" dirty="0" smtClean="0"/>
              <a:t> function.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dygraphs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xts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Xts</a:t>
            </a:r>
            <a:r>
              <a:rPr lang="en-US" dirty="0" smtClean="0"/>
              <a:t>(, order.by)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ygraph</a:t>
            </a:r>
            <a:r>
              <a:rPr lang="en-US" dirty="0"/>
              <a:t>() %&gt;% </a:t>
            </a:r>
            <a:r>
              <a:rPr lang="en-US" dirty="0" err="1"/>
              <a:t>dyRangeSelector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</a:t>
            </a:r>
            <a:br>
              <a:rPr lang="en-US" dirty="0" smtClean="0"/>
            </a:br>
            <a:r>
              <a:rPr lang="en-US" sz="2700" dirty="0" smtClean="0"/>
              <a:t>Demo 1-10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downloadButton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↔ </a:t>
            </a:r>
            <a:r>
              <a:rPr lang="en-US" dirty="0" err="1" smtClean="0"/>
              <a:t>downloadHandler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Arguments for </a:t>
            </a:r>
            <a:r>
              <a:rPr lang="en-US" dirty="0" err="1" smtClean="0"/>
              <a:t>downloadHandler</a:t>
            </a:r>
            <a:endParaRPr lang="en-US" dirty="0" smtClean="0"/>
          </a:p>
          <a:p>
            <a:pPr lvl="1"/>
            <a:r>
              <a:rPr lang="en-US" dirty="0" smtClean="0"/>
              <a:t>Function for filename. </a:t>
            </a:r>
          </a:p>
          <a:p>
            <a:pPr lvl="1"/>
            <a:r>
              <a:rPr lang="en-US" dirty="0" smtClean="0"/>
              <a:t>Function for the file.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You can return any files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xcel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file.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4381500"/>
            <a:ext cx="4124325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1646" r="10500"/>
          <a:stretch/>
        </p:blipFill>
        <p:spPr>
          <a:xfrm>
            <a:off x="5019675" y="2025849"/>
            <a:ext cx="4124325" cy="189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184118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675" y="4010183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Rmarkdown</a:t>
            </a:r>
            <a:r>
              <a:rPr lang="en-US" dirty="0" smtClean="0"/>
              <a:t> </a:t>
            </a:r>
            <a:r>
              <a:rPr lang="en-US" dirty="0"/>
              <a:t>Report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Demo 1-11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25490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Rendered </a:t>
            </a:r>
            <a:r>
              <a:rPr lang="en-US" sz="2400" dirty="0" err="1"/>
              <a:t>r</a:t>
            </a:r>
            <a:r>
              <a:rPr lang="en-US" sz="2400" dirty="0" err="1" smtClean="0"/>
              <a:t>markdown</a:t>
            </a:r>
            <a:r>
              <a:rPr lang="en-US" sz="2400" dirty="0" smtClean="0"/>
              <a:t> can be downloaded using </a:t>
            </a:r>
            <a:r>
              <a:rPr lang="en-US" sz="2400" dirty="0" err="1" smtClean="0"/>
              <a:t>downloadHandler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HTML recommended. 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43" y="2653848"/>
            <a:ext cx="577215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43" y="2037607"/>
            <a:ext cx="3190875" cy="18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3943" y="15559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3943" y="2254105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743" y="433577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xxxx.rmd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20398"/>
          <a:stretch/>
        </p:blipFill>
        <p:spPr>
          <a:xfrm>
            <a:off x="457200" y="4771712"/>
            <a:ext cx="3048000" cy="14097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611580" y="4251875"/>
            <a:ext cx="5380020" cy="207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Input$xxx</a:t>
            </a:r>
            <a:r>
              <a:rPr lang="en-US" sz="2400" dirty="0" smtClean="0"/>
              <a:t> and any other reactive values within a shiny app are available in </a:t>
            </a:r>
            <a:r>
              <a:rPr lang="en-US" sz="2400" dirty="0" err="1" smtClean="0"/>
              <a:t>rmarkdown</a:t>
            </a:r>
            <a:r>
              <a:rPr lang="en-US" sz="2400" dirty="0" smtClean="0"/>
              <a:t> called within a shiny app.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0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Progress messages for: </a:t>
            </a:r>
          </a:p>
          <a:p>
            <a:pPr lvl="1"/>
            <a:r>
              <a:rPr lang="en-US" dirty="0" smtClean="0"/>
              <a:t>data imports</a:t>
            </a:r>
          </a:p>
          <a:p>
            <a:pPr lvl="1"/>
            <a:r>
              <a:rPr lang="en-US" dirty="0" smtClean="0"/>
              <a:t>Calculations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within reactive environments.  </a:t>
            </a:r>
          </a:p>
          <a:p>
            <a:endParaRPr lang="en-US" dirty="0" smtClean="0"/>
          </a:p>
          <a:p>
            <a:r>
              <a:rPr lang="en-US" dirty="0" smtClean="0"/>
              <a:t>The computation lives within the </a:t>
            </a:r>
            <a:r>
              <a:rPr lang="en-US" dirty="0" err="1" smtClean="0"/>
              <a:t>withProgress</a:t>
            </a:r>
            <a:r>
              <a:rPr lang="en-US" dirty="0" smtClean="0"/>
              <a:t> function. </a:t>
            </a:r>
          </a:p>
          <a:p>
            <a:endParaRPr lang="en-US" dirty="0" smtClean="0"/>
          </a:p>
          <a:p>
            <a:r>
              <a:rPr lang="en-US" dirty="0" smtClean="0"/>
              <a:t>Manually set progress increments.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5030"/>
          <a:stretch/>
        </p:blipFill>
        <p:spPr>
          <a:xfrm>
            <a:off x="4876800" y="1600200"/>
            <a:ext cx="4038600" cy="434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16" y="5557837"/>
            <a:ext cx="2352675" cy="77152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091830" y="1504518"/>
            <a:ext cx="457200" cy="4270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32909" y="5641544"/>
            <a:ext cx="457200" cy="4270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Hiding </a:t>
            </a:r>
            <a:r>
              <a:rPr lang="en-US" dirty="0" smtClean="0"/>
              <a:t>Items</a:t>
            </a:r>
            <a:br>
              <a:rPr lang="en-US" dirty="0" smtClean="0"/>
            </a:br>
            <a:r>
              <a:rPr lang="en-US" sz="2700" dirty="0" smtClean="0"/>
              <a:t>Demo 1-12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Hide </a:t>
            </a:r>
            <a:r>
              <a:rPr lang="en-US" dirty="0" smtClean="0">
                <a:solidFill>
                  <a:schemeClr val="accent2"/>
                </a:solidFill>
              </a:rPr>
              <a:t>input widgets</a:t>
            </a:r>
          </a:p>
          <a:p>
            <a:pPr lvl="1"/>
            <a:r>
              <a:rPr lang="en-US" dirty="0" smtClean="0"/>
              <a:t>Use Dynamic UI with conditions. </a:t>
            </a:r>
          </a:p>
          <a:p>
            <a:pPr lvl="1"/>
            <a:r>
              <a:rPr lang="en-US" dirty="0" smtClean="0"/>
              <a:t>Note: active tab names can be returned as inputs.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Hide </a:t>
            </a:r>
            <a:r>
              <a:rPr lang="en-US" dirty="0" smtClean="0">
                <a:solidFill>
                  <a:schemeClr val="accent2"/>
                </a:solidFill>
              </a:rPr>
              <a:t>Tabs</a:t>
            </a:r>
          </a:p>
          <a:p>
            <a:pPr lvl="1"/>
            <a:r>
              <a:rPr lang="en-US" dirty="0" err="1" smtClean="0"/>
              <a:t>Shinyjs</a:t>
            </a:r>
            <a:r>
              <a:rPr lang="en-US" dirty="0" smtClean="0"/>
              <a:t> (see the next slide)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Hide </a:t>
            </a:r>
            <a:r>
              <a:rPr lang="en-US" dirty="0" smtClean="0">
                <a:solidFill>
                  <a:schemeClr val="accent2"/>
                </a:solidFill>
              </a:rPr>
              <a:t>menu items</a:t>
            </a:r>
          </a:p>
          <a:p>
            <a:pPr lvl="1"/>
            <a:r>
              <a:rPr lang="en-US" dirty="0" err="1" smtClean="0"/>
              <a:t>menuItemOutput</a:t>
            </a:r>
            <a:r>
              <a:rPr lang="en-US" dirty="0" smtClean="0"/>
              <a:t> / </a:t>
            </a:r>
            <a:r>
              <a:rPr lang="en-US" dirty="0" err="1" smtClean="0"/>
              <a:t>renderMenu</a:t>
            </a:r>
            <a:endParaRPr lang="en-US" dirty="0" smtClean="0"/>
          </a:p>
          <a:p>
            <a:pPr lvl="1"/>
            <a:r>
              <a:rPr lang="en-US" dirty="0" smtClean="0"/>
              <a:t>You may want to hide certain sections based on the user groups.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Shinyjs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62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it for:</a:t>
            </a:r>
          </a:p>
          <a:p>
            <a:r>
              <a:rPr lang="en-US" dirty="0" smtClean="0"/>
              <a:t>Hide</a:t>
            </a:r>
          </a:p>
          <a:p>
            <a:r>
              <a:rPr lang="en-US" dirty="0"/>
              <a:t>T</a:t>
            </a:r>
            <a:r>
              <a:rPr lang="en-US" dirty="0" smtClean="0"/>
              <a:t>oggle</a:t>
            </a:r>
          </a:p>
          <a:p>
            <a:r>
              <a:rPr lang="en-US" dirty="0" smtClean="0"/>
              <a:t>Disable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20,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515971"/>
            <a:ext cx="6219825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762250"/>
            <a:ext cx="5886450" cy="2495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7025" y="23282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7025" y="5194282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7025" y="159265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global.r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1998827"/>
            <a:ext cx="13144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Shiny-Server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may refer to the server section of the app. </a:t>
            </a:r>
          </a:p>
          <a:p>
            <a:r>
              <a:rPr lang="en-US" dirty="0" smtClean="0"/>
              <a:t>“Shiny Server” may mean an actual web server that hosts shiny apps. </a:t>
            </a:r>
          </a:p>
          <a:p>
            <a:pPr lvl="1"/>
            <a:r>
              <a:rPr lang="en-US" dirty="0" smtClean="0"/>
              <a:t>Topics of deployment will be covered tomorrow. </a:t>
            </a:r>
          </a:p>
          <a:p>
            <a:r>
              <a:rPr lang="en-US" dirty="0" smtClean="0"/>
              <a:t>You have to know the context for knowing which one means.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vs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Pros vs 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0200"/>
            <a:ext cx="34290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72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Many examples online will have everything in one script </a:t>
            </a:r>
            <a:r>
              <a:rPr lang="en-US" sz="2000" dirty="0" smtClean="0"/>
              <a:t>called </a:t>
            </a:r>
            <a:r>
              <a:rPr lang="en-US" sz="2000" dirty="0" err="1" smtClean="0"/>
              <a:t>app.r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/>
              <a:t>ShinyApp</a:t>
            </a:r>
            <a:r>
              <a:rPr lang="en-US" sz="1800" dirty="0" smtClean="0"/>
              <a:t>(</a:t>
            </a:r>
            <a:r>
              <a:rPr lang="en-US" sz="1800" dirty="0" err="1" smtClean="0"/>
              <a:t>ui</a:t>
            </a:r>
            <a:r>
              <a:rPr lang="en-US" sz="1800" dirty="0" smtClean="0"/>
              <a:t>, server) to run the code. </a:t>
            </a:r>
          </a:p>
          <a:p>
            <a:pPr lvl="1"/>
            <a:r>
              <a:rPr lang="en-US" sz="1800" dirty="0" smtClean="0"/>
              <a:t>For </a:t>
            </a:r>
            <a:r>
              <a:rPr lang="en-US" sz="1800" dirty="0" smtClean="0"/>
              <a:t>a small app, it’s easy to </a:t>
            </a:r>
            <a:r>
              <a:rPr lang="en-US" sz="1800" dirty="0" smtClean="0"/>
              <a:t>see everything. </a:t>
            </a:r>
            <a:endParaRPr lang="en-US" sz="1800" dirty="0" smtClean="0"/>
          </a:p>
          <a:p>
            <a:endParaRPr lang="en-US" sz="12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Our default </a:t>
            </a:r>
            <a:r>
              <a:rPr lang="en-US" sz="2000" dirty="0" smtClean="0"/>
              <a:t>file structure is to break it down to 3 (or more) files: </a:t>
            </a:r>
          </a:p>
          <a:p>
            <a:pPr lvl="1"/>
            <a:r>
              <a:rPr lang="en-US" sz="1800" dirty="0" err="1" smtClean="0"/>
              <a:t>Ui.r</a:t>
            </a:r>
            <a:endParaRPr lang="en-US" sz="1800" dirty="0" smtClean="0"/>
          </a:p>
          <a:p>
            <a:pPr lvl="1"/>
            <a:r>
              <a:rPr lang="en-US" sz="1800" dirty="0" err="1" smtClean="0"/>
              <a:t>Server.r</a:t>
            </a:r>
            <a:endParaRPr lang="en-US" sz="1800" dirty="0" smtClean="0"/>
          </a:p>
          <a:p>
            <a:pPr lvl="1"/>
            <a:r>
              <a:rPr lang="en-US" sz="1800" dirty="0" err="1" smtClean="0"/>
              <a:t>Global.r</a:t>
            </a:r>
            <a:r>
              <a:rPr lang="en-US" sz="1800" dirty="0" smtClean="0"/>
              <a:t> (Optional)</a:t>
            </a:r>
          </a:p>
          <a:p>
            <a:r>
              <a:rPr lang="en-US" sz="2000" dirty="0" smtClean="0"/>
              <a:t>All these 3 files needs to be in a same folder. </a:t>
            </a:r>
            <a:endParaRPr lang="en-US" sz="2000" dirty="0" smtClean="0"/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/>
              <a:t>runApp</a:t>
            </a:r>
            <a:r>
              <a:rPr lang="en-US" sz="1800" dirty="0" smtClean="0"/>
              <a:t>(‘</a:t>
            </a:r>
            <a:r>
              <a:rPr lang="en-US" sz="1800" dirty="0" err="1" smtClean="0"/>
              <a:t>foldername</a:t>
            </a:r>
            <a:r>
              <a:rPr lang="en-US" sz="1800" dirty="0" smtClean="0"/>
              <a:t>’) or ‘Run App’ button in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225832"/>
            <a:ext cx="3743325" cy="7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27" name="Oval Callout 26"/>
          <p:cNvSpPr/>
          <p:nvPr/>
        </p:nvSpPr>
        <p:spPr>
          <a:xfrm>
            <a:off x="4921682" y="2985113"/>
            <a:ext cx="1248689" cy="808261"/>
          </a:xfrm>
          <a:prstGeom prst="wedgeEllipseCallout">
            <a:avLst>
              <a:gd name="adj1" fmla="val 63029"/>
              <a:gd name="adj2" fmla="val -58910"/>
            </a:avLst>
          </a:prstGeom>
          <a:solidFill>
            <a:srgbClr val="9BBB59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plotOutput</a:t>
            </a:r>
            <a:r>
              <a:rPr lang="en-US" sz="1200" dirty="0" smtClean="0"/>
              <a:t> requests</a:t>
            </a:r>
            <a:r>
              <a:rPr lang="en-US" sz="1200" dirty="0" smtClean="0"/>
              <a:t> “</a:t>
            </a:r>
            <a:r>
              <a:rPr lang="en-US" sz="1200" dirty="0" err="1" smtClean="0"/>
              <a:t>hist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28" name="Oval Callout 27"/>
          <p:cNvSpPr/>
          <p:nvPr/>
        </p:nvSpPr>
        <p:spPr>
          <a:xfrm>
            <a:off x="2863062" y="2945701"/>
            <a:ext cx="1324475" cy="808261"/>
          </a:xfrm>
          <a:prstGeom prst="wedgeEllipseCallout">
            <a:avLst>
              <a:gd name="adj1" fmla="val -63511"/>
              <a:gd name="adj2" fmla="val -50765"/>
            </a:avLst>
          </a:prstGeom>
          <a:solidFill>
            <a:srgbClr val="9BBB59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Here is </a:t>
            </a:r>
            <a:r>
              <a:rPr lang="en-US" sz="1200" dirty="0" err="1"/>
              <a:t>o</a:t>
            </a:r>
            <a:r>
              <a:rPr lang="en-US" sz="1200" dirty="0" err="1" smtClean="0"/>
              <a:t>utput$hist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9" name="Oval Callout 28"/>
          <p:cNvSpPr/>
          <p:nvPr/>
        </p:nvSpPr>
        <p:spPr>
          <a:xfrm>
            <a:off x="2619756" y="1777538"/>
            <a:ext cx="1491995" cy="808261"/>
          </a:xfrm>
          <a:prstGeom prst="wedgeEllipseCallout">
            <a:avLst>
              <a:gd name="adj1" fmla="val -53182"/>
              <a:gd name="adj2" fmla="val 3883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can access values for “n” as </a:t>
            </a:r>
            <a:r>
              <a:rPr lang="en-US" sz="1200" dirty="0" err="1" smtClean="0"/>
              <a:t>input$n</a:t>
            </a:r>
            <a:endParaRPr lang="en-US" sz="1200" dirty="0"/>
          </a:p>
        </p:txBody>
      </p:sp>
      <p:sp>
        <p:nvSpPr>
          <p:cNvPr id="30" name="Oval Callout 29"/>
          <p:cNvSpPr/>
          <p:nvPr/>
        </p:nvSpPr>
        <p:spPr>
          <a:xfrm>
            <a:off x="4940649" y="1868741"/>
            <a:ext cx="1248689" cy="808261"/>
          </a:xfrm>
          <a:prstGeom prst="wedgeEllipseCallout">
            <a:avLst>
              <a:gd name="adj1" fmla="val 58342"/>
              <a:gd name="adj2" fmla="val 3069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gave me a value for “n”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33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7806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Both input and output ids need to be unique. </a:t>
            </a:r>
          </a:p>
          <a:p>
            <a:r>
              <a:rPr lang="en-US" dirty="0" smtClean="0"/>
              <a:t>User inputs are available as </a:t>
            </a:r>
            <a:r>
              <a:rPr lang="en-US" dirty="0" err="1" smtClean="0"/>
              <a:t>input$inputid</a:t>
            </a:r>
            <a:r>
              <a:rPr lang="en-US" dirty="0" smtClean="0"/>
              <a:t> in the server.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smtClean="0"/>
              <a:t>requests * when it encounters *Output</a:t>
            </a:r>
            <a:r>
              <a:rPr lang="en-US" dirty="0" smtClean="0"/>
              <a:t>(). </a:t>
            </a:r>
            <a:r>
              <a:rPr lang="en-US" dirty="0" smtClean="0"/>
              <a:t>The s</a:t>
            </a:r>
            <a:r>
              <a:rPr lang="en-US" dirty="0" smtClean="0"/>
              <a:t>erver </a:t>
            </a:r>
            <a:r>
              <a:rPr lang="en-US" dirty="0" smtClean="0"/>
              <a:t>returns </a:t>
            </a:r>
            <a:r>
              <a:rPr lang="en-US" dirty="0"/>
              <a:t>o</a:t>
            </a:r>
            <a:r>
              <a:rPr lang="en-US" dirty="0" smtClean="0"/>
              <a:t>utput</a:t>
            </a:r>
            <a:r>
              <a:rPr lang="en-US" dirty="0" smtClean="0"/>
              <a:t>$* of a corresponding data </a:t>
            </a:r>
            <a:r>
              <a:rPr lang="en-US" dirty="0" smtClean="0"/>
              <a:t>type, </a:t>
            </a:r>
            <a:r>
              <a:rPr lang="en-US" dirty="0"/>
              <a:t>render</a:t>
            </a:r>
            <a:r>
              <a:rPr lang="en-US" dirty="0" smtClean="0"/>
              <a:t>*().</a:t>
            </a:r>
            <a:endParaRPr lang="en-US" dirty="0" smtClean="0"/>
          </a:p>
          <a:p>
            <a:endParaRPr lang="en-US" sz="1900" dirty="0"/>
          </a:p>
          <a:p>
            <a:r>
              <a:rPr lang="en-US" sz="2900" dirty="0" smtClean="0"/>
              <a:t>Reference</a:t>
            </a:r>
          </a:p>
          <a:p>
            <a:pPr lvl="1"/>
            <a:r>
              <a:rPr lang="en-US" sz="2500" dirty="0" smtClean="0"/>
              <a:t>Cheat Sheet</a:t>
            </a:r>
            <a:endParaRPr lang="en-US" sz="2500" dirty="0" smtClean="0"/>
          </a:p>
          <a:p>
            <a:pPr lvl="1"/>
            <a:r>
              <a:rPr lang="en-US" sz="2500" dirty="0" smtClean="0"/>
              <a:t>Shiny Widget Gallery (</a:t>
            </a:r>
            <a:r>
              <a:rPr lang="en-US" sz="2500" dirty="0" smtClean="0">
                <a:hlinkClick r:id="rId2"/>
              </a:rPr>
              <a:t>https</a:t>
            </a:r>
            <a:r>
              <a:rPr lang="en-US" sz="2500" dirty="0">
                <a:hlinkClick r:id="rId2"/>
              </a:rPr>
              <a:t>://</a:t>
            </a:r>
            <a:r>
              <a:rPr lang="en-US" sz="2500" dirty="0" smtClean="0">
                <a:hlinkClick r:id="rId2"/>
              </a:rPr>
              <a:t>shiny.rstudio.com/gallery/widget-gallery.html</a:t>
            </a:r>
            <a:r>
              <a:rPr lang="en-US" sz="2500" dirty="0" smtClean="0"/>
              <a:t>)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19,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1885921"/>
            <a:ext cx="17526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85740" y="2514600"/>
            <a:ext cx="1295400" cy="1142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1530" y="2608493"/>
            <a:ext cx="1181100" cy="2871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79945" y="2779246"/>
            <a:ext cx="1295400" cy="1142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17257</TotalTime>
  <Words>2038</Words>
  <Application>Microsoft Office PowerPoint</Application>
  <PresentationFormat>On-screen Show (4:3)</PresentationFormat>
  <Paragraphs>596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Wingdings</vt:lpstr>
      <vt:lpstr>2015 TEA official template</vt:lpstr>
      <vt:lpstr>Shiny Workshop Day 1</vt:lpstr>
      <vt:lpstr>PowerPoint Presentation</vt:lpstr>
      <vt:lpstr>To-Do List for Lunch time</vt:lpstr>
      <vt:lpstr>PowerPoint Presentation</vt:lpstr>
      <vt:lpstr>UI and Server</vt:lpstr>
      <vt:lpstr>Server and Shiny-Server</vt:lpstr>
      <vt:lpstr>File structures</vt:lpstr>
      <vt:lpstr>Basic Code Structures</vt:lpstr>
      <vt:lpstr>Basic Code Structures</vt:lpstr>
      <vt:lpstr>‘teadashboard’ TEA-version of ‘shinydashboard’</vt:lpstr>
      <vt:lpstr>Exercise 1-01</vt:lpstr>
      <vt:lpstr>Exercise: 1-01</vt:lpstr>
      <vt:lpstr>Exercise 1-02</vt:lpstr>
      <vt:lpstr>Exercise 1-02</vt:lpstr>
      <vt:lpstr>Reactive? </vt:lpstr>
      <vt:lpstr>PowerPoint Presentation</vt:lpstr>
      <vt:lpstr>Layout (1-03)</vt:lpstr>
      <vt:lpstr>Examples</vt:lpstr>
      <vt:lpstr>Exercise 1-03</vt:lpstr>
      <vt:lpstr>PowerPoint Presentation</vt:lpstr>
      <vt:lpstr>LMP Forecast</vt:lpstr>
      <vt:lpstr>DeltaHedging</vt:lpstr>
      <vt:lpstr>HedgeFox</vt:lpstr>
      <vt:lpstr>Short Term Net Position Tool</vt:lpstr>
      <vt:lpstr>PowerPoint Presentation</vt:lpstr>
      <vt:lpstr>Our First App</vt:lpstr>
      <vt:lpstr>When a Page is Opened</vt:lpstr>
      <vt:lpstr>When a Page is Opened</vt:lpstr>
      <vt:lpstr>When Input Changes 1</vt:lpstr>
      <vt:lpstr>When Input Changes 1</vt:lpstr>
      <vt:lpstr>When Input Changes 2</vt:lpstr>
      <vt:lpstr>Demo 1-04</vt:lpstr>
      <vt:lpstr>Objects</vt:lpstr>
      <vt:lpstr>Reactive as a Function with Memory</vt:lpstr>
      <vt:lpstr>Exercise 1-05</vt:lpstr>
      <vt:lpstr>Exercise 1-05</vt:lpstr>
      <vt:lpstr>Exercise 1-05</vt:lpstr>
      <vt:lpstr>Control Dependencies</vt:lpstr>
      <vt:lpstr>Exercise 1-06 </vt:lpstr>
      <vt:lpstr>Exercise 1-06 </vt:lpstr>
      <vt:lpstr>Observers</vt:lpstr>
      <vt:lpstr>ReactiveValues</vt:lpstr>
      <vt:lpstr>Demo 1-07</vt:lpstr>
      <vt:lpstr>Use Cases for ReactiveValues</vt:lpstr>
      <vt:lpstr>Summary on Reactivity</vt:lpstr>
      <vt:lpstr>PowerPoint Presentation</vt:lpstr>
      <vt:lpstr>Table Choices</vt:lpstr>
      <vt:lpstr>Exercise 1-08</vt:lpstr>
      <vt:lpstr>Exercise 1-08</vt:lpstr>
      <vt:lpstr>PowerPoint Presentation</vt:lpstr>
      <vt:lpstr>Approaches</vt:lpstr>
      <vt:lpstr>Exercise 1-09</vt:lpstr>
      <vt:lpstr>Exercise 1-09</vt:lpstr>
      <vt:lpstr>PowerPoint Presentation</vt:lpstr>
      <vt:lpstr>Download Demo 1-10</vt:lpstr>
      <vt:lpstr>Rmarkdown Report  Demo 1-11</vt:lpstr>
      <vt:lpstr>Progress bars</vt:lpstr>
      <vt:lpstr>Hiding Items Demo 1-12</vt:lpstr>
      <vt:lpstr>Shinyjs</vt:lpstr>
      <vt:lpstr>PowerPoint Presentation</vt:lpstr>
      <vt:lpstr>Shiny Pros vs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140</cp:revision>
  <dcterms:created xsi:type="dcterms:W3CDTF">2019-07-05T18:19:53Z</dcterms:created>
  <dcterms:modified xsi:type="dcterms:W3CDTF">2019-08-20T23:07:43Z</dcterms:modified>
</cp:coreProperties>
</file>