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90" r:id="rId2"/>
    <p:sldId id="306" r:id="rId3"/>
    <p:sldId id="318" r:id="rId4"/>
    <p:sldId id="336" r:id="rId5"/>
    <p:sldId id="322" r:id="rId6"/>
    <p:sldId id="340" r:id="rId7"/>
    <p:sldId id="369" r:id="rId8"/>
    <p:sldId id="313" r:id="rId9"/>
    <p:sldId id="335" r:id="rId10"/>
    <p:sldId id="371" r:id="rId11"/>
    <p:sldId id="319" r:id="rId12"/>
    <p:sldId id="364" r:id="rId13"/>
    <p:sldId id="333" r:id="rId14"/>
    <p:sldId id="342" r:id="rId15"/>
    <p:sldId id="334" r:id="rId16"/>
    <p:sldId id="337" r:id="rId17"/>
    <p:sldId id="338" r:id="rId18"/>
    <p:sldId id="339" r:id="rId19"/>
    <p:sldId id="292" r:id="rId20"/>
    <p:sldId id="320" r:id="rId21"/>
    <p:sldId id="324" r:id="rId22"/>
    <p:sldId id="321" r:id="rId23"/>
    <p:sldId id="349" r:id="rId24"/>
    <p:sldId id="356" r:id="rId25"/>
    <p:sldId id="372" r:id="rId26"/>
    <p:sldId id="373" r:id="rId27"/>
    <p:sldId id="314" r:id="rId28"/>
    <p:sldId id="343" r:id="rId29"/>
    <p:sldId id="375" r:id="rId30"/>
    <p:sldId id="376" r:id="rId31"/>
    <p:sldId id="344" r:id="rId32"/>
    <p:sldId id="357" r:id="rId33"/>
    <p:sldId id="383" r:id="rId34"/>
    <p:sldId id="385" r:id="rId35"/>
    <p:sldId id="295" r:id="rId36"/>
    <p:sldId id="296" r:id="rId37"/>
    <p:sldId id="355" r:id="rId38"/>
    <p:sldId id="358" r:id="rId39"/>
    <p:sldId id="368" r:id="rId40"/>
    <p:sldId id="359" r:id="rId41"/>
    <p:sldId id="350" r:id="rId42"/>
    <p:sldId id="352" r:id="rId43"/>
    <p:sldId id="331" r:id="rId44"/>
    <p:sldId id="377" r:id="rId45"/>
    <p:sldId id="378" r:id="rId46"/>
    <p:sldId id="362" r:id="rId47"/>
    <p:sldId id="351" r:id="rId48"/>
    <p:sldId id="379" r:id="rId49"/>
    <p:sldId id="380" r:id="rId50"/>
    <p:sldId id="360" r:id="rId51"/>
    <p:sldId id="382" r:id="rId52"/>
    <p:sldId id="381" r:id="rId53"/>
    <p:sldId id="384" r:id="rId54"/>
    <p:sldId id="365" r:id="rId55"/>
    <p:sldId id="36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FFCC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Click to edit Master SUB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>
                <a:latin typeface="+mj-lt"/>
              </a:rPr>
              <a:t>SUBTITLE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&amp;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htmlwidgets.org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blog.rstudio.com/2019/04/05/first-shiny-contest-winners/" TargetMode="External"/><Relationship Id="rId4" Type="http://schemas.openxmlformats.org/officeDocument/2006/relationships/hyperlink" Target="https://www.rstudio.com/products/shiny/shiny-user-showcas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profvis/" TargetMode="External"/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2" Type="http://schemas.openxmlformats.org/officeDocument/2006/relationships/hyperlink" Target="https://analyze.teainc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HedgeFox/blob/master/RCode/shiny-app/Common/server.r#L804" TargetMode="External"/><Relationship Id="rId2" Type="http://schemas.openxmlformats.org/officeDocument/2006/relationships/hyperlink" Target="https://analyze.teainc.org/HedgeFox/PN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shiny.rstudio.com/gallery/module-example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promises/articles/shiny.html" TargetMode="External"/><Relationship Id="rId2" Type="http://schemas.openxmlformats.org/officeDocument/2006/relationships/hyperlink" Target="https://rstudio.github.io/promises/articles/futur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4151/" TargetMode="External"/><Relationship Id="rId2" Type="http://schemas.openxmlformats.org/officeDocument/2006/relationships/hyperlink" Target="http://rshiny001:415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aanalystfs1\Data" TargetMode="External"/><Relationship Id="rId2" Type="http://schemas.openxmlformats.org/officeDocument/2006/relationships/hyperlink" Target="file:///\\Analystfs\westcoast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seafs1\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Shiny Workshop</a:t>
            </a:r>
            <a:br>
              <a:rPr lang="en-US" dirty="0"/>
            </a:br>
            <a:r>
              <a:rPr lang="en-US" dirty="0"/>
              <a:t>Day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28, 2019</a:t>
            </a:r>
          </a:p>
          <a:p>
            <a:r>
              <a:rPr lang="en-US" dirty="0"/>
              <a:t>TEA Analytics</a:t>
            </a:r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 argument in server function. </a:t>
            </a:r>
          </a:p>
          <a:p>
            <a:pPr lvl="1"/>
            <a:r>
              <a:rPr lang="en-US" sz="2000" dirty="0"/>
              <a:t>Included in the </a:t>
            </a:r>
            <a:r>
              <a:rPr lang="en-US" sz="2000" dirty="0" err="1"/>
              <a:t>TEABranded</a:t>
            </a:r>
            <a:r>
              <a:rPr lang="en-US" sz="2000" dirty="0"/>
              <a:t> template. </a:t>
            </a:r>
          </a:p>
          <a:p>
            <a:r>
              <a:rPr lang="en-US" dirty="0"/>
              <a:t>Needed when</a:t>
            </a:r>
          </a:p>
          <a:p>
            <a:pPr lvl="1"/>
            <a:r>
              <a:rPr lang="en-US" dirty="0"/>
              <a:t>Accessing user info</a:t>
            </a:r>
          </a:p>
          <a:p>
            <a:pPr lvl="2"/>
            <a:r>
              <a:rPr lang="en-US" dirty="0" err="1">
                <a:solidFill>
                  <a:schemeClr val="accent2"/>
                </a:solidFill>
              </a:rPr>
              <a:t>session$user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err="1">
                <a:solidFill>
                  <a:schemeClr val="accent2"/>
                </a:solidFill>
              </a:rPr>
              <a:t>session$groups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err="1"/>
              <a:t>session$clientData$url_search</a:t>
            </a:r>
            <a:endParaRPr lang="en-US" dirty="0"/>
          </a:p>
          <a:p>
            <a:pPr lvl="1"/>
            <a:r>
              <a:rPr lang="en-US" dirty="0"/>
              <a:t>Update*Input</a:t>
            </a:r>
          </a:p>
          <a:p>
            <a:pPr lvl="1"/>
            <a:r>
              <a:rPr lang="en-US" dirty="0"/>
              <a:t>Using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9685"/>
          <a:stretch/>
        </p:blipFill>
        <p:spPr>
          <a:xfrm>
            <a:off x="5257800" y="2895600"/>
            <a:ext cx="3695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1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Client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Questions to ask before giving access: </a:t>
            </a:r>
          </a:p>
          <a:p>
            <a:r>
              <a:rPr lang="en-US" dirty="0"/>
              <a:t>Can we do without giving access? </a:t>
            </a:r>
          </a:p>
          <a:p>
            <a:pPr lvl="1"/>
            <a:r>
              <a:rPr lang="en-US" dirty="0"/>
              <a:t>We are service providers, not app provider.</a:t>
            </a:r>
          </a:p>
          <a:p>
            <a:r>
              <a:rPr lang="en-US" dirty="0"/>
              <a:t>Do you have to limit the access? </a:t>
            </a:r>
          </a:p>
          <a:p>
            <a:pPr lvl="1"/>
            <a:r>
              <a:rPr lang="en-US" dirty="0"/>
              <a:t>Are there any sensitive data, tabs or sections to hide? </a:t>
            </a:r>
          </a:p>
          <a:p>
            <a:pPr lvl="1"/>
            <a:r>
              <a:rPr lang="en-US" dirty="0"/>
              <a:t>Pre-set user inputs. </a:t>
            </a:r>
          </a:p>
          <a:p>
            <a:r>
              <a:rPr lang="en-US" dirty="0"/>
              <a:t>Is it vulnerable to misinterpretation? </a:t>
            </a:r>
          </a:p>
          <a:p>
            <a:pPr lvl="1"/>
            <a:r>
              <a:rPr lang="en-US" dirty="0"/>
              <a:t>Disclaimer and signature page. </a:t>
            </a:r>
          </a:p>
          <a:p>
            <a:pPr lvl="1"/>
            <a:r>
              <a:rPr lang="en-US" dirty="0"/>
              <a:t>Who’s in charge for customer support?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Show only meaningful messages. </a:t>
            </a:r>
          </a:p>
          <a:p>
            <a:r>
              <a:rPr lang="en-US" dirty="0"/>
              <a:t>Support plans </a:t>
            </a:r>
          </a:p>
          <a:p>
            <a:pPr lvl="1"/>
            <a:r>
              <a:rPr lang="en-US" dirty="0"/>
              <a:t>When it fails, what’s the procedure for support?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5" y="2419838"/>
            <a:ext cx="8095786" cy="3893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0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Talk with Brandon for developing a support plan. </a:t>
            </a:r>
          </a:p>
          <a:p>
            <a:r>
              <a:rPr lang="en-US" dirty="0"/>
              <a:t>Example: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9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at Opening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8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69" y="1600200"/>
            <a:ext cx="66988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8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at Opening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opening, you may encounter an error which goes away by refreshing the page a few times.</a:t>
            </a:r>
          </a:p>
          <a:p>
            <a:pPr lvl="1"/>
            <a:r>
              <a:rPr lang="en-US" dirty="0"/>
              <a:t>Cause:  The </a:t>
            </a:r>
            <a:r>
              <a:rPr lang="en-US" dirty="0" err="1"/>
              <a:t>linux</a:t>
            </a:r>
            <a:r>
              <a:rPr lang="en-US" dirty="0"/>
              <a:t> machine need to look into the remote  </a:t>
            </a:r>
            <a:r>
              <a:rPr lang="en-US" dirty="0">
                <a:hlinkClick r:id="rId2" action="ppaction://hlinkfile"/>
              </a:rPr>
              <a:t>\\analystfs</a:t>
            </a:r>
            <a:r>
              <a:rPr lang="en-US" dirty="0"/>
              <a:t> network location for the app files. There seems to be a glitch somewhere. </a:t>
            </a:r>
          </a:p>
          <a:p>
            <a:pPr lvl="1"/>
            <a:r>
              <a:rPr lang="en-US" dirty="0"/>
              <a:t>Potential solution: </a:t>
            </a:r>
          </a:p>
          <a:p>
            <a:pPr lvl="2"/>
            <a:r>
              <a:rPr lang="en-US" dirty="0"/>
              <a:t>If we don’t mind using putty for placing the files directly in the </a:t>
            </a:r>
            <a:r>
              <a:rPr lang="en-US" dirty="0" err="1"/>
              <a:t>linux</a:t>
            </a:r>
            <a:r>
              <a:rPr lang="en-US" dirty="0"/>
              <a:t> server, the error should go away.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mage result for sticky n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" b="6904"/>
          <a:stretch/>
        </p:blipFill>
        <p:spPr bwMode="auto">
          <a:xfrm rot="300000">
            <a:off x="5228063" y="3294321"/>
            <a:ext cx="4282563" cy="30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0875"/>
          </a:xfrm>
        </p:spPr>
        <p:txBody>
          <a:bodyPr>
            <a:noAutofit/>
          </a:bodyPr>
          <a:lstStyle/>
          <a:p>
            <a:r>
              <a:rPr lang="en-US" sz="2000" dirty="0"/>
              <a:t>We all share the same Shiny Servers.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We share the same </a:t>
            </a:r>
            <a:r>
              <a:rPr lang="en-US" sz="2000" dirty="0"/>
              <a:t>R version and package versions on the server regardless of what you use locally. </a:t>
            </a:r>
          </a:p>
          <a:p>
            <a:endParaRPr lang="en-US" sz="500" dirty="0"/>
          </a:p>
          <a:p>
            <a:r>
              <a:rPr lang="en-US" sz="2000" dirty="0"/>
              <a:t>Current R on Servers: Version 3.4.4 (2018-03-15) -- "Someone to Lean On”</a:t>
            </a:r>
          </a:p>
          <a:p>
            <a:pPr lvl="1"/>
            <a:r>
              <a:rPr lang="en-US" sz="1600" dirty="0"/>
              <a:t>We plan to update it on Feb 2020.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0906" y="4191000"/>
            <a:ext cx="2179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Consensus on a version to install.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Update Staging server.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Everyone check apps.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Update PROD.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Everyone check apps.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505200"/>
            <a:ext cx="5791200" cy="2443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When you need to update a package for some reason, </a:t>
            </a:r>
            <a:r>
              <a:rPr lang="en-US" sz="2000" u="sng" dirty="0"/>
              <a:t>ask the entire group </a:t>
            </a:r>
            <a:r>
              <a:rPr lang="en-US" sz="2000" dirty="0"/>
              <a:t>and have everyone test it on Staging before updating it on PROD. 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 err="1"/>
              <a:t>rhandsontable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&amp; </a:t>
            </a:r>
            <a:r>
              <a:rPr lang="en-US" sz="1600" dirty="0" err="1">
                <a:sym typeface="Wingdings" panose="05000000000000000000" pitchFamily="2" charset="2"/>
              </a:rPr>
              <a:t>dygraph</a:t>
            </a:r>
            <a:endParaRPr lang="en-US" sz="1600" dirty="0"/>
          </a:p>
          <a:p>
            <a:r>
              <a:rPr lang="en-US" sz="2000" dirty="0"/>
              <a:t>Known versioning issue: </a:t>
            </a:r>
          </a:p>
          <a:p>
            <a:pPr lvl="1"/>
            <a:r>
              <a:rPr lang="en-US" sz="1600" dirty="0" err="1"/>
              <a:t>Rds</a:t>
            </a:r>
            <a:r>
              <a:rPr lang="en-US" sz="1600" dirty="0"/>
              <a:t> files in R version 3.5 or higher is not readable in R version 3.4 or earlier. Specify version in </a:t>
            </a:r>
            <a:r>
              <a:rPr lang="en-US" sz="1600" dirty="0" err="1"/>
              <a:t>saveRDS</a:t>
            </a:r>
            <a:r>
              <a:rPr lang="en-US" sz="1600" dirty="0"/>
              <a:t>().  </a:t>
            </a:r>
            <a:endParaRPr lang="en-US" sz="2000" dirty="0"/>
          </a:p>
          <a:p>
            <a:r>
              <a:rPr lang="en-US" sz="2000" dirty="0"/>
              <a:t>Potential Solution: Look into ‘packrat’ or ‘</a:t>
            </a:r>
            <a:r>
              <a:rPr lang="en-US" sz="2000" dirty="0" err="1"/>
              <a:t>renv</a:t>
            </a:r>
            <a:r>
              <a:rPr lang="en-US" sz="2000" dirty="0"/>
              <a:t>.’ </a:t>
            </a:r>
          </a:p>
          <a:p>
            <a:endParaRPr lang="en-US" sz="11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391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581400"/>
            <a:ext cx="4404787" cy="2795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R Studio Account to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Autofit/>
          </a:bodyPr>
          <a:lstStyle/>
          <a:p>
            <a:r>
              <a:rPr lang="en-US" sz="2000" dirty="0"/>
              <a:t>We currently use an open source R Studio Server on the Shiny Server with one shared account.  </a:t>
            </a:r>
          </a:p>
          <a:p>
            <a:pPr lvl="1"/>
            <a:r>
              <a:rPr lang="en-US" sz="1800" dirty="0"/>
              <a:t>It’s set up so that we can debug apps in the same </a:t>
            </a:r>
            <a:r>
              <a:rPr lang="en-US" sz="1800" dirty="0" err="1"/>
              <a:t>linux</a:t>
            </a:r>
            <a:r>
              <a:rPr lang="en-US" sz="1800" dirty="0"/>
              <a:t> environment. </a:t>
            </a:r>
          </a:p>
          <a:p>
            <a:pPr lvl="1"/>
            <a:endParaRPr lang="en-US" sz="600" dirty="0"/>
          </a:p>
          <a:p>
            <a:r>
              <a:rPr lang="en-US" sz="2000" dirty="0"/>
              <a:t>With the current settings, you may kick someone out when you login. Be aware. And </a:t>
            </a:r>
            <a:r>
              <a:rPr lang="en-US" sz="2000" u="sng" dirty="0"/>
              <a:t>please, please quit and close everything </a:t>
            </a:r>
            <a:r>
              <a:rPr lang="en-US" sz="2000" dirty="0"/>
              <a:t>when you are done. </a:t>
            </a:r>
            <a:endParaRPr lang="en-US" sz="16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429000"/>
            <a:ext cx="39624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When this becomes an issue, we’ll discuss purchasing a license for Pro Studio Server. </a:t>
            </a:r>
          </a:p>
          <a:p>
            <a:endParaRPr lang="en-US" sz="800" dirty="0"/>
          </a:p>
          <a:p>
            <a:r>
              <a:rPr lang="en-US" sz="2000" dirty="0"/>
              <a:t>Use slack # r-studio channel with addressing “@here.”</a:t>
            </a:r>
          </a:p>
          <a:p>
            <a:pPr lvl="1"/>
            <a:r>
              <a:rPr lang="en-US" sz="1800" dirty="0"/>
              <a:t>Kick out someone from </a:t>
            </a:r>
            <a:r>
              <a:rPr lang="en-US" sz="1800" dirty="0" err="1"/>
              <a:t>Rstudio</a:t>
            </a:r>
            <a:r>
              <a:rPr lang="en-US" sz="1800" dirty="0"/>
              <a:t> server. </a:t>
            </a:r>
          </a:p>
          <a:p>
            <a:pPr lvl="1"/>
            <a:r>
              <a:rPr lang="en-US" sz="1800" dirty="0"/>
              <a:t>Version update questions</a:t>
            </a:r>
          </a:p>
          <a:p>
            <a:pPr lvl="1"/>
            <a:r>
              <a:rPr lang="en-US" sz="1800" dirty="0"/>
              <a:t>…</a:t>
            </a:r>
          </a:p>
        </p:txBody>
      </p:sp>
      <p:sp>
        <p:nvSpPr>
          <p:cNvPr id="10" name="Oval 9"/>
          <p:cNvSpPr/>
          <p:nvPr/>
        </p:nvSpPr>
        <p:spPr>
          <a:xfrm>
            <a:off x="4419600" y="6003558"/>
            <a:ext cx="457200" cy="3048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42985" y="3793390"/>
            <a:ext cx="267629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05494" y="3885388"/>
            <a:ext cx="267629" cy="228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61931" y="602582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Run q()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6090" y="3949094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Close scripts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48600" y="4054632"/>
            <a:ext cx="12117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Optionally you can delete your history. I recommend not clearing the entire history. </a:t>
            </a:r>
          </a:p>
        </p:txBody>
      </p:sp>
    </p:spTree>
    <p:extLst>
      <p:ext uri="{BB962C8B-B14F-4D97-AF65-F5344CB8AC3E}">
        <p14:creationId xmlns:p14="http://schemas.microsoft.com/office/powerpoint/2010/main" val="27337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0104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Single thread computation:</a:t>
            </a:r>
          </a:p>
          <a:p>
            <a:pPr lvl="1"/>
            <a:r>
              <a:rPr lang="en-US" sz="3500" dirty="0"/>
              <a:t>Per App.</a:t>
            </a:r>
          </a:p>
          <a:p>
            <a:pPr lvl="1"/>
            <a:r>
              <a:rPr lang="en-US" sz="3500" dirty="0"/>
              <a:t>Not Per User.</a:t>
            </a:r>
          </a:p>
          <a:p>
            <a:pPr lvl="1"/>
            <a:r>
              <a:rPr lang="en-US" sz="3500" dirty="0"/>
              <a:t>Not Per Instance.  </a:t>
            </a:r>
          </a:p>
          <a:p>
            <a:pPr lvl="1"/>
            <a:endParaRPr lang="en-US" dirty="0"/>
          </a:p>
          <a:p>
            <a:r>
              <a:rPr lang="en-US" dirty="0"/>
              <a:t>Con: User A’s computation could pause B and C’s app instances. </a:t>
            </a:r>
          </a:p>
          <a:p>
            <a:r>
              <a:rPr lang="en-US" dirty="0"/>
              <a:t>Pro: Data loaded and cached when A opened the app could be utilized by B and C (depending on how you set it). </a:t>
            </a:r>
            <a:r>
              <a:rPr lang="en-US" dirty="0">
                <a:sym typeface="Wingdings" panose="05000000000000000000" pitchFamily="2" charset="2"/>
              </a:rPr>
              <a:t> We’ll discuss this later. </a:t>
            </a:r>
            <a:endParaRPr lang="en-US" dirty="0"/>
          </a:p>
          <a:p>
            <a:endParaRPr lang="en-US" dirty="0"/>
          </a:p>
          <a:p>
            <a:r>
              <a:rPr lang="en-US" dirty="0"/>
              <a:t>Potential Solutions</a:t>
            </a:r>
          </a:p>
          <a:p>
            <a:pPr lvl="1"/>
            <a:r>
              <a:rPr lang="en-US" dirty="0"/>
              <a:t>Futures &amp; promises. </a:t>
            </a:r>
          </a:p>
          <a:p>
            <a:pPr lvl="1"/>
            <a:r>
              <a:rPr lang="en-US" dirty="0"/>
              <a:t>Set up multiple apps using subfolders. </a:t>
            </a:r>
          </a:p>
          <a:p>
            <a:pPr lvl="1"/>
            <a:r>
              <a:rPr lang="en-US" dirty="0"/>
              <a:t>Load testing + set limit for number of concurrent users.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64" y="3429122"/>
            <a:ext cx="1026463" cy="1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00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7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64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7990" y="229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7827" y="22540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962" y="2275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45720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4343400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3348" y="4343400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90775" y="4343400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93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2226" y="4343400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7231" y="4346171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4107" y="4343400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685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2971800"/>
            <a:ext cx="747027" cy="4573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0191" y="2882166"/>
            <a:ext cx="147336" cy="540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20414" y="2814394"/>
            <a:ext cx="416435" cy="614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Connections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Time To-Do List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sure that you are a member of </a:t>
            </a:r>
            <a:r>
              <a:rPr lang="en-US" dirty="0" err="1"/>
              <a:t>github</a:t>
            </a:r>
            <a:r>
              <a:rPr lang="en-US" dirty="0"/>
              <a:t>/TEA-Analytics.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project “</a:t>
            </a:r>
            <a:r>
              <a:rPr lang="en-US" dirty="0" err="1"/>
              <a:t>ShinyWorkshop</a:t>
            </a:r>
            <a:r>
              <a:rPr lang="en-US" dirty="0"/>
              <a:t>” by cloning the repo.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29" y="3255296"/>
            <a:ext cx="6019797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3" y="4427537"/>
            <a:ext cx="2691318" cy="192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427537"/>
            <a:ext cx="2693313" cy="1920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832" y="4436071"/>
            <a:ext cx="2688336" cy="1920240"/>
          </a:xfrm>
          <a:prstGeom prst="rect">
            <a:avLst/>
          </a:prstGeom>
        </p:spPr>
      </p:pic>
      <p:pic>
        <p:nvPicPr>
          <p:cNvPr id="2050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00" b="69297"/>
          <a:stretch/>
        </p:blipFill>
        <p:spPr bwMode="auto">
          <a:xfrm>
            <a:off x="7843626" y="3157323"/>
            <a:ext cx="1227197" cy="11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7" r="36000" b="69297"/>
          <a:stretch/>
        </p:blipFill>
        <p:spPr bwMode="auto">
          <a:xfrm>
            <a:off x="2285881" y="4186864"/>
            <a:ext cx="1124930" cy="11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70715"/>
          <a:stretch/>
        </p:blipFill>
        <p:spPr bwMode="auto">
          <a:xfrm>
            <a:off x="5080656" y="4186864"/>
            <a:ext cx="1278330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number circle icon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7" r="70667" b="36673"/>
          <a:stretch/>
        </p:blipFill>
        <p:spPr bwMode="auto">
          <a:xfrm>
            <a:off x="7894760" y="4321453"/>
            <a:ext cx="1124931" cy="97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Dev (Local)</a:t>
            </a:r>
          </a:p>
          <a:p>
            <a:pPr lvl="1"/>
            <a:r>
              <a:rPr lang="en-US" dirty="0"/>
              <a:t>No need to specify username/password in connection string. (Windows authentication used). </a:t>
            </a:r>
          </a:p>
          <a:p>
            <a:pPr lvl="1"/>
            <a:r>
              <a:rPr lang="en-US" dirty="0"/>
              <a:t>A use of generic credentials is not recommended.  </a:t>
            </a:r>
          </a:p>
          <a:p>
            <a:pPr lvl="1"/>
            <a:r>
              <a:rPr lang="en-US" dirty="0"/>
              <a:t>"Driver={SQL Server}; Server=</a:t>
            </a:r>
            <a:r>
              <a:rPr lang="en-US" dirty="0" err="1"/>
              <a:t>SQLUAnalytics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;“</a:t>
            </a:r>
          </a:p>
          <a:p>
            <a:pPr lvl="1"/>
            <a:endParaRPr lang="en-US" dirty="0"/>
          </a:p>
          <a:p>
            <a:r>
              <a:rPr lang="en-US" b="1" dirty="0"/>
              <a:t>Shiny servers (PROD or Staging)</a:t>
            </a:r>
          </a:p>
          <a:p>
            <a:pPr lvl="1"/>
            <a:r>
              <a:rPr lang="en-US" u="sng" dirty="0"/>
              <a:t>Need</a:t>
            </a:r>
            <a:r>
              <a:rPr lang="en-US" dirty="0"/>
              <a:t> to specify username/password. (Ask DBA for a generic account). </a:t>
            </a:r>
          </a:p>
          <a:p>
            <a:pPr lvl="1"/>
            <a:r>
              <a:rPr lang="en-US" dirty="0"/>
              <a:t>Option 1: "Driver={ODBC Driver 17 for SQL Server};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</a:p>
          <a:p>
            <a:pPr lvl="2"/>
            <a:r>
              <a:rPr lang="en-US" dirty="0"/>
              <a:t>Can be used with ‘RODBC’ or ‘</a:t>
            </a:r>
            <a:r>
              <a:rPr lang="en-US" dirty="0" err="1"/>
              <a:t>odbc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Need to be updated when driver is updated. </a:t>
            </a:r>
          </a:p>
          <a:p>
            <a:pPr lvl="1"/>
            <a:r>
              <a:rPr lang="en-US" dirty="0"/>
              <a:t>Option 2: "Driver={</a:t>
            </a:r>
            <a:r>
              <a:rPr lang="en-US" dirty="0" err="1"/>
              <a:t>SQLServer</a:t>
            </a:r>
            <a:r>
              <a:rPr lang="en-US" dirty="0"/>
              <a:t>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</a:p>
          <a:p>
            <a:pPr lvl="2"/>
            <a:r>
              <a:rPr lang="en-US" dirty="0"/>
              <a:t>Can be used with ‘</a:t>
            </a:r>
            <a:r>
              <a:rPr lang="en-US" dirty="0" err="1"/>
              <a:t>odbc</a:t>
            </a:r>
            <a:r>
              <a:rPr lang="en-US" dirty="0"/>
              <a:t>’ </a:t>
            </a:r>
          </a:p>
          <a:p>
            <a:pPr lvl="2"/>
            <a:r>
              <a:rPr lang="en-US" dirty="0"/>
              <a:t>Notice no space between SQL and Server. </a:t>
            </a:r>
          </a:p>
          <a:p>
            <a:pPr lvl="2"/>
            <a:r>
              <a:rPr lang="en-US" dirty="0"/>
              <a:t>No need to update when a driver is updated.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681630"/>
            <a:ext cx="6477000" cy="2286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71900"/>
            <a:ext cx="6477000" cy="4953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778655"/>
            <a:ext cx="6477000" cy="4953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2099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During deployment, you need to change: </a:t>
            </a:r>
          </a:p>
          <a:p>
            <a:pPr lvl="1"/>
            <a:r>
              <a:rPr lang="en-US" dirty="0"/>
              <a:t>Network folder locations</a:t>
            </a:r>
          </a:p>
          <a:p>
            <a:pPr lvl="1"/>
            <a:r>
              <a:rPr lang="en-US" dirty="0"/>
              <a:t>Database connection string</a:t>
            </a:r>
          </a:p>
          <a:p>
            <a:pPr lvl="1"/>
            <a:r>
              <a:rPr lang="en-US" dirty="0"/>
              <a:t>Error display options</a:t>
            </a:r>
          </a:p>
          <a:p>
            <a:r>
              <a:rPr lang="en-US" dirty="0"/>
              <a:t>A solution: use </a:t>
            </a:r>
            <a:r>
              <a:rPr lang="en-US" dirty="0" err="1"/>
              <a:t>config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038600"/>
            <a:ext cx="6112762" cy="21588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4572000"/>
            <a:ext cx="3779137" cy="152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09" y="5353237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91348" y="5358939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139" y="6055663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578" y="6061365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09" y="1672626"/>
            <a:ext cx="4924091" cy="21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7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for credential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Benefit of ‘</a:t>
            </a:r>
            <a:r>
              <a:rPr lang="en-US" dirty="0" err="1"/>
              <a:t>config</a:t>
            </a:r>
            <a:r>
              <a:rPr lang="en-US" dirty="0"/>
              <a:t>’ package</a:t>
            </a:r>
          </a:p>
          <a:p>
            <a:pPr lvl="1"/>
            <a:r>
              <a:rPr lang="en-US" dirty="0"/>
              <a:t>One file for all credentials. </a:t>
            </a:r>
          </a:p>
          <a:p>
            <a:pPr lvl="2"/>
            <a:r>
              <a:rPr lang="en-US" dirty="0"/>
              <a:t>When a password changes, you have one place to update it. </a:t>
            </a:r>
          </a:p>
          <a:p>
            <a:pPr lvl="1"/>
            <a:r>
              <a:rPr lang="en-US" dirty="0"/>
              <a:t>Deployment is easier. </a:t>
            </a:r>
          </a:p>
          <a:p>
            <a:pPr lvl="1"/>
            <a:endParaRPr lang="en-US" dirty="0"/>
          </a:p>
          <a:p>
            <a:r>
              <a:rPr lang="en-US" dirty="0"/>
              <a:t>Location for a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One location in the network (untracked via </a:t>
            </a:r>
            <a:r>
              <a:rPr lang="en-US" dirty="0" err="1"/>
              <a:t>git</a:t>
            </a:r>
            <a:r>
              <a:rPr lang="en-US" dirty="0"/>
              <a:t>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 the app folder. (You can track it or not.)</a:t>
            </a:r>
          </a:p>
          <a:p>
            <a:pPr lvl="1"/>
            <a:endParaRPr lang="en-US" dirty="0"/>
          </a:p>
          <a:p>
            <a:r>
              <a:rPr lang="en-US" dirty="0"/>
              <a:t>Manage parallel environments </a:t>
            </a:r>
          </a:p>
          <a:p>
            <a:pPr lvl="1"/>
            <a:r>
              <a:rPr lang="en-US" dirty="0"/>
              <a:t>PROD app ↔ PROD database server</a:t>
            </a:r>
          </a:p>
          <a:p>
            <a:pPr lvl="1"/>
            <a:r>
              <a:rPr lang="en-US" dirty="0"/>
              <a:t>Staging app ↔ UAT database server</a:t>
            </a:r>
          </a:p>
          <a:p>
            <a:pPr lvl="1"/>
            <a:r>
              <a:rPr lang="en-US" dirty="0"/>
              <a:t>Local (dev) app  ↔ Database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1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icky n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" b="6904"/>
          <a:stretch/>
        </p:blipFill>
        <p:spPr bwMode="auto">
          <a:xfrm rot="300000">
            <a:off x="5539363" y="3501469"/>
            <a:ext cx="4009566" cy="281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load data?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 </a:t>
            </a:r>
            <a:r>
              <a:rPr lang="en-US" sz="2000" dirty="0" err="1"/>
              <a:t>global.r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Loaded once when a thread opens, shared between multiple “concurrent” users.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Inconsistent load times, all at the beginning, before UI shows up.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Within server (script)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Loaded once every time an instance opens.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Same load time for everyone every time, all at the beginning, after UI shows up.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Within reactive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600" dirty="0"/>
              <a:t>Loaded multiple times within a session </a:t>
            </a:r>
            <a:r>
              <a:rPr lang="en-US" sz="1600" u="sng" dirty="0"/>
              <a:t>if needed</a:t>
            </a:r>
            <a:r>
              <a:rPr lang="en-US" sz="1600" dirty="0"/>
              <a:t>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It may never load the data if not needed.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Using </a:t>
            </a:r>
            <a:r>
              <a:rPr lang="en-US" sz="2000" dirty="0" err="1"/>
              <a:t>reactiveValues</a:t>
            </a:r>
            <a:endParaRPr lang="en-US" sz="20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600" dirty="0"/>
              <a:t>You decide when it’s loaded.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400" dirty="0">
                <a:sym typeface="Wingdings" panose="05000000000000000000" pitchFamily="2" charset="2"/>
              </a:rPr>
              <a:t>Useful for partial load + appending.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1" y="425047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likes to know if it’s loading or broken.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like expected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Users prefer initial load time than intermittent pauses.  </a:t>
            </a:r>
          </a:p>
        </p:txBody>
      </p:sp>
    </p:spTree>
    <p:extLst>
      <p:ext uri="{BB962C8B-B14F-4D97-AF65-F5344CB8AC3E}">
        <p14:creationId xmlns:p14="http://schemas.microsoft.com/office/powerpoint/2010/main" val="12985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global data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loaded within </a:t>
            </a:r>
            <a:r>
              <a:rPr lang="en-US" sz="2800" dirty="0" err="1"/>
              <a:t>global.r</a:t>
            </a:r>
            <a:r>
              <a:rPr lang="en-US" sz="2800" dirty="0"/>
              <a:t> linger for a while after all instances close.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Data updates or code changes may not be immediately reflected on the app.  </a:t>
            </a:r>
            <a:endParaRPr lang="en-US" sz="2800" dirty="0"/>
          </a:p>
          <a:p>
            <a:pPr lvl="1"/>
            <a:endParaRPr lang="en-US" sz="2400" dirty="0"/>
          </a:p>
          <a:p>
            <a:r>
              <a:rPr lang="en-US" sz="2400" dirty="0"/>
              <a:t>When you want to force rerun of </a:t>
            </a:r>
            <a:r>
              <a:rPr lang="en-US" sz="2400" dirty="0" err="1"/>
              <a:t>glabal.r</a:t>
            </a:r>
            <a:r>
              <a:rPr lang="en-US" sz="2400" dirty="0"/>
              <a:t>, use restart.txt.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495800"/>
            <a:ext cx="739741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30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Apps Out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RStudio</a:t>
            </a:r>
            <a:r>
              <a:rPr lang="en-US" dirty="0"/>
              <a:t> Shiny Gallery</a:t>
            </a:r>
          </a:p>
          <a:p>
            <a:pPr lvl="1"/>
            <a:r>
              <a:rPr lang="en-US" dirty="0">
                <a:hlinkClick r:id="rId2"/>
              </a:rPr>
              <a:t>https://shiny.rstudio.com/gallery/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Htmlwidget</a:t>
            </a:r>
            <a:r>
              <a:rPr lang="en-US" dirty="0"/>
              <a:t> Gallery</a:t>
            </a:r>
          </a:p>
          <a:p>
            <a:pPr lvl="1"/>
            <a:r>
              <a:rPr lang="en-US" dirty="0">
                <a:hlinkClick r:id="rId3"/>
              </a:rPr>
              <a:t>http://gallery.htmlwidgets.org/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Rstudio</a:t>
            </a:r>
            <a:r>
              <a:rPr lang="en-US" dirty="0"/>
              <a:t> Shiny User Showcase</a:t>
            </a:r>
          </a:p>
          <a:p>
            <a:pPr lvl="1"/>
            <a:r>
              <a:rPr lang="en-US" dirty="0">
                <a:hlinkClick r:id="rId4"/>
              </a:rPr>
              <a:t>https://www.rstudio.com/products/shiny/shiny-user-showcase/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Shiny Contest Winners</a:t>
            </a:r>
          </a:p>
          <a:p>
            <a:pPr lvl="1"/>
            <a:r>
              <a:rPr lang="en-US" dirty="0">
                <a:hlinkClick r:id="rId5"/>
              </a:rPr>
              <a:t>https://blog.rstudio.com/2019/04/05/first-shiny-contest-winners/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600200"/>
            <a:ext cx="202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9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&amp;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is a distributed version control system that runs on your local machine. It keeps track of your files and modifications.</a:t>
            </a:r>
          </a:p>
          <a:p>
            <a:pPr lvl="1"/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GitHub</a:t>
            </a:r>
            <a:r>
              <a:rPr lang="en-US" dirty="0"/>
              <a:t> is a website that allows you to publish your </a:t>
            </a:r>
            <a:r>
              <a:rPr lang="en-US" dirty="0" err="1"/>
              <a:t>Git</a:t>
            </a:r>
            <a:r>
              <a:rPr lang="en-US" dirty="0"/>
              <a:t> repositories online and collaborate with other people.</a:t>
            </a:r>
          </a:p>
          <a:p>
            <a:pPr lvl="1"/>
            <a:r>
              <a:rPr lang="en-US" dirty="0">
                <a:hlinkClick r:id="rId3"/>
              </a:rPr>
              <a:t>https://github.com/</a:t>
            </a:r>
            <a:endParaRPr lang="en-US" dirty="0"/>
          </a:p>
          <a:p>
            <a:pPr lvl="1"/>
            <a:r>
              <a:rPr lang="en-US" dirty="0"/>
              <a:t>We have a private account that is not open to public. 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635" y="2362200"/>
            <a:ext cx="1051823" cy="105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85623"/>
            <a:ext cx="975623" cy="9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4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&amp; GitHub integration in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90" y="1600200"/>
            <a:ext cx="6557820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3090" y="4800600"/>
            <a:ext cx="3583710" cy="13255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 Shiny Server &amp;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functionalities</a:t>
            </a:r>
          </a:p>
          <a:p>
            <a:pPr lvl="1"/>
            <a:r>
              <a:rPr lang="en-US" dirty="0"/>
              <a:t>Branches/Network</a:t>
            </a:r>
          </a:p>
          <a:p>
            <a:pPr lvl="1"/>
            <a:r>
              <a:rPr lang="en-US" dirty="0"/>
              <a:t>Issues</a:t>
            </a:r>
          </a:p>
          <a:p>
            <a:pPr lvl="2"/>
            <a:r>
              <a:rPr lang="en-US" dirty="0"/>
              <a:t>References from commit messages. </a:t>
            </a:r>
          </a:p>
          <a:p>
            <a:pPr lvl="1"/>
            <a:r>
              <a:rPr lang="en-US" dirty="0"/>
              <a:t>Projects</a:t>
            </a:r>
          </a:p>
          <a:p>
            <a:endParaRPr lang="en-US" dirty="0"/>
          </a:p>
          <a:p>
            <a:r>
              <a:rPr lang="en-US" dirty="0"/>
              <a:t>Changes in RStudio</a:t>
            </a:r>
          </a:p>
          <a:p>
            <a:pPr lvl="1"/>
            <a:r>
              <a:rPr lang="en-US" dirty="0"/>
              <a:t>Commit &amp; Push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31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branch in </a:t>
            </a:r>
            <a:r>
              <a:rPr lang="en-US" dirty="0" err="1"/>
              <a:t>ShinyWorkshop</a:t>
            </a:r>
            <a:r>
              <a:rPr lang="en-US" dirty="0"/>
              <a:t> repo.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this repo to your local machine.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Activate your branch.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Edit, save, stage, commit. Make sure to mention the issue number.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to remote repo.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07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5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Steps</a:t>
            </a:r>
            <a:br>
              <a:rPr lang="en-US" dirty="0"/>
            </a:br>
            <a:r>
              <a:rPr lang="en-US" sz="3100" dirty="0">
                <a:solidFill>
                  <a:schemeClr val="accent3"/>
                </a:solidFill>
              </a:rPr>
              <a:t>with optional source control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app locally.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Place the app folder in Staging location: </a:t>
            </a:r>
            <a:r>
              <a:rPr lang="en-US" dirty="0">
                <a:hlinkClick r:id="rId2" action="ppaction://hlinkfile"/>
              </a:rPr>
              <a:t>\\analystfs\westcoastdata\Shiny\Staging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Check your app on </a:t>
            </a:r>
            <a:r>
              <a:rPr lang="en-US" dirty="0">
                <a:hlinkClick r:id="rId3"/>
              </a:rPr>
              <a:t>http://rshinydev001:3838/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If debugging is needed, do so here: </a:t>
            </a:r>
            <a:r>
              <a:rPr lang="en-US" dirty="0">
                <a:hlinkClick r:id="rId4"/>
              </a:rPr>
              <a:t>http://rshinydev001:8787/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Decide on the configurations (including user group) and let Brandon know. Submit a ticket.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PROD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Once all working, place the folder here: </a:t>
            </a:r>
            <a:r>
              <a:rPr lang="en-US" dirty="0">
                <a:hlinkClick r:id="rId5" action="ppaction://hlinkfile"/>
              </a:rPr>
              <a:t>\\analystfs\westcoastdata\Shiny\Prod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Check your app on </a:t>
            </a:r>
            <a:r>
              <a:rPr lang="en-US" dirty="0">
                <a:hlinkClick r:id="rId6"/>
              </a:rPr>
              <a:t>https://analyze.teainc.org/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Debug if necessary: </a:t>
            </a:r>
            <a:r>
              <a:rPr lang="en-US" dirty="0">
                <a:hlinkClick r:id="rId7"/>
              </a:rPr>
              <a:t>http://rshiny001:8787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Notify Brandon and app 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705062"/>
            <a:ext cx="3886200" cy="435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500" dirty="0">
                <a:solidFill>
                  <a:schemeClr val="accent3"/>
                </a:solidFill>
              </a:rPr>
              <a:t>Track code changes in </a:t>
            </a:r>
            <a:r>
              <a:rPr lang="en-US" sz="1500" dirty="0" err="1">
                <a:solidFill>
                  <a:schemeClr val="accent3"/>
                </a:solidFill>
              </a:rPr>
              <a:t>github</a:t>
            </a:r>
            <a:r>
              <a:rPr lang="en-US" sz="1500" dirty="0">
                <a:solidFill>
                  <a:schemeClr val="accent3"/>
                </a:solidFill>
              </a:rPr>
              <a:t>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>
                <a:solidFill>
                  <a:schemeClr val="accent3"/>
                </a:solidFill>
              </a:rPr>
              <a:t>Push local changes to remote staging branch.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>
                <a:solidFill>
                  <a:schemeClr val="accent3"/>
                </a:solidFill>
              </a:rPr>
              <a:t>Have users check the app. 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>
                <a:solidFill>
                  <a:schemeClr val="accent3"/>
                </a:solidFill>
              </a:rPr>
              <a:t>Merge staging branch into master.</a:t>
            </a: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>
                <a:solidFill>
                  <a:schemeClr val="accent3"/>
                </a:solidFill>
              </a:rPr>
              <a:t>Release with a version number. </a:t>
            </a:r>
          </a:p>
        </p:txBody>
      </p:sp>
    </p:spTree>
    <p:extLst>
      <p:ext uri="{BB962C8B-B14F-4D97-AF65-F5344CB8AC3E}">
        <p14:creationId xmlns:p14="http://schemas.microsoft.com/office/powerpoint/2010/main" val="3559849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B7DF-B1E5-444F-8395-F72CDC9E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A0BA-31DB-430D-A350-2C6B5D074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/>
              <a:t>What is it? </a:t>
            </a:r>
          </a:p>
          <a:p>
            <a:r>
              <a:rPr lang="en-US" dirty="0"/>
              <a:t>What does it do?</a:t>
            </a:r>
          </a:p>
          <a:p>
            <a:r>
              <a:rPr lang="en-US" dirty="0"/>
              <a:t>What do you want to get out? </a:t>
            </a:r>
          </a:p>
          <a:p>
            <a:r>
              <a:rPr lang="en-US" dirty="0"/>
              <a:t>A symbol that captures the concept?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2A212-6FBA-4C1D-AEF1-0C28686C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4409-CECC-4DF5-AB50-1E99BA688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674497-FA57-44A4-84C3-A572395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6881A-CA93-48D5-B8D8-5F2F45DE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38" b="11111"/>
          <a:stretch/>
        </p:blipFill>
        <p:spPr>
          <a:xfrm>
            <a:off x="5638800" y="1935970"/>
            <a:ext cx="2543175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0B73D-EC8A-4052-9796-53D6305B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759882"/>
            <a:ext cx="3200400" cy="27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7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1800" dirty="0"/>
              <a:t>Debug</a:t>
            </a:r>
          </a:p>
          <a:p>
            <a:pPr lvl="1"/>
            <a:r>
              <a:rPr lang="en-US" sz="1400" dirty="0"/>
              <a:t>Breakpoints </a:t>
            </a:r>
          </a:p>
          <a:p>
            <a:pPr lvl="2"/>
            <a:r>
              <a:rPr lang="en-US" sz="1200" dirty="0"/>
              <a:t>Pros: No change in your code. </a:t>
            </a:r>
          </a:p>
          <a:p>
            <a:pPr lvl="2"/>
            <a:r>
              <a:rPr lang="en-US" sz="1200" dirty="0"/>
              <a:t>Cons: works only within server.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Browser()</a:t>
            </a:r>
          </a:p>
          <a:p>
            <a:pPr lvl="2"/>
            <a:r>
              <a:rPr lang="en-US" sz="1200" dirty="0"/>
              <a:t>Pros: Like debugger but works everywhere. </a:t>
            </a:r>
          </a:p>
          <a:p>
            <a:pPr lvl="2"/>
            <a:r>
              <a:rPr lang="en-US" sz="1200" dirty="0"/>
              <a:t>Cons: Changes in your code. </a:t>
            </a:r>
          </a:p>
          <a:p>
            <a:pPr lvl="1"/>
            <a:r>
              <a:rPr lang="en-US" sz="1400" dirty="0"/>
              <a:t>Print()</a:t>
            </a:r>
          </a:p>
          <a:p>
            <a:pPr lvl="2"/>
            <a:r>
              <a:rPr lang="en-US" sz="1200" dirty="0"/>
              <a:t>Add messages that are printed to the console. </a:t>
            </a:r>
          </a:p>
          <a:p>
            <a:pPr lvl="2"/>
            <a:r>
              <a:rPr lang="en-US" sz="1200" dirty="0"/>
              <a:t>Pros: You can keep it in the code for PROD. </a:t>
            </a:r>
          </a:p>
          <a:p>
            <a:pPr lvl="1"/>
            <a:r>
              <a:rPr lang="en-US" sz="1400" dirty="0"/>
              <a:t>Showcase Mode</a:t>
            </a:r>
          </a:p>
          <a:p>
            <a:pPr lvl="2"/>
            <a:r>
              <a:rPr lang="en-US" sz="1200" dirty="0">
                <a:hlinkClick r:id="rId2"/>
              </a:rPr>
              <a:t>https://shiny.rstudio.com/gallery/kmeans-example.html</a:t>
            </a:r>
            <a:endParaRPr lang="en-US" sz="1200" dirty="0"/>
          </a:p>
          <a:p>
            <a:pPr lvl="2"/>
            <a:r>
              <a:rPr lang="en-US" sz="1200" dirty="0" err="1"/>
              <a:t>runApp</a:t>
            </a:r>
            <a:r>
              <a:rPr lang="en-US" sz="1200" dirty="0"/>
              <a:t>(…, </a:t>
            </a:r>
            <a:r>
              <a:rPr lang="en-US" sz="1200" dirty="0" err="1"/>
              <a:t>display.mode</a:t>
            </a:r>
            <a:r>
              <a:rPr lang="en-US" sz="1200" dirty="0"/>
              <a:t> = "showcase“)</a:t>
            </a:r>
          </a:p>
          <a:p>
            <a:pPr lvl="1"/>
            <a:r>
              <a:rPr lang="en-US" sz="1400" dirty="0" err="1"/>
              <a:t>shiny.reactlog</a:t>
            </a:r>
            <a:endParaRPr lang="en-US" sz="1400" dirty="0"/>
          </a:p>
          <a:p>
            <a:pPr lvl="2"/>
            <a:r>
              <a:rPr lang="en-US" sz="1200" dirty="0"/>
              <a:t>Detailed look at shiny reactivity.  </a:t>
            </a:r>
            <a:endParaRPr lang="en-US" sz="1400" dirty="0"/>
          </a:p>
          <a:p>
            <a:r>
              <a:rPr lang="en-US" sz="1800" dirty="0"/>
              <a:t>Performance Optimization</a:t>
            </a:r>
          </a:p>
          <a:p>
            <a:pPr lvl="1"/>
            <a:r>
              <a:rPr lang="en-US" sz="1400" dirty="0" err="1"/>
              <a:t>Profvis</a:t>
            </a:r>
            <a:endParaRPr lang="en-US" sz="1400" dirty="0"/>
          </a:p>
          <a:p>
            <a:pPr lvl="2"/>
            <a:r>
              <a:rPr lang="en-US" sz="1000" dirty="0"/>
              <a:t>Find which calculation is taking time. </a:t>
            </a:r>
          </a:p>
          <a:p>
            <a:pPr lvl="2"/>
            <a:r>
              <a:rPr lang="en-US" sz="1000" dirty="0">
                <a:hlinkClick r:id="rId3"/>
              </a:rPr>
              <a:t>https://rstudio.github.io/profvis/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2" name="Right Bracket 1"/>
          <p:cNvSpPr/>
          <p:nvPr/>
        </p:nvSpPr>
        <p:spPr>
          <a:xfrm>
            <a:off x="4800600" y="1981200"/>
            <a:ext cx="301752" cy="12954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1828800"/>
            <a:ext cx="350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Activate “debugger” where you can look around while everything is suspended as is.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14161"/>
          <a:stretch/>
        </p:blipFill>
        <p:spPr>
          <a:xfrm>
            <a:off x="5503334" y="2884714"/>
            <a:ext cx="3335867" cy="1240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780" y="4332514"/>
            <a:ext cx="3878722" cy="20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Open Exercises/Solutions/App1.06_Validate. </a:t>
            </a:r>
          </a:p>
          <a:p>
            <a:r>
              <a:rPr lang="en-US" sz="2800" dirty="0"/>
              <a:t>Figure out why this error flashes when market is changed from SPP to CAISO: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Find a solution for getting rid of it.  </a:t>
            </a:r>
          </a:p>
          <a:p>
            <a:endParaRPr lang="en-US" sz="2800" dirty="0"/>
          </a:p>
          <a:p>
            <a:r>
              <a:rPr lang="en-US" sz="2800" dirty="0"/>
              <a:t>Use: </a:t>
            </a:r>
          </a:p>
          <a:p>
            <a:pPr lvl="1"/>
            <a:r>
              <a:rPr lang="en-US" sz="2400" dirty="0"/>
              <a:t>Browser()</a:t>
            </a:r>
          </a:p>
          <a:p>
            <a:pPr lvl="1"/>
            <a:r>
              <a:rPr lang="en-US" sz="2400" dirty="0"/>
              <a:t>Validate(need())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29544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248400" cy="2795023"/>
          </a:xfrm>
        </p:spPr>
        <p:txBody>
          <a:bodyPr>
            <a:normAutofit/>
          </a:bodyPr>
          <a:lstStyle/>
          <a:p>
            <a:r>
              <a:rPr lang="en-US" sz="2800" dirty="0"/>
              <a:t>Base R</a:t>
            </a:r>
          </a:p>
          <a:p>
            <a:pPr lvl="1"/>
            <a:r>
              <a:rPr lang="en-US" sz="2400" dirty="0" err="1"/>
              <a:t>tryCatch</a:t>
            </a:r>
            <a:r>
              <a:rPr lang="en-US" sz="2400" dirty="0"/>
              <a:t>(…, error=function(e){…})</a:t>
            </a:r>
          </a:p>
          <a:p>
            <a:r>
              <a:rPr lang="en-US" sz="2800" dirty="0"/>
              <a:t>Shiny</a:t>
            </a:r>
          </a:p>
          <a:p>
            <a:pPr lvl="1"/>
            <a:r>
              <a:rPr lang="en-US" sz="2400" dirty="0"/>
              <a:t>Validate(need(…, message = “”))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options(</a:t>
            </a:r>
            <a:r>
              <a:rPr lang="en-US" sz="2400" dirty="0" err="1">
                <a:solidFill>
                  <a:srgbClr val="C00000"/>
                </a:solidFill>
              </a:rPr>
              <a:t>shiny.sanitize.errors</a:t>
            </a:r>
            <a:r>
              <a:rPr lang="en-US" sz="2400" dirty="0">
                <a:solidFill>
                  <a:srgbClr val="C00000"/>
                </a:solidFill>
              </a:rPr>
              <a:t> = TRUE)</a:t>
            </a:r>
          </a:p>
          <a:p>
            <a:pPr lvl="1"/>
            <a:r>
              <a:rPr lang="en-US" sz="2400" dirty="0" err="1"/>
              <a:t>safeError</a:t>
            </a:r>
            <a:r>
              <a:rPr lang="en-US" sz="2400" dirty="0"/>
              <a:t>() for controlled error messages. 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194" y="4572000"/>
            <a:ext cx="390525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5257800"/>
            <a:ext cx="311467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5905500"/>
            <a:ext cx="5314950" cy="495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4070" y="4711184"/>
            <a:ext cx="385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Uncontrolled R’s native error message: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070" y="5310739"/>
            <a:ext cx="252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Controlled safe message: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987026"/>
            <a:ext cx="33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Uncontrolled with error-sanitizer: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070" y="4967840"/>
            <a:ext cx="4202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It may not make sense to users. It might be revealing of sensitive information.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070" y="5587327"/>
            <a:ext cx="4202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Messages are more meaningful. </a:t>
            </a:r>
          </a:p>
        </p:txBody>
      </p:sp>
    </p:spTree>
    <p:extLst>
      <p:ext uri="{BB962C8B-B14F-4D97-AF65-F5344CB8AC3E}">
        <p14:creationId xmlns:p14="http://schemas.microsoft.com/office/powerpoint/2010/main" val="4068815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2-02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42226"/>
            <a:ext cx="8229600" cy="30419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343400" y="4267200"/>
            <a:ext cx="4114800" cy="612648"/>
          </a:xfrm>
          <a:prstGeom prst="wedgeRectCallout">
            <a:avLst>
              <a:gd name="adj1" fmla="val -36549"/>
              <a:gd name="adj2" fmla="val -1521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 a safe error message while error-sanitizer on.  </a:t>
            </a:r>
          </a:p>
        </p:txBody>
      </p:sp>
    </p:spTree>
    <p:extLst>
      <p:ext uri="{BB962C8B-B14F-4D97-AF65-F5344CB8AC3E}">
        <p14:creationId xmlns:p14="http://schemas.microsoft.com/office/powerpoint/2010/main" val="42479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Server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It’s a web server that makes shiny apps available over the web. </a:t>
            </a:r>
          </a:p>
          <a:p>
            <a:r>
              <a:rPr lang="en-US" dirty="0"/>
              <a:t>PROD server</a:t>
            </a:r>
          </a:p>
          <a:p>
            <a:pPr lvl="1"/>
            <a:r>
              <a:rPr lang="en-US" dirty="0">
                <a:hlinkClick r:id="rId2"/>
              </a:rPr>
              <a:t>https://analyze.teainc.org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Apps are accessible from anywhere</a:t>
            </a:r>
          </a:p>
          <a:p>
            <a:r>
              <a:rPr lang="en-US" dirty="0"/>
              <a:t>Staging server</a:t>
            </a:r>
          </a:p>
          <a:p>
            <a:pPr lvl="1"/>
            <a:r>
              <a:rPr lang="en-US" dirty="0">
                <a:hlinkClick r:id="rId3"/>
              </a:rPr>
              <a:t>http://rshinydev001:3838/</a:t>
            </a:r>
            <a:endParaRPr lang="en-US" dirty="0"/>
          </a:p>
          <a:p>
            <a:pPr lvl="1"/>
            <a:r>
              <a:rPr lang="en-US" dirty="0"/>
              <a:t>Apps are available only within TEA network. </a:t>
            </a:r>
          </a:p>
          <a:p>
            <a:endParaRPr lang="en-US" dirty="0"/>
          </a:p>
          <a:p>
            <a:r>
              <a:rPr lang="en-US" dirty="0"/>
              <a:t>FYI: </a:t>
            </a:r>
          </a:p>
          <a:p>
            <a:pPr lvl="1"/>
            <a:r>
              <a:rPr lang="en-US" dirty="0"/>
              <a:t>Operating System: Linux (Ubuntu)</a:t>
            </a:r>
          </a:p>
          <a:p>
            <a:pPr lvl="1"/>
            <a:r>
              <a:rPr lang="en-US" dirty="0"/>
              <a:t>System Analyst: Brandon Clayton</a:t>
            </a:r>
          </a:p>
          <a:p>
            <a:pPr lvl="1"/>
            <a:r>
              <a:rPr lang="en-US" dirty="0"/>
              <a:t>URL is case sensitive.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8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rid of validate() for data imports. (Line 12 in </a:t>
            </a:r>
            <a:r>
              <a:rPr lang="en-US" dirty="0" err="1"/>
              <a:t>server.r</a:t>
            </a:r>
            <a:r>
              <a:rPr lang="en-US" dirty="0"/>
              <a:t>)</a:t>
            </a:r>
          </a:p>
          <a:p>
            <a:r>
              <a:rPr lang="en-US" dirty="0"/>
              <a:t>Set </a:t>
            </a:r>
            <a:r>
              <a:rPr lang="en-US" dirty="0" err="1"/>
              <a:t>shiny.sanitize.errors</a:t>
            </a:r>
            <a:r>
              <a:rPr lang="en-US" dirty="0"/>
              <a:t> = TRUE and run the app. Check the error message.  </a:t>
            </a:r>
          </a:p>
          <a:p>
            <a:r>
              <a:rPr lang="en-US" dirty="0"/>
              <a:t>Add safe error.  </a:t>
            </a:r>
          </a:p>
          <a:p>
            <a:r>
              <a:rPr lang="en-US" dirty="0"/>
              <a:t>Run it again and check the error message. </a:t>
            </a:r>
          </a:p>
          <a:p>
            <a:endParaRPr lang="en-US" dirty="0"/>
          </a:p>
          <a:p>
            <a:r>
              <a:rPr lang="en-US" dirty="0"/>
              <a:t>Use: </a:t>
            </a:r>
          </a:p>
          <a:p>
            <a:pPr lvl="1"/>
            <a:r>
              <a:rPr lang="en-US" dirty="0"/>
              <a:t>options(</a:t>
            </a:r>
            <a:r>
              <a:rPr lang="en-US" dirty="0" err="1"/>
              <a:t>shiny.sanitize.errors</a:t>
            </a:r>
            <a:r>
              <a:rPr lang="en-US" dirty="0"/>
              <a:t> = TRUE)</a:t>
            </a:r>
          </a:p>
          <a:p>
            <a:pPr lvl="1"/>
            <a:r>
              <a:rPr lang="en-US" dirty="0"/>
              <a:t>If(…) stop(</a:t>
            </a:r>
            <a:r>
              <a:rPr lang="en-US" dirty="0" err="1"/>
              <a:t>safeError</a:t>
            </a:r>
            <a:r>
              <a:rPr lang="en-US" dirty="0"/>
              <a:t>(…))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5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5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technique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Fact: As we develop more shiny apps, we get closer to web programmers. Adopt some of their techniques to start with. </a:t>
            </a:r>
          </a:p>
          <a:p>
            <a:pPr lvl="1"/>
            <a:r>
              <a:rPr lang="en-US" dirty="0"/>
              <a:t>We already talked about separation of Dev/Staging/PROD environments.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1026" name="Picture 2" descr="Image result for modularization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8650"/>
            <a:ext cx="3009900" cy="19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2971800"/>
            <a:ext cx="5334000" cy="323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dirty="0"/>
              <a:t>Modular programming </a:t>
            </a:r>
            <a:r>
              <a:rPr lang="en-US" dirty="0"/>
              <a:t>is a software design technique that emphasizes </a:t>
            </a:r>
            <a:r>
              <a:rPr lang="en-US" dirty="0">
                <a:solidFill>
                  <a:srgbClr val="C0504D"/>
                </a:solidFill>
              </a:rPr>
              <a:t>separating the functionality of a program into independent, interchangeable modules</a:t>
            </a:r>
            <a:r>
              <a:rPr lang="en-US" dirty="0"/>
              <a:t>, such that each contains everything necessary to execute only one aspect of the desired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281314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 for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R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/>
              <a:t> Functions</a:t>
            </a:r>
          </a:p>
          <a:p>
            <a:pPr lvl="2"/>
            <a:r>
              <a:rPr lang="en-US" dirty="0"/>
              <a:t>If you repeat yourself 3 times, write a function</a:t>
            </a:r>
          </a:p>
          <a:p>
            <a:pPr lvl="2"/>
            <a:r>
              <a:rPr lang="en-US" dirty="0"/>
              <a:t>Or once for modularization.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/>
              <a:t> Source</a:t>
            </a:r>
          </a:p>
          <a:p>
            <a:pPr lvl="2"/>
            <a:r>
              <a:rPr lang="en-US" dirty="0"/>
              <a:t>Technically not modular(?). But a technique to break up a program.  </a:t>
            </a:r>
          </a:p>
          <a:p>
            <a:r>
              <a:rPr lang="en-US" b="1" dirty="0"/>
              <a:t>In Shiny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/>
              <a:t> Functions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b="1" dirty="0">
                <a:solidFill>
                  <a:srgbClr val="C0504D"/>
                </a:solidFill>
              </a:rPr>
              <a:t> Module</a:t>
            </a:r>
          </a:p>
          <a:p>
            <a:pPr lvl="2"/>
            <a:r>
              <a:rPr lang="en-US" dirty="0"/>
              <a:t>Originally introduced for reducing repetitions, but more and more people are using it to break the app into modular pieces. </a:t>
            </a:r>
          </a:p>
          <a:p>
            <a:pPr lvl="1">
              <a:buFont typeface="Calibri Light" panose="020F0302020204030204" pitchFamily="34" charset="0"/>
              <a:buChar char="→"/>
            </a:pPr>
            <a:endParaRPr lang="en-US" dirty="0"/>
          </a:p>
          <a:p>
            <a:r>
              <a:rPr lang="en-US" sz="2600" dirty="0"/>
              <a:t>Bad Example: HedgeFox app</a:t>
            </a:r>
          </a:p>
          <a:p>
            <a:pPr lvl="1"/>
            <a:r>
              <a:rPr lang="en-US" sz="1800" dirty="0">
                <a:hlinkClick r:id="rId2"/>
              </a:rPr>
              <a:t>https://analyze.teainc.org/HedgeFox/PNW/</a:t>
            </a:r>
            <a:endParaRPr lang="en-US" sz="1800" dirty="0"/>
          </a:p>
          <a:p>
            <a:pPr lvl="1"/>
            <a:r>
              <a:rPr lang="en-US" sz="1900" dirty="0">
                <a:hlinkClick r:id="rId3"/>
              </a:rPr>
              <a:t>https://github.com/TEA-Analytics/HedgeFox/blob/master/RCode/shiny-app/Common/server.r#L804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0" y="1524000"/>
            <a:ext cx="3233995" cy="48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7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98184"/>
            <a:ext cx="4730532" cy="4703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1012" cy="4525963"/>
          </a:xfrm>
        </p:spPr>
        <p:txBody>
          <a:bodyPr>
            <a:noAutofit/>
          </a:bodyPr>
          <a:lstStyle/>
          <a:p>
            <a:r>
              <a:rPr lang="en-US" sz="1800" u="sng" dirty="0"/>
              <a:t>Recommended</a:t>
            </a:r>
            <a:r>
              <a:rPr lang="en-US" sz="1800" dirty="0"/>
              <a:t> structure includes a set of 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 err="1"/>
              <a:t>ui</a:t>
            </a:r>
            <a:r>
              <a:rPr lang="en-US" sz="1800" dirty="0"/>
              <a:t> function</a:t>
            </a:r>
          </a:p>
          <a:p>
            <a:pPr lvl="1"/>
            <a:r>
              <a:rPr lang="en-US" sz="1800" dirty="0"/>
              <a:t>a server function </a:t>
            </a:r>
          </a:p>
          <a:p>
            <a:pPr marL="457200" lvl="1" indent="0">
              <a:buNone/>
            </a:pPr>
            <a:r>
              <a:rPr lang="en-US" sz="1800" dirty="0"/>
              <a:t>within a file named accordingly. 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/>
              <a:t>The server function is a simple subset of the main server function.  </a:t>
            </a:r>
          </a:p>
          <a:p>
            <a:r>
              <a:rPr lang="en-US" sz="1800" dirty="0"/>
              <a:t>Optionally, you can return (reactive) objects. 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ui</a:t>
            </a:r>
            <a:r>
              <a:rPr lang="en-US" sz="1800" dirty="0"/>
              <a:t> function wraps ids with a namespace. 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http://shiny.rstudio.com/gallery/module-example.html</a:t>
            </a:r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57502" y="2303005"/>
            <a:ext cx="1076498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3253" y="1665749"/>
            <a:ext cx="914400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4354" y="3405564"/>
            <a:ext cx="1033445" cy="3361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2570020"/>
            <a:ext cx="1057102" cy="18659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5060" y="3060517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95060" y="2948131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33509" y="2931505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39000" y="3054762"/>
            <a:ext cx="772982" cy="1123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4190723" y="2457305"/>
            <a:ext cx="73152" cy="914400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4218155" y="3599078"/>
            <a:ext cx="45719" cy="2573122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800" y="3505200"/>
            <a:ext cx="1447800" cy="152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535523" y="3497448"/>
            <a:ext cx="1151277" cy="1601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94130" y="3317728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Must have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93270" y="3319790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</a:rPr>
              <a:t>optional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7417" y="2536361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2013557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3613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The module </a:t>
            </a:r>
            <a:r>
              <a:rPr lang="en-US" sz="2000" dirty="0" err="1"/>
              <a:t>ui</a:t>
            </a:r>
            <a:r>
              <a:rPr lang="en-US" sz="2000" dirty="0"/>
              <a:t> function </a:t>
            </a:r>
          </a:p>
          <a:p>
            <a:pPr lvl="1"/>
            <a:r>
              <a:rPr lang="en-US" sz="1600" dirty="0"/>
              <a:t>Adds </a:t>
            </a:r>
            <a:r>
              <a:rPr lang="en-US" sz="1600" dirty="0" err="1"/>
              <a:t>ui</a:t>
            </a:r>
            <a:r>
              <a:rPr lang="en-US" sz="1600" dirty="0"/>
              <a:t> objects</a:t>
            </a:r>
          </a:p>
          <a:p>
            <a:pPr lvl="1"/>
            <a:r>
              <a:rPr lang="en-US" sz="1600" dirty="0"/>
              <a:t>Make the user inputs available under the namespace. </a:t>
            </a:r>
          </a:p>
          <a:p>
            <a:pPr lvl="1"/>
            <a:endParaRPr lang="en-US" sz="1600" dirty="0"/>
          </a:p>
          <a:p>
            <a:r>
              <a:rPr lang="en-US" sz="2000" dirty="0"/>
              <a:t>The module server function</a:t>
            </a:r>
          </a:p>
          <a:p>
            <a:pPr lvl="1"/>
            <a:r>
              <a:rPr lang="en-US" sz="1600" dirty="0"/>
              <a:t>Is called by </a:t>
            </a:r>
            <a:r>
              <a:rPr lang="en-US" sz="1600" dirty="0" err="1">
                <a:solidFill>
                  <a:srgbClr val="C00000"/>
                </a:solidFill>
              </a:rPr>
              <a:t>callModule</a:t>
            </a:r>
            <a:r>
              <a:rPr lang="en-US" sz="1600" dirty="0"/>
              <a:t>, together with a namespace. </a:t>
            </a:r>
          </a:p>
          <a:p>
            <a:pPr lvl="1"/>
            <a:r>
              <a:rPr lang="en-US" sz="1600" dirty="0"/>
              <a:t>All user inputs under the namespace will be available. </a:t>
            </a:r>
          </a:p>
          <a:p>
            <a:pPr lvl="1"/>
            <a:r>
              <a:rPr lang="en-US" sz="1600" dirty="0"/>
              <a:t>Reactive objects (except input$*) need to be added as arguments. </a:t>
            </a:r>
          </a:p>
          <a:p>
            <a:pPr lvl="1"/>
            <a:r>
              <a:rPr lang="en-US" sz="1600" dirty="0"/>
              <a:t>A returned reactive object can be assigned and made available for other sections. 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91" y="1562793"/>
            <a:ext cx="4772446" cy="27806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122258" y="2148267"/>
            <a:ext cx="1668942" cy="213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21654" y="24387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ui.r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76540" y="2953096"/>
            <a:ext cx="90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server.r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0478" y="20569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global.r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402" y="2563206"/>
            <a:ext cx="981398" cy="21393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57800" y="2636261"/>
            <a:ext cx="533400" cy="1100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8049" y="3154388"/>
            <a:ext cx="533400" cy="11002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96651" y="3129449"/>
            <a:ext cx="981398" cy="1566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82835" y="3247789"/>
            <a:ext cx="609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29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2-03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5491"/>
            <a:ext cx="8229600" cy="43353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9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Reactive spaghetti vs reactive ravioli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Advantages &amp; Benefits</a:t>
            </a:r>
          </a:p>
          <a:p>
            <a:r>
              <a:rPr lang="en-US" sz="2400" dirty="0"/>
              <a:t>Modularization</a:t>
            </a:r>
          </a:p>
          <a:p>
            <a:pPr lvl="1"/>
            <a:r>
              <a:rPr lang="en-US" sz="2000" dirty="0"/>
              <a:t>Better overview of a large app</a:t>
            </a:r>
          </a:p>
          <a:p>
            <a:pPr lvl="1"/>
            <a:r>
              <a:rPr lang="en-US" sz="2000" dirty="0"/>
              <a:t>Easy re-use of codes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No name collisions.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Disadvantages</a:t>
            </a:r>
          </a:p>
          <a:p>
            <a:r>
              <a:rPr lang="en-US" sz="2400" dirty="0"/>
              <a:t>Adds complexity for beginners and intermediate developers.</a:t>
            </a:r>
          </a:p>
          <a:p>
            <a:r>
              <a:rPr lang="en-US" sz="2400" dirty="0"/>
              <a:t>Debugging can be trickier, until you get used to it.  </a:t>
            </a:r>
          </a:p>
          <a:p>
            <a:pPr lvl="1"/>
            <a:r>
              <a:rPr lang="en-US" sz="2000" dirty="0"/>
              <a:t>Tips: use shortcuts: </a:t>
            </a:r>
            <a:r>
              <a:rPr lang="en-US" sz="2000" b="1" dirty="0"/>
              <a:t>F2</a:t>
            </a:r>
            <a:r>
              <a:rPr lang="en-US" sz="2000" dirty="0"/>
              <a:t> and </a:t>
            </a:r>
            <a:r>
              <a:rPr lang="en-US" sz="2000" b="1" dirty="0"/>
              <a:t>Ctrl + Shift + F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61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App as a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8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Organization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a group of shiny developers advocating for shiny apps as packages.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61" y="4305300"/>
            <a:ext cx="1819275" cy="1943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048000"/>
            <a:ext cx="1952625" cy="320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220868" y="2688366"/>
            <a:ext cx="1135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As a Package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0382" y="3997523"/>
            <a:ext cx="85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Standard</a:t>
            </a:r>
          </a:p>
        </p:txBody>
      </p:sp>
      <p:sp>
        <p:nvSpPr>
          <p:cNvPr id="17" name="Content Placeholder 7"/>
          <p:cNvSpPr txBox="1">
            <a:spLocks/>
          </p:cNvSpPr>
          <p:nvPr/>
        </p:nvSpPr>
        <p:spPr>
          <a:xfrm>
            <a:off x="457200" y="2590800"/>
            <a:ext cx="6248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Pros</a:t>
            </a:r>
          </a:p>
          <a:p>
            <a:pPr lvl="1"/>
            <a:r>
              <a:rPr lang="en-US" sz="1600" dirty="0"/>
              <a:t>A preset documentation format in DESCRIPTION</a:t>
            </a:r>
          </a:p>
          <a:p>
            <a:pPr lvl="1"/>
            <a:r>
              <a:rPr lang="en-US" sz="1600" dirty="0"/>
              <a:t>Built-in help documentation. </a:t>
            </a:r>
          </a:p>
          <a:p>
            <a:pPr lvl="1"/>
            <a:r>
              <a:rPr lang="en-US" sz="1600" dirty="0"/>
              <a:t>Explicit package dependencies. </a:t>
            </a:r>
          </a:p>
          <a:p>
            <a:pPr lvl="1"/>
            <a:r>
              <a:rPr lang="en-US" sz="1600" dirty="0"/>
              <a:t>Unit testing. </a:t>
            </a:r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>
            <a:off x="457200" y="4305300"/>
            <a:ext cx="4191000" cy="194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Cons</a:t>
            </a:r>
          </a:p>
          <a:p>
            <a:pPr lvl="1"/>
            <a:r>
              <a:rPr lang="en-US" sz="1600" dirty="0"/>
              <a:t>Easy deployment for shiny.io users but we need to unpack it before deployment. </a:t>
            </a:r>
          </a:p>
          <a:p>
            <a:pPr lvl="1"/>
            <a:endParaRPr lang="en-US" sz="1600" dirty="0"/>
          </a:p>
          <a:p>
            <a:r>
              <a:rPr lang="en-US" sz="2000" dirty="0"/>
              <a:t>Look up ‘golem’ for more info. </a:t>
            </a:r>
          </a:p>
        </p:txBody>
      </p:sp>
    </p:spTree>
    <p:extLst>
      <p:ext uri="{BB962C8B-B14F-4D97-AF65-F5344CB8AC3E}">
        <p14:creationId xmlns:p14="http://schemas.microsoft.com/office/powerpoint/2010/main" val="40435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app locally.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Place the app folder in Staging location: </a:t>
            </a:r>
            <a:r>
              <a:rPr lang="en-US" dirty="0">
                <a:hlinkClick r:id="rId2" action="ppaction://hlinkfile"/>
              </a:rPr>
              <a:t>\\analystfs\westcoastdata\Shiny\Staging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Check your app on </a:t>
            </a:r>
            <a:r>
              <a:rPr lang="en-US" dirty="0">
                <a:hlinkClick r:id="rId3"/>
              </a:rPr>
              <a:t>http://rshinydev001:3838/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If debugging is needed, do so here: </a:t>
            </a:r>
            <a:r>
              <a:rPr lang="en-US" dirty="0">
                <a:hlinkClick r:id="rId4"/>
              </a:rPr>
              <a:t>http://rshinydev001:8787/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Decide on the configurations (including user group) and let Brandon know. Submit a ticket.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PROD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Once all working, place the folder here: </a:t>
            </a:r>
            <a:r>
              <a:rPr lang="en-US" dirty="0">
                <a:hlinkClick r:id="rId5" action="ppaction://hlinkfile"/>
              </a:rPr>
              <a:t>\\analystfs\westcoastdata\Shiny\Prod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Check your app on </a:t>
            </a:r>
            <a:r>
              <a:rPr lang="en-US" dirty="0">
                <a:hlinkClick r:id="rId6"/>
              </a:rPr>
              <a:t>https://analyze.teainc.org/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Debug if necessary: </a:t>
            </a:r>
            <a:r>
              <a:rPr lang="en-US" dirty="0">
                <a:hlinkClick r:id="rId7"/>
              </a:rPr>
              <a:t>http://rshiny001:8787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Notify Brandon and app 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8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Futures &amp; 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2371" cy="48006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Future</a:t>
            </a:r>
            <a:r>
              <a:rPr lang="en-US" sz="3600" dirty="0"/>
              <a:t> launches </a:t>
            </a:r>
            <a:r>
              <a:rPr lang="en-US" sz="3600" dirty="0" err="1"/>
              <a:t>async</a:t>
            </a:r>
            <a:r>
              <a:rPr lang="en-US" sz="3600" dirty="0"/>
              <a:t> task (invoking) in another thread. 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Promise</a:t>
            </a:r>
            <a:r>
              <a:rPr lang="en-US" sz="3600" dirty="0"/>
              <a:t> waits for the completion and incorporates the results into the main thread (handling).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Read: </a:t>
            </a:r>
          </a:p>
          <a:p>
            <a:pPr lvl="1"/>
            <a:r>
              <a:rPr lang="en-US" dirty="0">
                <a:hlinkClick r:id="rId2"/>
              </a:rPr>
              <a:t>https://rstudio.github.io/promises/articles/futures.html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https://rstudio.github.io/promises/articles/shiny.html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programming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33159" y="3172692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90359" y="2944092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85707" y="2944092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3134" y="2944092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81680" y="2944092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4585" y="2944092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590" y="2946863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6466" y="2944092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500880" y="2944092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65024" y="4225796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22224" y="3997196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17572" y="3997196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54999" y="3997196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3545" y="3997196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86450" y="3997196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02235" y="3997196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16649" y="3997196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77913" y="2498203"/>
            <a:ext cx="1792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Standard R Operation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77913" y="3604985"/>
            <a:ext cx="2028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Asynchronous Operation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7455716" y="4236720"/>
            <a:ext cx="1114705" cy="640080"/>
          </a:xfrm>
          <a:custGeom>
            <a:avLst/>
            <a:gdLst>
              <a:gd name="connsiteX0" fmla="*/ 8313 w 1122218"/>
              <a:gd name="connsiteY0" fmla="*/ 133004 h 822960"/>
              <a:gd name="connsiteX1" fmla="*/ 0 w 1122218"/>
              <a:gd name="connsiteY1" fmla="*/ 822960 h 822960"/>
              <a:gd name="connsiteX2" fmla="*/ 1122218 w 1122218"/>
              <a:gd name="connsiteY2" fmla="*/ 822960 h 822960"/>
              <a:gd name="connsiteX3" fmla="*/ 1105593 w 1122218"/>
              <a:gd name="connsiteY3" fmla="*/ 0 h 822960"/>
              <a:gd name="connsiteX0" fmla="*/ 0 w 1130530"/>
              <a:gd name="connsiteY0" fmla="*/ 0 h 922713"/>
              <a:gd name="connsiteX1" fmla="*/ 8312 w 1130530"/>
              <a:gd name="connsiteY1" fmla="*/ 922713 h 922713"/>
              <a:gd name="connsiteX2" fmla="*/ 1130530 w 1130530"/>
              <a:gd name="connsiteY2" fmla="*/ 922713 h 922713"/>
              <a:gd name="connsiteX3" fmla="*/ 1113905 w 1130530"/>
              <a:gd name="connsiteY3" fmla="*/ 99753 h 922713"/>
              <a:gd name="connsiteX0" fmla="*/ 800 w 1131330"/>
              <a:gd name="connsiteY0" fmla="*/ 0 h 922713"/>
              <a:gd name="connsiteX1" fmla="*/ 799 w 1131330"/>
              <a:gd name="connsiteY1" fmla="*/ 640080 h 922713"/>
              <a:gd name="connsiteX2" fmla="*/ 1131330 w 1131330"/>
              <a:gd name="connsiteY2" fmla="*/ 922713 h 922713"/>
              <a:gd name="connsiteX3" fmla="*/ 1114705 w 1131330"/>
              <a:gd name="connsiteY3" fmla="*/ 99753 h 922713"/>
              <a:gd name="connsiteX0" fmla="*/ 800 w 1114705"/>
              <a:gd name="connsiteY0" fmla="*/ 0 h 640080"/>
              <a:gd name="connsiteX1" fmla="*/ 799 w 1114705"/>
              <a:gd name="connsiteY1" fmla="*/ 640080 h 640080"/>
              <a:gd name="connsiteX2" fmla="*/ 1098079 w 1114705"/>
              <a:gd name="connsiteY2" fmla="*/ 631767 h 640080"/>
              <a:gd name="connsiteX3" fmla="*/ 1114705 w 1114705"/>
              <a:gd name="connsiteY3" fmla="*/ 9975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705" h="640080">
                <a:moveTo>
                  <a:pt x="800" y="0"/>
                </a:moveTo>
                <a:cubicBezTo>
                  <a:pt x="3571" y="307571"/>
                  <a:pt x="-1972" y="332509"/>
                  <a:pt x="799" y="640080"/>
                </a:cubicBezTo>
                <a:lnTo>
                  <a:pt x="1098079" y="631767"/>
                </a:lnTo>
                <a:lnTo>
                  <a:pt x="1114705" y="99753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547799" y="4724400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05600" y="4547063"/>
            <a:ext cx="795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invoking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05583" y="4438620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handling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132" y="2841427"/>
            <a:ext cx="3810000" cy="255270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676400" y="3257245"/>
            <a:ext cx="685800" cy="22297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365514" y="3428999"/>
            <a:ext cx="1215886" cy="512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33600" y="3997196"/>
            <a:ext cx="609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717640" y="4770813"/>
            <a:ext cx="609600" cy="228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35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Async</a:t>
            </a:r>
            <a:r>
              <a:rPr lang="en-US" dirty="0"/>
              <a:t>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slow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slow operation into a </a:t>
            </a:r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code that relies on the result of that operation (if any), now must be converted to </a:t>
            </a:r>
            <a:r>
              <a:rPr lang="en-US" dirty="0">
                <a:solidFill>
                  <a:schemeClr val="accent6"/>
                </a:solidFill>
              </a:rPr>
              <a:t>promise</a:t>
            </a:r>
            <a:r>
              <a:rPr lang="en-US" dirty="0"/>
              <a:t> handlers (%...&gt;%) that operate on the future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67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Pros vs Cons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to Staging</a:t>
            </a:r>
          </a:p>
          <a:p>
            <a:pPr lvl="1"/>
            <a:r>
              <a:rPr lang="en-US" dirty="0"/>
              <a:t>Exercises/Solutions/App1.02_reactive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PROD: </a:t>
            </a:r>
            <a:r>
              <a:rPr lang="en-US" sz="2600" dirty="0">
                <a:hlinkClick r:id="rId2"/>
              </a:rPr>
              <a:t>http://rshiny001:4151/</a:t>
            </a:r>
            <a:endParaRPr lang="en-US" sz="2600" dirty="0"/>
          </a:p>
          <a:p>
            <a:r>
              <a:rPr lang="en-US" dirty="0"/>
              <a:t>Staging: </a:t>
            </a:r>
            <a:r>
              <a:rPr lang="en-US" sz="2600" dirty="0">
                <a:hlinkClick r:id="rId3"/>
              </a:rPr>
              <a:t>http://rshinydev001:4151/</a:t>
            </a:r>
            <a:endParaRPr lang="en-US" sz="2600" dirty="0"/>
          </a:p>
          <a:p>
            <a:endParaRPr lang="en-US" dirty="0"/>
          </a:p>
          <a:p>
            <a:r>
              <a:rPr lang="en-US" dirty="0"/>
              <a:t>Currently only admin users have access. </a:t>
            </a:r>
          </a:p>
          <a:p>
            <a:endParaRPr lang="en-US" dirty="0"/>
          </a:p>
          <a:p>
            <a:r>
              <a:rPr lang="en-US" dirty="0"/>
              <a:t>You can: </a:t>
            </a:r>
          </a:p>
          <a:p>
            <a:pPr lvl="1"/>
            <a:r>
              <a:rPr lang="en-US" dirty="0"/>
              <a:t>Check memory &amp; CPU usages</a:t>
            </a:r>
          </a:p>
          <a:p>
            <a:pPr lvl="1"/>
            <a:r>
              <a:rPr lang="en-US" dirty="0"/>
              <a:t>Look at app access histories</a:t>
            </a:r>
          </a:p>
          <a:p>
            <a:pPr lvl="1"/>
            <a:r>
              <a:rPr lang="en-US" dirty="0"/>
              <a:t>Kill instances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13775"/>
            <a:ext cx="4435803" cy="42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Configurations/Security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User Groups (Active Directory)</a:t>
            </a:r>
          </a:p>
          <a:p>
            <a:pPr lvl="1"/>
            <a:r>
              <a:rPr lang="en-US" dirty="0"/>
              <a:t>Default: All analysts, IT admin (Brandon)</a:t>
            </a:r>
          </a:p>
          <a:p>
            <a:pPr lvl="1"/>
            <a:r>
              <a:rPr lang="en-US" dirty="0"/>
              <a:t>Permission levels are set per group. </a:t>
            </a:r>
          </a:p>
          <a:p>
            <a:pPr lvl="1"/>
            <a:r>
              <a:rPr lang="en-US" dirty="0"/>
              <a:t>One person can be in multiple groups. </a:t>
            </a:r>
          </a:p>
          <a:p>
            <a:pPr lvl="1"/>
            <a:r>
              <a:rPr lang="en-US" dirty="0"/>
              <a:t>External clients need a ‘teainc.org’ email, and each company should form a group.  </a:t>
            </a:r>
          </a:p>
          <a:p>
            <a:pPr lvl="1"/>
            <a:endParaRPr lang="en-US" dirty="0"/>
          </a:p>
          <a:p>
            <a:r>
              <a:rPr lang="en-US" dirty="0"/>
              <a:t>Timeout</a:t>
            </a:r>
          </a:p>
          <a:p>
            <a:pPr lvl="1"/>
            <a:r>
              <a:rPr lang="en-US" dirty="0"/>
              <a:t>Default: 30 min</a:t>
            </a:r>
          </a:p>
          <a:p>
            <a:pPr lvl="1"/>
            <a:r>
              <a:rPr lang="en-US" dirty="0"/>
              <a:t>Range: 1 sec ~ indefinite. </a:t>
            </a:r>
          </a:p>
          <a:p>
            <a:pPr lvl="1"/>
            <a:endParaRPr lang="en-US" dirty="0"/>
          </a:p>
          <a:p>
            <a:r>
              <a:rPr lang="en-US" dirty="0"/>
              <a:t>Subfolders</a:t>
            </a:r>
          </a:p>
          <a:p>
            <a:pPr lvl="1"/>
            <a:r>
              <a:rPr lang="en-US" dirty="0"/>
              <a:t>If there are subfolder structures within the main folder, you can set different configurations per subfolder.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Network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Certain network locations are visible from Shiny Server (via mounting).</a:t>
            </a:r>
          </a:p>
          <a:p>
            <a:pPr lvl="1"/>
            <a:r>
              <a:rPr lang="en-US" sz="2400" dirty="0">
                <a:hlinkClick r:id="rId2" action="ppaction://hlinkfile"/>
              </a:rPr>
              <a:t>\\Analystfs\westcoastdata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/>
              <a:t>   /</a:t>
            </a:r>
            <a:r>
              <a:rPr lang="en-US" sz="2400" dirty="0" err="1"/>
              <a:t>mnt</a:t>
            </a:r>
            <a:r>
              <a:rPr lang="en-US" sz="2400" dirty="0"/>
              <a:t>/</a:t>
            </a:r>
            <a:r>
              <a:rPr lang="en-US" sz="2400" dirty="0" err="1"/>
              <a:t>analystfs</a:t>
            </a:r>
            <a:r>
              <a:rPr lang="en-US" sz="2400" dirty="0"/>
              <a:t>/</a:t>
            </a:r>
            <a:r>
              <a:rPr lang="en-US" sz="2400" dirty="0" err="1"/>
              <a:t>westcoastdata</a:t>
            </a:r>
            <a:endParaRPr lang="en-US" sz="2400" dirty="0"/>
          </a:p>
          <a:p>
            <a:pPr lvl="1"/>
            <a:r>
              <a:rPr lang="en-US" sz="2400" dirty="0">
                <a:hlinkClick r:id="rId3" action="ppaction://hlinkfile"/>
              </a:rPr>
              <a:t>\\seaanalystfs1\Data</a:t>
            </a:r>
            <a:r>
              <a:rPr lang="en-US" sz="2400" dirty="0">
                <a:sym typeface="Wingdings" panose="05000000000000000000" pitchFamily="2" charset="2"/>
              </a:rPr>
              <a:t>  /</a:t>
            </a:r>
            <a:r>
              <a:rPr lang="en-US" sz="2400" dirty="0" err="1">
                <a:sym typeface="Wingdings" panose="05000000000000000000" pitchFamily="2" charset="2"/>
              </a:rPr>
              <a:t>mnt</a:t>
            </a:r>
            <a:r>
              <a:rPr lang="en-US" sz="2400" dirty="0">
                <a:sym typeface="Wingdings" panose="05000000000000000000" pitchFamily="2" charset="2"/>
              </a:rPr>
              <a:t>/seaanalyst1/data</a:t>
            </a:r>
          </a:p>
          <a:p>
            <a:pPr lvl="1"/>
            <a:r>
              <a:rPr lang="en-US" sz="2400" dirty="0">
                <a:sym typeface="Wingdings" panose="05000000000000000000" pitchFamily="2" charset="2"/>
                <a:hlinkClick r:id="rId4" action="ppaction://hlinkfile"/>
              </a:rPr>
              <a:t>\\seafs1\Data</a:t>
            </a:r>
            <a:r>
              <a:rPr lang="en-US" sz="2400" dirty="0">
                <a:sym typeface="Wingdings" panose="05000000000000000000" pitchFamily="2" charset="2"/>
              </a:rPr>
              <a:t>  /</a:t>
            </a:r>
            <a:r>
              <a:rPr lang="en-US" sz="2400" dirty="0" err="1">
                <a:sym typeface="Wingdings" panose="05000000000000000000" pitchFamily="2" charset="2"/>
              </a:rPr>
              <a:t>mnt</a:t>
            </a:r>
            <a:r>
              <a:rPr lang="en-US" sz="2400" dirty="0">
                <a:sym typeface="Wingdings" panose="05000000000000000000" pitchFamily="2" charset="2"/>
              </a:rPr>
              <a:t>/seafs1/Data</a:t>
            </a:r>
          </a:p>
          <a:p>
            <a:pPr lvl="1"/>
            <a:endParaRPr lang="en-US" dirty="0"/>
          </a:p>
          <a:p>
            <a:r>
              <a:rPr lang="en-US" dirty="0"/>
              <a:t>Note: Working directory is always the shiny app folder. </a:t>
            </a:r>
          </a:p>
          <a:p>
            <a:r>
              <a:rPr lang="en-US" dirty="0"/>
              <a:t>Watch out if you have a path to a file in the network. </a:t>
            </a:r>
          </a:p>
          <a:p>
            <a:pPr lvl="1"/>
            <a:r>
              <a:rPr lang="en-US" dirty="0"/>
              <a:t>When you deploy dev app to staging, make sure to change the path name.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28,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5827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17133</TotalTime>
  <Words>3014</Words>
  <Application>Microsoft Office PowerPoint</Application>
  <PresentationFormat>On-screen Show (4:3)</PresentationFormat>
  <Paragraphs>611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2015 TEA official template</vt:lpstr>
      <vt:lpstr>Shiny Workshop Day 2</vt:lpstr>
      <vt:lpstr>Lunch Time To-Do List</vt:lpstr>
      <vt:lpstr>PowerPoint Presentation</vt:lpstr>
      <vt:lpstr>Shiny Server</vt:lpstr>
      <vt:lpstr>Deployment Steps</vt:lpstr>
      <vt:lpstr>Demo</vt:lpstr>
      <vt:lpstr>Admin Page</vt:lpstr>
      <vt:lpstr>App Configurations/Security</vt:lpstr>
      <vt:lpstr>Accessing Network Files</vt:lpstr>
      <vt:lpstr>Session</vt:lpstr>
      <vt:lpstr>External Client Access</vt:lpstr>
      <vt:lpstr>Support Plans</vt:lpstr>
      <vt:lpstr>PowerPoint Presentation</vt:lpstr>
      <vt:lpstr>Error at Opening</vt:lpstr>
      <vt:lpstr>Error at Opening</vt:lpstr>
      <vt:lpstr>Version Management</vt:lpstr>
      <vt:lpstr>One R Studio Account to Share</vt:lpstr>
      <vt:lpstr>Concurrent Usages</vt:lpstr>
      <vt:lpstr>PowerPoint Presentation</vt:lpstr>
      <vt:lpstr>Database connections</vt:lpstr>
      <vt:lpstr>Managing Deployment</vt:lpstr>
      <vt:lpstr>Config for credential management</vt:lpstr>
      <vt:lpstr>When to load data? </vt:lpstr>
      <vt:lpstr>Controlling global data load</vt:lpstr>
      <vt:lpstr>PowerPoint Presentation</vt:lpstr>
      <vt:lpstr>Advanced Apps</vt:lpstr>
      <vt:lpstr>PowerPoint Presentation</vt:lpstr>
      <vt:lpstr>Git &amp; GitHub</vt:lpstr>
      <vt:lpstr>Git &amp; GitHub integration in RStudio </vt:lpstr>
      <vt:lpstr>Demo</vt:lpstr>
      <vt:lpstr>Exercise</vt:lpstr>
      <vt:lpstr>Demo</vt:lpstr>
      <vt:lpstr>Deployment Steps with optional source control steps</vt:lpstr>
      <vt:lpstr>Naming Apps</vt:lpstr>
      <vt:lpstr>PowerPoint Presentation</vt:lpstr>
      <vt:lpstr>Debugging</vt:lpstr>
      <vt:lpstr>Exercise 2-01</vt:lpstr>
      <vt:lpstr>Error Handling</vt:lpstr>
      <vt:lpstr>Exercise 2-02</vt:lpstr>
      <vt:lpstr>Exercise 2-02</vt:lpstr>
      <vt:lpstr>Advanced Topics </vt:lpstr>
      <vt:lpstr>software design technique</vt:lpstr>
      <vt:lpstr>Modularization for Shiny</vt:lpstr>
      <vt:lpstr>Module Structure</vt:lpstr>
      <vt:lpstr>Module Structure</vt:lpstr>
      <vt:lpstr>Demo 2-03</vt:lpstr>
      <vt:lpstr>Reactive spaghetti vs reactive ravioli</vt:lpstr>
      <vt:lpstr>Advanced Topics</vt:lpstr>
      <vt:lpstr>File Organization</vt:lpstr>
      <vt:lpstr>Advanced Topics </vt:lpstr>
      <vt:lpstr>Async programming in R</vt:lpstr>
      <vt:lpstr>Steps for Async Programming</vt:lpstr>
      <vt:lpstr>PowerPoint Presentation</vt:lpstr>
      <vt:lpstr>Shiny Pros vs Cons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186</cp:revision>
  <dcterms:created xsi:type="dcterms:W3CDTF">2019-07-05T18:19:53Z</dcterms:created>
  <dcterms:modified xsi:type="dcterms:W3CDTF">2019-08-28T15:31:59Z</dcterms:modified>
</cp:coreProperties>
</file>