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6357" autoAdjust="0"/>
  </p:normalViewPr>
  <p:slideViewPr>
    <p:cSldViewPr snapToGrid="0">
      <p:cViewPr>
        <p:scale>
          <a:sx n="100" d="100"/>
          <a:sy n="100" d="100"/>
        </p:scale>
        <p:origin x="954" y="3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 about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(condensed -- actual spacing, formatting, and other details may vary)</a:t>
            </a:r>
            <a:br>
              <a:rPr lang="en-US" sz="1200" b="1"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Player 1's name: Pat Player 2's name: Sam</a:t>
            </a:r>
          </a:p>
          <a:p>
            <a:r>
              <a:rPr lang="en-US" sz="1200" u="none" strike="noStrike" kern="1200" dirty="0">
                <a:solidFill>
                  <a:schemeClr val="tx1"/>
                </a:solidFill>
                <a:effectLst/>
                <a:latin typeface="+mn-lt"/>
                <a:ea typeface="+mn-ea"/>
                <a:cs typeface="+mn-cs"/>
              </a:rPr>
              <a:t>Pat drew 8 Sam drew 9 Sam has high card Pat: 0 Sam: 2</a:t>
            </a:r>
          </a:p>
          <a:p>
            <a:r>
              <a:rPr lang="en-US" sz="1200" u="none" strike="noStrike" kern="1200" dirty="0">
                <a:solidFill>
                  <a:schemeClr val="tx1"/>
                </a:solidFill>
                <a:effectLst/>
                <a:latin typeface="+mn-lt"/>
                <a:ea typeface="+mn-ea"/>
                <a:cs typeface="+mn-cs"/>
              </a:rPr>
              <a:t>Pat drew 9 Sam drew 8 Pat has high card Pat: 2 Sam: 2</a:t>
            </a:r>
          </a:p>
          <a:p>
            <a:r>
              <a:rPr lang="en-US" sz="1200" u="none" strike="noStrike" kern="1200" dirty="0">
                <a:solidFill>
                  <a:schemeClr val="tx1"/>
                </a:solidFill>
                <a:effectLst/>
                <a:latin typeface="+mn-lt"/>
                <a:ea typeface="+mn-ea"/>
                <a:cs typeface="+mn-cs"/>
              </a:rPr>
              <a:t>Pat drew 7 Sam drew 7 War Pat: 2 Sam: 2</a:t>
            </a:r>
          </a:p>
          <a:p>
            <a:r>
              <a:rPr lang="en-US" sz="1200" u="none" strike="noStrike" kern="1200" dirty="0">
                <a:solidFill>
                  <a:schemeClr val="tx1"/>
                </a:solidFill>
                <a:effectLst/>
                <a:latin typeface="+mn-lt"/>
                <a:ea typeface="+mn-ea"/>
                <a:cs typeface="+mn-cs"/>
              </a:rPr>
              <a:t>Pat drew 5 Sam drew 6 Sam has high card Sam wins war of 4 cards Pat: 2 Sam: 6</a:t>
            </a:r>
          </a:p>
          <a:p>
            <a:r>
              <a:rPr lang="en-US" sz="1200" u="none" strike="noStrike" kern="1200" dirty="0">
                <a:solidFill>
                  <a:schemeClr val="tx1"/>
                </a:solidFill>
                <a:effectLst/>
                <a:latin typeface="+mn-lt"/>
                <a:ea typeface="+mn-ea"/>
                <a:cs typeface="+mn-cs"/>
              </a:rPr>
              <a:t>Pat drew K Sam drew A Sam has high card Pat: 2 Sam: 8</a:t>
            </a:r>
          </a:p>
          <a:p>
            <a:r>
              <a:rPr lang="en-US" sz="1200" u="none" strike="noStrike" kern="1200" dirty="0">
                <a:solidFill>
                  <a:schemeClr val="tx1"/>
                </a:solidFill>
                <a:effectLst/>
                <a:latin typeface="+mn-lt"/>
                <a:ea typeface="+mn-ea"/>
                <a:cs typeface="+mn-cs"/>
              </a:rPr>
              <a:t>Pat drew 6 Sam drew Q Sam has high card Pat: 2 Sam: 10</a:t>
            </a:r>
          </a:p>
          <a:p>
            <a:r>
              <a:rPr lang="en-US" sz="1200" u="none" strike="noStrike" kern="1200" dirty="0">
                <a:solidFill>
                  <a:schemeClr val="tx1"/>
                </a:solidFill>
                <a:effectLst/>
                <a:latin typeface="+mn-lt"/>
                <a:ea typeface="+mn-ea"/>
                <a:cs typeface="+mn-cs"/>
              </a:rPr>
              <a:t>Pat drew 4 Sam drew 8 Sam has high card Pat: 2 Sam: 12</a:t>
            </a:r>
          </a:p>
          <a:p>
            <a:r>
              <a:rPr lang="en-US" sz="1200" u="none" strike="noStrike" kern="1200" dirty="0">
                <a:solidFill>
                  <a:schemeClr val="tx1"/>
                </a:solidFill>
                <a:effectLst/>
                <a:latin typeface="+mn-lt"/>
                <a:ea typeface="+mn-ea"/>
                <a:cs typeface="+mn-cs"/>
              </a:rPr>
              <a:t>Pat drew Q Sam drew 2 Pat has high card Pat: 4 Sam: 12</a:t>
            </a:r>
          </a:p>
          <a:p>
            <a:r>
              <a:rPr lang="en-US" sz="1200" u="none" strike="noStrike" kern="1200" dirty="0">
                <a:solidFill>
                  <a:schemeClr val="tx1"/>
                </a:solidFill>
                <a:effectLst/>
                <a:latin typeface="+mn-lt"/>
                <a:ea typeface="+mn-ea"/>
                <a:cs typeface="+mn-cs"/>
              </a:rPr>
              <a:t>Pat drew 7 Sam drew K Sam has high card Pat: 4 Sam: 14</a:t>
            </a:r>
          </a:p>
          <a:p>
            <a:r>
              <a:rPr lang="en-US" sz="1200" u="none" strike="noStrike" kern="1200" dirty="0">
                <a:solidFill>
                  <a:schemeClr val="tx1"/>
                </a:solidFill>
                <a:effectLst/>
                <a:latin typeface="+mn-lt"/>
                <a:ea typeface="+mn-ea"/>
                <a:cs typeface="+mn-cs"/>
              </a:rPr>
              <a:t>Pat drew 10 Sam drew 6 Pat has high card Pat: 6 Sam: 14</a:t>
            </a:r>
          </a:p>
          <a:p>
            <a:r>
              <a:rPr lang="en-US" sz="1200" u="none" strike="noStrike" kern="1200" dirty="0">
                <a:solidFill>
                  <a:schemeClr val="tx1"/>
                </a:solidFill>
                <a:effectLst/>
                <a:latin typeface="+mn-lt"/>
                <a:ea typeface="+mn-ea"/>
                <a:cs typeface="+mn-cs"/>
              </a:rPr>
              <a:t>Pat drew 9 Sam drew 7 Pat has high card Pat: 8 Sam: 14</a:t>
            </a:r>
          </a:p>
          <a:p>
            <a:r>
              <a:rPr lang="en-US" sz="1200" u="none" strike="noStrike" kern="1200" dirty="0">
                <a:solidFill>
                  <a:schemeClr val="tx1"/>
                </a:solidFill>
                <a:effectLst/>
                <a:latin typeface="+mn-lt"/>
                <a:ea typeface="+mn-ea"/>
                <a:cs typeface="+mn-cs"/>
              </a:rPr>
              <a:t>Pat drew 4 Sam drew K Sam has high card Pat: 8 Sam: 16</a:t>
            </a:r>
          </a:p>
          <a:p>
            <a:r>
              <a:rPr lang="en-US" sz="1200" u="none" strike="noStrike" kern="1200" dirty="0">
                <a:solidFill>
                  <a:schemeClr val="tx1"/>
                </a:solidFill>
                <a:effectLst/>
                <a:latin typeface="+mn-lt"/>
                <a:ea typeface="+mn-ea"/>
                <a:cs typeface="+mn-cs"/>
              </a:rPr>
              <a:t>Pat drew 3 Sam drew 3 War Pat: 8 Sam: 16</a:t>
            </a:r>
          </a:p>
          <a:p>
            <a:r>
              <a:rPr lang="en-US" sz="1200" u="none" strike="noStrike" kern="1200" dirty="0">
                <a:solidFill>
                  <a:schemeClr val="tx1"/>
                </a:solidFill>
                <a:effectLst/>
                <a:latin typeface="+mn-lt"/>
                <a:ea typeface="+mn-ea"/>
                <a:cs typeface="+mn-cs"/>
              </a:rPr>
              <a:t>Pat drew J Sam drew 3 Pat has high card Pat wins war of 4 cards Pat: 12 Sam: 16</a:t>
            </a:r>
          </a:p>
          <a:p>
            <a:r>
              <a:rPr lang="en-US" sz="1200" u="none" strike="noStrike" kern="1200" dirty="0">
                <a:solidFill>
                  <a:schemeClr val="tx1"/>
                </a:solidFill>
                <a:effectLst/>
                <a:latin typeface="+mn-lt"/>
                <a:ea typeface="+mn-ea"/>
                <a:cs typeface="+mn-cs"/>
              </a:rPr>
              <a:t>Pat drew 4 Sam drew 10 Sam has high card Pat: 12 Sam: 18</a:t>
            </a:r>
          </a:p>
          <a:p>
            <a:r>
              <a:rPr lang="en-US" sz="1200" u="none" strike="noStrike" kern="1200" dirty="0">
                <a:solidFill>
                  <a:schemeClr val="tx1"/>
                </a:solidFill>
                <a:effectLst/>
                <a:latin typeface="+mn-lt"/>
                <a:ea typeface="+mn-ea"/>
                <a:cs typeface="+mn-cs"/>
              </a:rPr>
              <a:t>Pat drew Q Sam drew J Pat has high card Pat: 14 Sam: 18</a:t>
            </a:r>
          </a:p>
          <a:p>
            <a:r>
              <a:rPr lang="en-US" sz="1200" u="none" strike="noStrike" kern="1200" dirty="0">
                <a:solidFill>
                  <a:schemeClr val="tx1"/>
                </a:solidFill>
                <a:effectLst/>
                <a:latin typeface="+mn-lt"/>
                <a:ea typeface="+mn-ea"/>
                <a:cs typeface="+mn-cs"/>
              </a:rPr>
              <a:t>Pat drew 4 Sam drew J Sam has high card Pat: 14 Sam: 20</a:t>
            </a:r>
          </a:p>
          <a:p>
            <a:r>
              <a:rPr lang="en-US" sz="1200" u="none" strike="noStrike" kern="1200" dirty="0">
                <a:solidFill>
                  <a:schemeClr val="tx1"/>
                </a:solidFill>
                <a:effectLst/>
                <a:latin typeface="+mn-lt"/>
                <a:ea typeface="+mn-ea"/>
                <a:cs typeface="+mn-cs"/>
              </a:rPr>
              <a:t>Pat drew 8 Sam drew 5 Pat has high card Pat: 16 Sam: 20</a:t>
            </a:r>
          </a:p>
          <a:p>
            <a:r>
              <a:rPr lang="en-US" sz="1200" u="none" strike="noStrike" kern="1200" dirty="0">
                <a:solidFill>
                  <a:schemeClr val="tx1"/>
                </a:solidFill>
                <a:effectLst/>
                <a:latin typeface="+mn-lt"/>
                <a:ea typeface="+mn-ea"/>
                <a:cs typeface="+mn-cs"/>
              </a:rPr>
              <a:t>Pat drew Q Sam drew 9 Pat has high card Pat: 18 Sam: 20</a:t>
            </a:r>
          </a:p>
          <a:p>
            <a:r>
              <a:rPr lang="en-US" sz="1200" u="none" strike="noStrike" kern="1200" dirty="0">
                <a:solidFill>
                  <a:schemeClr val="tx1"/>
                </a:solidFill>
                <a:effectLst/>
                <a:latin typeface="+mn-lt"/>
                <a:ea typeface="+mn-ea"/>
                <a:cs typeface="+mn-cs"/>
              </a:rPr>
              <a:t>Pat drew 5 Sam drew 6 Sam has high card Pat: 18 Sam: 22</a:t>
            </a:r>
          </a:p>
          <a:p>
            <a:r>
              <a:rPr lang="en-US" sz="1200" u="none" strike="noStrike" kern="1200" dirty="0">
                <a:solidFill>
                  <a:schemeClr val="tx1"/>
                </a:solidFill>
                <a:effectLst/>
                <a:latin typeface="+mn-lt"/>
                <a:ea typeface="+mn-ea"/>
                <a:cs typeface="+mn-cs"/>
              </a:rPr>
              <a:t>Pat drew 10 Sam drew K Sam has high card Pat: 18 Sam: 24</a:t>
            </a:r>
          </a:p>
          <a:p>
            <a:r>
              <a:rPr lang="en-US" sz="1200" u="none" strike="noStrike" kern="1200" dirty="0">
                <a:solidFill>
                  <a:schemeClr val="tx1"/>
                </a:solidFill>
                <a:effectLst/>
                <a:latin typeface="+mn-lt"/>
                <a:ea typeface="+mn-ea"/>
                <a:cs typeface="+mn-cs"/>
              </a:rPr>
              <a:t>Pat drew 2 Sam drew 2 War Pat: 18 Sam: 24</a:t>
            </a:r>
          </a:p>
          <a:p>
            <a:r>
              <a:rPr lang="en-US" sz="1200" u="none" strike="noStrike" kern="1200" dirty="0">
                <a:solidFill>
                  <a:schemeClr val="tx1"/>
                </a:solidFill>
                <a:effectLst/>
                <a:latin typeface="+mn-lt"/>
                <a:ea typeface="+mn-ea"/>
                <a:cs typeface="+mn-cs"/>
              </a:rPr>
              <a:t>Pat drew A Sam drew A War Pat: 18 Sam: 24</a:t>
            </a:r>
          </a:p>
          <a:p>
            <a:r>
              <a:rPr lang="en-US" sz="1200" u="none" strike="noStrike" kern="1200" dirty="0">
                <a:solidFill>
                  <a:schemeClr val="tx1"/>
                </a:solidFill>
                <a:effectLst/>
                <a:latin typeface="+mn-lt"/>
                <a:ea typeface="+mn-ea"/>
                <a:cs typeface="+mn-cs"/>
              </a:rPr>
              <a:t>Pat drew 2 Sam drew 5 Sam has high card Sam wins war of 6 cards Pat: 18 Sam: 30</a:t>
            </a:r>
          </a:p>
          <a:p>
            <a:r>
              <a:rPr lang="en-US" sz="1200" u="none" strike="noStrike" kern="1200" dirty="0">
                <a:solidFill>
                  <a:schemeClr val="tx1"/>
                </a:solidFill>
                <a:effectLst/>
                <a:latin typeface="+mn-lt"/>
                <a:ea typeface="+mn-ea"/>
                <a:cs typeface="+mn-cs"/>
              </a:rPr>
              <a:t>Pat drew J Sam drew K Sam has high card Pat: 18 Sam: 32</a:t>
            </a:r>
          </a:p>
          <a:p>
            <a:r>
              <a:rPr lang="en-US" sz="1200" u="none" strike="noStrike" kern="1200" dirty="0">
                <a:solidFill>
                  <a:schemeClr val="tx1"/>
                </a:solidFill>
                <a:effectLst/>
                <a:latin typeface="+mn-lt"/>
                <a:ea typeface="+mn-ea"/>
                <a:cs typeface="+mn-cs"/>
              </a:rPr>
              <a:t>Pat drew 10 Sam drew 3 Pat has high card Pat: 20 Sam: 32</a:t>
            </a:r>
          </a:p>
          <a:p>
            <a:r>
              <a:rPr lang="en-US" sz="1200" u="none" strike="noStrike" kern="1200" dirty="0">
                <a:solidFill>
                  <a:schemeClr val="tx1"/>
                </a:solidFill>
                <a:effectLst/>
                <a:latin typeface="+mn-lt"/>
                <a:ea typeface="+mn-ea"/>
                <a:cs typeface="+mn-cs"/>
              </a:rPr>
              <a:t>Final Score Pat: 20 Sam: 32 Winner: Sam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 = 14</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hyperlink" Target="http://www.pagat.com/war/war.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4"/>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 see details below</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custDataLst>
      <p:tags r:id="rId1"/>
    </p:custDataLst>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nsolas" panose="020B0609020204030204" pitchFamily="49" charset="0"/>
                <a:cs typeface="Courier New" panose="02070309020205020404" pitchFamily="49" charset="0"/>
              </a:rPr>
              <a:t>player_turn</a:t>
            </a:r>
            <a:r>
              <a:rPr lang="en-US" dirty="0">
                <a:latin typeface="Consolas" panose="020B0609020204030204" pitchFamily="49" charset="0"/>
                <a:cs typeface="Courier New" panose="02070309020205020404" pitchFamily="49" charset="0"/>
              </a:rPr>
              <a:t>()</a:t>
            </a:r>
            <a:r>
              <a:rPr lang="en-US" dirty="0"/>
              <a:t> 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2677656"/>
          </a:xfrm>
          <a:prstGeom prst="rect">
            <a:avLst/>
          </a:prstGeom>
        </p:spPr>
        <p:txBody>
          <a:bodyPr wrap="square">
            <a:spAutoFit/>
          </a:bodyPr>
          <a:lstStyle/>
          <a:p>
            <a:pPr marL="342900" indent="-342900">
              <a:buFont typeface="+mj-lt"/>
              <a:buAutoNum type="arabicPeriod"/>
            </a:pPr>
            <a:r>
              <a:rPr lang="en-US" sz="2400" dirty="0">
                <a:latin typeface="Consolas" panose="020B0609020204030204" pitchFamily="49" charset="0"/>
                <a:cs typeface="Segoe UI" panose="020B0502040204020203" pitchFamily="34" charset="0"/>
              </a:rPr>
              <a:t># Name: </a:t>
            </a:r>
            <a:r>
              <a:rPr lang="en-US" sz="2400" dirty="0" err="1">
                <a:latin typeface="Consolas" panose="020B0609020204030204" pitchFamily="49" charset="0"/>
                <a:cs typeface="Segoe UI" panose="020B0502040204020203" pitchFamily="34" charset="0"/>
              </a:rPr>
              <a:t>player_turn</a:t>
            </a:r>
            <a:endParaRPr lang="en-US" sz="2400" dirty="0">
              <a:latin typeface="Consolas" panose="020B0609020204030204" pitchFamily="49" charset="0"/>
              <a:cs typeface="Segoe UI" panose="020B0502040204020203" pitchFamily="34" charset="0"/>
            </a:endParaRPr>
          </a:p>
          <a:p>
            <a:pPr marL="342900" indent="-342900">
              <a:buFont typeface="+mj-lt"/>
              <a:buAutoNum type="arabicPeriod"/>
            </a:pPr>
            <a:r>
              <a:rPr lang="en-US" sz="2400" dirty="0">
                <a:latin typeface="Consolas" panose="020B0609020204030204" pitchFamily="49" charset="0"/>
                <a:cs typeface="Segoe UI" panose="020B0502040204020203" pitchFamily="34" charset="0"/>
              </a:rPr>
              <a:t># Purpose: takes in a player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draws/removes a card from the deck,</a:t>
            </a:r>
          </a:p>
          <a:p>
            <a:pPr marL="342900" indent="-342900">
              <a:buFont typeface="+mj-lt"/>
              <a:buAutoNum type="arabicPeriod"/>
            </a:pPr>
            <a:r>
              <a:rPr lang="en-US" sz="2400" dirty="0">
                <a:latin typeface="Consolas" panose="020B0609020204030204" pitchFamily="49" charset="0"/>
                <a:cs typeface="Segoe UI" panose="020B0502040204020203" pitchFamily="34" charset="0"/>
              </a:rPr>
              <a:t>#          prints "user drew {card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and returns the value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Input: </a:t>
            </a:r>
            <a:r>
              <a:rPr lang="en-US" sz="2400" dirty="0" err="1">
                <a:latin typeface="Consolas" panose="020B0609020204030204" pitchFamily="49" charset="0"/>
                <a:cs typeface="Segoe UI" panose="020B0502040204020203" pitchFamily="34" charset="0"/>
              </a:rPr>
              <a:t>player_name</a:t>
            </a:r>
            <a:r>
              <a:rPr lang="en-US" sz="2400" dirty="0">
                <a:latin typeface="Consolas" panose="020B0609020204030204" pitchFamily="49" charset="0"/>
                <a:cs typeface="Segoe UI" panose="020B0502040204020203" pitchFamily="34" charset="0"/>
              </a:rPr>
              <a:t> as string, deck as list</a:t>
            </a:r>
          </a:p>
          <a:p>
            <a:pPr marL="342900" indent="-342900">
              <a:buFont typeface="+mj-lt"/>
              <a:buAutoNum type="arabicPeriod"/>
            </a:pPr>
            <a:r>
              <a:rPr lang="en-US" sz="2400" dirty="0">
                <a:latin typeface="Consolas" panose="020B0609020204030204" pitchFamily="49" charset="0"/>
                <a:cs typeface="Segoe UI" panose="020B0502040204020203" pitchFamily="34" charset="0"/>
              </a:rPr>
              <a:t># Output: integer</a:t>
            </a:r>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8263" y="1230154"/>
            <a:ext cx="11214531" cy="5170646"/>
          </a:xfrm>
        </p:spPr>
        <p:txBody>
          <a:bodyPr/>
          <a:lstStyle/>
          <a:p>
            <a:pPr marL="457200" indent="-457200">
              <a:buFont typeface="+mj-lt"/>
              <a:buAutoNum type="arabicPeriod"/>
            </a:pPr>
            <a:r>
              <a:rPr lang="en-US" sz="2000" dirty="0"/>
              <a:t>Jacks will be represented as the integer 11, Queens will be represented as 12, Kings will be represented as 13, and Aces will be represented as 14. The suit does not matter</a:t>
            </a:r>
          </a:p>
          <a:p>
            <a:pPr marL="457200" indent="-457200">
              <a:buFont typeface="+mj-lt"/>
              <a:buAutoNum type="arabicPeriod"/>
            </a:pPr>
            <a:r>
              <a:rPr lang="en-US" sz="2000" dirty="0"/>
              <a:t>Create a function </a:t>
            </a:r>
            <a:r>
              <a:rPr lang="en-US" sz="2000" dirty="0" err="1">
                <a:latin typeface="Consolas" panose="020B0609020204030204" pitchFamily="49" charset="0"/>
                <a:cs typeface="Courier New" panose="02070309020205020404" pitchFamily="49" charset="0"/>
              </a:rPr>
              <a:t>card_name</a:t>
            </a:r>
            <a:r>
              <a:rPr lang="en-US" sz="2000" dirty="0">
                <a:latin typeface="Consolas" panose="020B0609020204030204" pitchFamily="49" charset="0"/>
                <a:cs typeface="Courier New" panose="02070309020205020404" pitchFamily="49" charset="0"/>
              </a:rPr>
              <a:t>()</a:t>
            </a:r>
            <a:r>
              <a:rPr lang="en-US" sz="2000" dirty="0"/>
              <a:t> to be used by </a:t>
            </a:r>
            <a:r>
              <a:rPr lang="en-US" sz="2000" dirty="0" err="1">
                <a:latin typeface="Consolas" panose="020B0609020204030204" pitchFamily="49" charset="0"/>
                <a:cs typeface="Courier New" panose="02070309020205020404" pitchFamily="49" charset="0"/>
              </a:rPr>
              <a:t>player_turn</a:t>
            </a:r>
            <a:r>
              <a:rPr lang="en-US" sz="2000" dirty="0">
                <a:latin typeface="Consolas" panose="020B0609020204030204" pitchFamily="49" charset="0"/>
                <a:cs typeface="Courier New" panose="02070309020205020404" pitchFamily="49" charset="0"/>
              </a:rPr>
              <a:t>()</a:t>
            </a:r>
            <a:r>
              <a:rPr lang="en-US" sz="2000" dirty="0"/>
              <a:t>, that takes in an integer representing a drawn card, and returns a string that names the card.  An input of 2 returns </a:t>
            </a:r>
            <a:r>
              <a:rPr lang="en-US" sz="2000" dirty="0">
                <a:solidFill>
                  <a:srgbClr val="008575"/>
                </a:solidFill>
                <a:latin typeface="Consolas" panose="020B0609020204030204" pitchFamily="49" charset="0"/>
              </a:rPr>
              <a:t>"2"</a:t>
            </a:r>
            <a:r>
              <a:rPr lang="en-US" sz="2000" dirty="0"/>
              <a:t>, 3 is </a:t>
            </a:r>
            <a:r>
              <a:rPr lang="en-US" sz="2000" dirty="0">
                <a:solidFill>
                  <a:srgbClr val="008575"/>
                </a:solidFill>
                <a:latin typeface="Consolas" panose="020B0609020204030204" pitchFamily="49" charset="0"/>
              </a:rPr>
              <a:t>"3"</a:t>
            </a:r>
            <a:r>
              <a:rPr lang="en-US" sz="2000" dirty="0"/>
              <a:t>, etc., but 11 is </a:t>
            </a:r>
            <a:r>
              <a:rPr lang="en-US" sz="2000" dirty="0">
                <a:solidFill>
                  <a:srgbClr val="008575"/>
                </a:solidFill>
                <a:latin typeface="Consolas" panose="020B0609020204030204" pitchFamily="49" charset="0"/>
              </a:rPr>
              <a:t>"J"</a:t>
            </a:r>
            <a:r>
              <a:rPr lang="en-US" sz="2000" dirty="0"/>
              <a:t>, 12 is </a:t>
            </a:r>
            <a:r>
              <a:rPr lang="en-US" sz="2000" dirty="0">
                <a:solidFill>
                  <a:srgbClr val="008575"/>
                </a:solidFill>
                <a:latin typeface="Consolas" panose="020B0609020204030204" pitchFamily="49" charset="0"/>
              </a:rPr>
              <a:t>"Q"</a:t>
            </a:r>
            <a:r>
              <a:rPr lang="en-US" sz="2000" dirty="0"/>
              <a:t>, 13 is </a:t>
            </a:r>
            <a:r>
              <a:rPr lang="en-US" sz="2000" dirty="0">
                <a:solidFill>
                  <a:srgbClr val="008575"/>
                </a:solidFill>
                <a:latin typeface="Consolas" panose="020B0609020204030204" pitchFamily="49" charset="0"/>
              </a:rPr>
              <a:t>"K"</a:t>
            </a:r>
            <a:r>
              <a:rPr lang="en-US" sz="2000" dirty="0"/>
              <a:t>, and 14 is </a:t>
            </a:r>
            <a:r>
              <a:rPr lang="en-US" sz="2000" dirty="0">
                <a:solidFill>
                  <a:srgbClr val="008575"/>
                </a:solidFill>
                <a:latin typeface="Consolas" panose="020B0609020204030204" pitchFamily="49" charset="0"/>
              </a:rPr>
              <a:t>"A"</a:t>
            </a:r>
            <a:endParaRPr lang="en-US" sz="2000" dirty="0"/>
          </a:p>
          <a:p>
            <a:pPr marL="457200" indent="-457200">
              <a:buFont typeface="+mj-lt"/>
              <a:buAutoNum type="arabicPeriod"/>
            </a:pPr>
            <a:r>
              <a:rPr lang="en-US" sz="2000" dirty="0"/>
              <a:t>Make sure to write the contract for </a:t>
            </a:r>
            <a:r>
              <a:rPr lang="en-US" sz="2000" dirty="0" err="1">
                <a:latin typeface="Consolas" panose="020B0609020204030204" pitchFamily="49" charset="0"/>
                <a:cs typeface="Courier New" panose="02070309020205020404" pitchFamily="49" charset="0"/>
              </a:rPr>
              <a:t>card_name</a:t>
            </a:r>
            <a:r>
              <a:rPr lang="en-US" sz="2000" dirty="0">
                <a:latin typeface="Consolas" panose="020B0609020204030204" pitchFamily="49" charset="0"/>
                <a:cs typeface="Courier New" panose="02070309020205020404" pitchFamily="49" charset="0"/>
              </a:rPr>
              <a:t>()</a:t>
            </a:r>
            <a:r>
              <a:rPr lang="en-US" sz="2000" dirty="0"/>
              <a:t>!</a:t>
            </a:r>
          </a:p>
          <a:p>
            <a:pPr marL="457200" indent="-457200">
              <a:buFont typeface="+mj-lt"/>
              <a:buAutoNum type="arabicPeriod"/>
            </a:pPr>
            <a:r>
              <a:rPr lang="en-US" sz="2000" dirty="0"/>
              <a:t>Include a </a:t>
            </a:r>
            <a:r>
              <a:rPr lang="en-US" sz="2000" dirty="0">
                <a:latin typeface="Consolas" panose="020B0609020204030204" pitchFamily="49" charset="0"/>
              </a:rPr>
              <a:t>while</a:t>
            </a:r>
            <a:r>
              <a:rPr lang="en-US" sz="2000" dirty="0"/>
              <a:t> loop that keeps the game running until there are no cards in the deck</a:t>
            </a:r>
          </a:p>
          <a:p>
            <a:pPr marL="457200" indent="-457200">
              <a:buFont typeface="+mj-lt"/>
              <a:buAutoNum type="arabicPeriod"/>
            </a:pPr>
            <a:r>
              <a:rPr lang="en-US" sz="2000" dirty="0"/>
              <a:t>If there is a tie, the players enter a state of "war".  Take the next two cards. Whoever wins that comparison gets all four cards (including the previous tied cards).</a:t>
            </a:r>
            <a:br>
              <a:rPr lang="en-US" sz="2000" dirty="0"/>
            </a:br>
            <a:r>
              <a:rPr lang="en-US" sz="2000" b="1" dirty="0"/>
              <a:t>Note</a:t>
            </a:r>
            <a:r>
              <a:rPr lang="en-US" sz="2000" dirty="0"/>
              <a:t>: no extra cards are dealt between comparison cards, unlike the standard "War" card game.</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The player who takes the greatest number of cards wins</a:t>
            </a:r>
          </a:p>
          <a:p>
            <a:pPr marL="457200" indent="-457200">
              <a:buFont typeface="+mj-lt"/>
              <a:buAutoNum type="arabicPeriod"/>
            </a:pPr>
            <a:r>
              <a:rPr lang="en-US" sz="2000" dirty="0"/>
              <a:t>Declare the name of the winner and final score at the end of the game</a:t>
            </a:r>
          </a:p>
        </p:txBody>
      </p:sp>
    </p:spTree>
    <p:custDataLst>
      <p:tags r:id="rId1"/>
    </p:custDataLst>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a:t>
            </a:r>
          </a:p>
          <a:p>
            <a:r>
              <a:rPr lang="en-US" dirty="0"/>
              <a:t>We have provided a simple wrapper function that will return to you a shuffled deck of cards</a:t>
            </a:r>
          </a:p>
          <a:p>
            <a:endParaRPr lang="en-US" dirty="0"/>
          </a:p>
          <a:p>
            <a:r>
              <a:rPr lang="en-US" b="1" dirty="0"/>
              <a:t>Bonus: </a:t>
            </a:r>
            <a:r>
              <a:rPr lang="en-US" dirty="0"/>
              <a:t>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2585323"/>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return a shuffled deck to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None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dirty="0"/>
              <a:t>Exit ticket</a:t>
            </a:r>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10261278" cy="430887"/>
          </a:xfrm>
        </p:spPr>
        <p:txBody>
          <a:bodyPr/>
          <a:lstStyle/>
          <a:p>
            <a:pPr marL="0" indent="0">
              <a:buNone/>
            </a:pPr>
            <a:r>
              <a:rPr lang="en-US" dirty="0"/>
              <a:t>In your notebook, write down something you learned today.</a:t>
            </a:r>
          </a:p>
        </p:txBody>
      </p:sp>
    </p:spTree>
    <p:custDataLst>
      <p:tags r:id="rId1"/>
    </p:custDataLst>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nsolas" panose="020B06090202040302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481227"/>
          </a:xfrm>
        </p:spPr>
        <p:txBody>
          <a:bodyPr/>
          <a:lstStyle/>
          <a:p>
            <a:r>
              <a:rPr lang="en-US" dirty="0"/>
              <a:t>Look at your notes and write down one thing you learned in the previous class</a:t>
            </a:r>
          </a:p>
          <a:p>
            <a:r>
              <a:rPr lang="en-US" dirty="0"/>
              <a:t>Open the console, and type the code at right into the editor</a:t>
            </a:r>
          </a:p>
          <a:p>
            <a:pPr marL="0" indent="0">
              <a:buNone/>
            </a:pPr>
            <a:endParaRPr lang="en-US" dirty="0"/>
          </a:p>
          <a:p>
            <a:pPr lvl="1"/>
            <a:r>
              <a:rPr lang="en-US" dirty="0"/>
              <a:t>What happens when your run this code? </a:t>
            </a:r>
          </a:p>
          <a:p>
            <a:pPr lvl="1"/>
            <a:r>
              <a:rPr lang="en-US" dirty="0"/>
              <a:t>How do you know what the result was?</a:t>
            </a:r>
          </a:p>
          <a:p>
            <a:pPr lvl="1"/>
            <a:r>
              <a:rPr lang="en-US" dirty="0"/>
              <a:t>Keeping the function the same, how would you adjust the code to print out the value that the function returns?</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50% of time return sum x + y,</a:t>
            </a: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otherwise returns the product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marL="514350" indent="-514350">
              <a:buClr>
                <a:srgbClr val="000000"/>
              </a:buClr>
              <a:buFont typeface="+mj-lt"/>
              <a:buAutoNum type="arabicPeriod"/>
            </a:pPr>
            <a:r>
              <a:rPr lang="en" dirty="0">
                <a:solidFill>
                  <a:srgbClr val="000000"/>
                </a:solidFill>
                <a:highlight>
                  <a:srgbClr val="FFFFFF"/>
                </a:highlight>
              </a:rPr>
              <a:t>Name</a:t>
            </a:r>
            <a:r>
              <a:rPr lang="en-US" dirty="0">
                <a:solidFill>
                  <a:srgbClr val="000000"/>
                </a:solidFill>
                <a:highlight>
                  <a:srgbClr val="FFFFFF"/>
                </a:highlight>
              </a:rPr>
              <a:t>s </a:t>
            </a:r>
            <a:r>
              <a:rPr lang="en" dirty="0">
                <a:solidFill>
                  <a:srgbClr val="000000"/>
                </a:solidFill>
                <a:highlight>
                  <a:srgbClr val="FFFFFF"/>
                </a:highlight>
              </a:rPr>
              <a:t>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endParaRPr dirty="0">
              <a:solidFill>
                <a:srgbClr val="000000"/>
              </a:solidFill>
              <a:highlight>
                <a:srgbClr val="FFFFFF"/>
              </a:highlight>
            </a:endParaRPr>
          </a:p>
          <a:p>
            <a:pPr marL="514350" indent="-514350">
              <a:buClr>
                <a:srgbClr val="000000"/>
              </a:buClr>
              <a:buFont typeface="+mj-lt"/>
              <a:buAutoNum type="arabicPeriod"/>
            </a:pPr>
            <a:r>
              <a:rPr lang="en" dirty="0">
                <a:solidFill>
                  <a:srgbClr val="000000"/>
                </a:solidFill>
                <a:highlight>
                  <a:srgbClr val="FFFFFF"/>
                </a:highlight>
              </a:rPr>
              <a:t>Eliminat</a:t>
            </a:r>
            <a:r>
              <a:rPr lang="en-US" dirty="0">
                <a:solidFill>
                  <a:srgbClr val="000000"/>
                </a:solidFill>
                <a:highlight>
                  <a:srgbClr val="FFFFFF"/>
                </a:highlight>
              </a:rPr>
              <a:t>es</a:t>
            </a:r>
            <a:r>
              <a:rPr lang="en" dirty="0">
                <a:solidFill>
                  <a:srgbClr val="000000"/>
                </a:solidFill>
                <a:highlight>
                  <a:srgbClr val="FFFFFF"/>
                </a:highlight>
              </a:rPr>
              <a:t> repetitive code. Later, if you make a change, you only have to make it in </a:t>
            </a:r>
            <a:r>
              <a:rPr lang="en" b="1" dirty="0">
                <a:solidFill>
                  <a:srgbClr val="000000"/>
                </a:solidFill>
                <a:highlight>
                  <a:srgbClr val="FFFFFF"/>
                </a:highlight>
              </a:rPr>
              <a:t>one place</a:t>
            </a:r>
            <a:endParaRPr dirty="0">
              <a:solidFill>
                <a:srgbClr val="000000"/>
              </a:solidFill>
              <a:highlight>
                <a:srgbClr val="FFFFFF"/>
              </a:highlight>
            </a:endParaRPr>
          </a:p>
          <a:p>
            <a:pPr marL="514350" indent="-514350">
              <a:buClr>
                <a:srgbClr val="000000"/>
              </a:buClr>
              <a:buFont typeface="+mj-lt"/>
              <a:buAutoNum type="arabicPeriod"/>
            </a:pPr>
            <a:r>
              <a:rPr lang="en" dirty="0">
                <a:solidFill>
                  <a:srgbClr val="000000"/>
                </a:solidFill>
                <a:highlight>
                  <a:srgbClr val="FFFFFF"/>
                </a:highlight>
              </a:rPr>
              <a:t>Divid</a:t>
            </a:r>
            <a:r>
              <a:rPr lang="en-US" dirty="0">
                <a:solidFill>
                  <a:srgbClr val="000000"/>
                </a:solidFill>
                <a:highlight>
                  <a:srgbClr val="FFFFFF"/>
                </a:highlight>
              </a:rPr>
              <a:t>es</a:t>
            </a:r>
            <a:r>
              <a:rPr lang="en" dirty="0">
                <a:solidFill>
                  <a:srgbClr val="000000"/>
                </a:solidFill>
                <a:highlight>
                  <a:srgbClr val="FFFFFF"/>
                </a:highlight>
              </a:rPr>
              <a:t> a long program into functions allows you to debug the parts </a:t>
            </a:r>
            <a:r>
              <a:rPr lang="en" b="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marL="514350" indent="-514350">
              <a:buClr>
                <a:srgbClr val="000000"/>
              </a:buClr>
              <a:buFont typeface="+mj-lt"/>
              <a:buAutoNum type="arabicPeriod"/>
            </a:pPr>
            <a:r>
              <a:rPr lang="en" dirty="0">
                <a:solidFill>
                  <a:srgbClr val="000000"/>
                </a:solidFill>
                <a:highlight>
                  <a:srgbClr val="FFFFFF"/>
                </a:highlight>
              </a:rPr>
              <a:t>Well-designed functions are often useful for many programs. Once you write and debug one, you can</a:t>
            </a:r>
            <a:r>
              <a:rPr lang="en" b="1" i="1" dirty="0">
                <a:solidFill>
                  <a:srgbClr val="000000"/>
                </a:solidFill>
                <a:highlight>
                  <a:srgbClr val="FFFFFF"/>
                </a:highlight>
              </a:rPr>
              <a:t> </a:t>
            </a:r>
            <a:r>
              <a:rPr lang="en" b="1" dirty="0">
                <a:solidFill>
                  <a:srgbClr val="000000"/>
                </a:solidFill>
                <a:highlight>
                  <a:srgbClr val="FFFFFF"/>
                </a:highlight>
              </a:rPr>
              <a:t>reuse it</a:t>
            </a:r>
            <a:endParaRPr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returning vs. printing</a:t>
            </a:r>
            <a:endParaRPr dirty="0"/>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B40E7F-78C6-4FB8-B731-E19A2F133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1693</Words>
  <Application>Microsoft Office PowerPoint</Application>
  <PresentationFormat>Widescreen</PresentationFormat>
  <Paragraphs>175</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2021-04-21T17:32:46Z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