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F58"/>
    <a:srgbClr val="80B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811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interSettings" Target="printerSettings/printerSettings1.bin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04CA-9648-D64D-9EBE-05EE4417D5E4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6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04CA-9648-D64D-9EBE-05EE4417D5E4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8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04CA-9648-D64D-9EBE-05EE4417D5E4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04CA-9648-D64D-9EBE-05EE4417D5E4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04CA-9648-D64D-9EBE-05EE4417D5E4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7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04CA-9648-D64D-9EBE-05EE4417D5E4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1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04CA-9648-D64D-9EBE-05EE4417D5E4}" type="datetimeFigureOut">
              <a:rPr lang="en-US" smtClean="0"/>
              <a:t>3/23/15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04CA-9648-D64D-9EBE-05EE4417D5E4}" type="datetimeFigureOut">
              <a:rPr lang="en-US" smtClean="0"/>
              <a:t>3/23/15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8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04CA-9648-D64D-9EBE-05EE4417D5E4}" type="datetimeFigureOut">
              <a:rPr lang="en-US" smtClean="0"/>
              <a:t>3/23/15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04CA-9648-D64D-9EBE-05EE4417D5E4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04CA-9648-D64D-9EBE-05EE4417D5E4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3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204CA-9648-D64D-9EBE-05EE4417D5E4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3095C-B10E-B543-8416-9B8D10264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3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EFF58"/>
            </a:gs>
            <a:gs pos="100000">
              <a:srgbClr val="008000"/>
            </a:gs>
          </a:gsLst>
          <a:lin ang="5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789" y="409290"/>
            <a:ext cx="8355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8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libri"/>
                <a:cs typeface="Calibri"/>
              </a:rPr>
              <a:t>Useful Methods of </a:t>
            </a:r>
            <a:r>
              <a:rPr lang="en-US" sz="4000" b="1" dirty="0" smtClean="0">
                <a:solidFill>
                  <a:srgbClr val="008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libri"/>
                <a:cs typeface="Calibri"/>
              </a:rPr>
              <a:t>the </a:t>
            </a:r>
            <a:r>
              <a:rPr lang="en-US" sz="4000" b="1" dirty="0" smtClean="0">
                <a:solidFill>
                  <a:srgbClr val="008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ourier"/>
                <a:cs typeface="Courier"/>
              </a:rPr>
              <a:t>Arrays</a:t>
            </a:r>
            <a:r>
              <a:rPr lang="en-US" sz="4000" b="1" dirty="0" smtClean="0">
                <a:solidFill>
                  <a:srgbClr val="008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libri"/>
                <a:cs typeface="Calibri"/>
              </a:rPr>
              <a:t> Class</a:t>
            </a:r>
            <a:endParaRPr lang="en-US" sz="4000" b="1" dirty="0">
              <a:solidFill>
                <a:srgbClr val="0080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Calibri"/>
              <a:cs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61777"/>
              </p:ext>
            </p:extLst>
          </p:nvPr>
        </p:nvGraphicFramePr>
        <p:xfrm>
          <a:off x="173789" y="1521599"/>
          <a:ext cx="8849895" cy="492251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049811"/>
                <a:gridCol w="58000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Method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Description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err="1" smtClean="0">
                          <a:solidFill>
                            <a:srgbClr val="008000"/>
                          </a:solidFill>
                        </a:rPr>
                        <a:t>copyOf</a:t>
                      </a:r>
                      <a:r>
                        <a:rPr lang="en-US" sz="2300" dirty="0" smtClean="0">
                          <a:solidFill>
                            <a:srgbClr val="008000"/>
                          </a:solidFill>
                        </a:rPr>
                        <a:t>(array, </a:t>
                      </a:r>
                      <a:r>
                        <a:rPr lang="en-US" sz="2300" dirty="0" err="1" smtClean="0">
                          <a:solidFill>
                            <a:srgbClr val="008000"/>
                          </a:solidFill>
                        </a:rPr>
                        <a:t>newSize</a:t>
                      </a:r>
                      <a:r>
                        <a:rPr lang="en-US" sz="2300" dirty="0" smtClean="0">
                          <a:solidFill>
                            <a:srgbClr val="008000"/>
                          </a:solidFill>
                        </a:rPr>
                        <a:t>)</a:t>
                      </a:r>
                      <a:endParaRPr lang="en-US" sz="23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solidFill>
                            <a:srgbClr val="008000"/>
                          </a:solidFill>
                        </a:rPr>
                        <a:t>Returns</a:t>
                      </a:r>
                      <a:r>
                        <a:rPr lang="en-US" sz="2300" baseline="0" dirty="0" smtClean="0">
                          <a:solidFill>
                            <a:srgbClr val="008000"/>
                          </a:solidFill>
                        </a:rPr>
                        <a:t> a copy of the array with the given size.</a:t>
                      </a:r>
                      <a:endParaRPr lang="en-US" sz="23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err="1" smtClean="0">
                          <a:solidFill>
                            <a:srgbClr val="008000"/>
                          </a:solidFill>
                        </a:rPr>
                        <a:t>copyOfRange</a:t>
                      </a:r>
                      <a:r>
                        <a:rPr lang="en-US" sz="2300" dirty="0" smtClean="0">
                          <a:solidFill>
                            <a:srgbClr val="008000"/>
                          </a:solidFill>
                        </a:rPr>
                        <a:t>(array,</a:t>
                      </a:r>
                      <a:r>
                        <a:rPr lang="en-US" sz="230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2300" baseline="0" dirty="0" err="1" smtClean="0">
                          <a:solidFill>
                            <a:srgbClr val="008000"/>
                          </a:solidFill>
                        </a:rPr>
                        <a:t>startIndex</a:t>
                      </a:r>
                      <a:r>
                        <a:rPr lang="en-US" sz="2300" baseline="0" dirty="0" smtClean="0">
                          <a:solidFill>
                            <a:srgbClr val="008000"/>
                          </a:solidFill>
                        </a:rPr>
                        <a:t>, </a:t>
                      </a:r>
                      <a:r>
                        <a:rPr lang="en-US" sz="2300" baseline="0" dirty="0" err="1" smtClean="0">
                          <a:solidFill>
                            <a:srgbClr val="008000"/>
                          </a:solidFill>
                        </a:rPr>
                        <a:t>endIndex</a:t>
                      </a:r>
                      <a:r>
                        <a:rPr lang="en-US" sz="2300" baseline="0" dirty="0" smtClean="0">
                          <a:solidFill>
                            <a:srgbClr val="008000"/>
                          </a:solidFill>
                        </a:rPr>
                        <a:t>)</a:t>
                      </a:r>
                      <a:endParaRPr lang="en-US" sz="23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solidFill>
                            <a:srgbClr val="008000"/>
                          </a:solidFill>
                        </a:rPr>
                        <a:t>Returns a copy of the given </a:t>
                      </a:r>
                      <a:r>
                        <a:rPr lang="en-US" sz="2300" dirty="0" err="1" smtClean="0">
                          <a:solidFill>
                            <a:srgbClr val="008000"/>
                          </a:solidFill>
                        </a:rPr>
                        <a:t>subportion</a:t>
                      </a:r>
                      <a:r>
                        <a:rPr lang="en-US" sz="2300" dirty="0" smtClean="0">
                          <a:solidFill>
                            <a:srgbClr val="008000"/>
                          </a:solidFill>
                        </a:rPr>
                        <a:t> of the given array</a:t>
                      </a:r>
                      <a:r>
                        <a:rPr lang="en-US" sz="2300" baseline="0" dirty="0" smtClean="0">
                          <a:solidFill>
                            <a:srgbClr val="008000"/>
                          </a:solidFill>
                        </a:rPr>
                        <a:t> from </a:t>
                      </a:r>
                      <a:r>
                        <a:rPr lang="en-US" sz="2300" baseline="0" dirty="0" err="1" smtClean="0">
                          <a:solidFill>
                            <a:srgbClr val="008000"/>
                          </a:solidFill>
                        </a:rPr>
                        <a:t>startIndex</a:t>
                      </a:r>
                      <a:r>
                        <a:rPr lang="en-US" sz="2300" baseline="0" dirty="0" smtClean="0">
                          <a:solidFill>
                            <a:srgbClr val="008000"/>
                          </a:solidFill>
                        </a:rPr>
                        <a:t> to </a:t>
                      </a:r>
                      <a:r>
                        <a:rPr lang="en-US" sz="2300" baseline="0" dirty="0" err="1" smtClean="0">
                          <a:solidFill>
                            <a:srgbClr val="008000"/>
                          </a:solidFill>
                        </a:rPr>
                        <a:t>endIndex</a:t>
                      </a:r>
                      <a:r>
                        <a:rPr lang="en-US" sz="2300" baseline="0" dirty="0" smtClean="0">
                          <a:solidFill>
                            <a:srgbClr val="008000"/>
                          </a:solidFill>
                        </a:rPr>
                        <a:t>.</a:t>
                      </a:r>
                      <a:endParaRPr lang="en-US" sz="23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solidFill>
                            <a:srgbClr val="008000"/>
                          </a:solidFill>
                        </a:rPr>
                        <a:t>equals(array1,</a:t>
                      </a:r>
                      <a:r>
                        <a:rPr lang="en-US" sz="2300" baseline="0" dirty="0" smtClean="0">
                          <a:solidFill>
                            <a:srgbClr val="008000"/>
                          </a:solidFill>
                        </a:rPr>
                        <a:t> array2)</a:t>
                      </a:r>
                      <a:endParaRPr lang="en-US" sz="23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solidFill>
                            <a:srgbClr val="008000"/>
                          </a:solidFill>
                        </a:rPr>
                        <a:t>Returns</a:t>
                      </a:r>
                      <a:r>
                        <a:rPr lang="en-US" sz="2300" baseline="0" dirty="0" smtClean="0">
                          <a:solidFill>
                            <a:srgbClr val="008000"/>
                          </a:solidFill>
                        </a:rPr>
                        <a:t> true if the arrays contain the same elements.</a:t>
                      </a:r>
                      <a:endParaRPr lang="en-US" sz="23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solidFill>
                            <a:srgbClr val="008000"/>
                          </a:solidFill>
                        </a:rPr>
                        <a:t>fill(array, value)</a:t>
                      </a:r>
                      <a:endParaRPr lang="en-US" sz="23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solidFill>
                            <a:srgbClr val="008000"/>
                          </a:solidFill>
                        </a:rPr>
                        <a:t>Sets every element</a:t>
                      </a:r>
                      <a:r>
                        <a:rPr lang="en-US" sz="2300" baseline="0" dirty="0" smtClean="0">
                          <a:solidFill>
                            <a:srgbClr val="008000"/>
                          </a:solidFill>
                        </a:rPr>
                        <a:t> of the array to be the given value.</a:t>
                      </a:r>
                      <a:endParaRPr lang="en-US" sz="23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solidFill>
                            <a:srgbClr val="008000"/>
                          </a:solidFill>
                        </a:rPr>
                        <a:t>sort(array)</a:t>
                      </a:r>
                      <a:endParaRPr lang="en-US" sz="2300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solidFill>
                            <a:srgbClr val="008000"/>
                          </a:solidFill>
                        </a:rPr>
                        <a:t>Rearranges the elements so that they appear in sorted order.</a:t>
                      </a:r>
                      <a:endParaRPr lang="en-US" sz="23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err="1" smtClean="0">
                          <a:solidFill>
                            <a:srgbClr val="008000"/>
                          </a:solidFill>
                        </a:rPr>
                        <a:t>toString</a:t>
                      </a:r>
                      <a:r>
                        <a:rPr lang="en-US" sz="2300" dirty="0" smtClean="0">
                          <a:solidFill>
                            <a:srgbClr val="008000"/>
                          </a:solidFill>
                        </a:rPr>
                        <a:t>(array)</a:t>
                      </a:r>
                      <a:endParaRPr lang="en-US" sz="23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solidFill>
                            <a:srgbClr val="008000"/>
                          </a:solidFill>
                        </a:rPr>
                        <a:t>Returns a String representation of the array, as in [3, 5, 7].</a:t>
                      </a:r>
                      <a:endParaRPr lang="en-US" sz="23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03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F46A5E-9FE8-44A5-A6FE-F44216A75BF1}"/>
</file>

<file path=customXml/itemProps2.xml><?xml version="1.0" encoding="utf-8"?>
<ds:datastoreItem xmlns:ds="http://schemas.openxmlformats.org/officeDocument/2006/customXml" ds:itemID="{55A38A60-FEEC-482A-901B-CDD64F30C37C}"/>
</file>

<file path=customXml/itemProps3.xml><?xml version="1.0" encoding="utf-8"?>
<ds:datastoreItem xmlns:ds="http://schemas.openxmlformats.org/officeDocument/2006/customXml" ds:itemID="{32F6A7B7-821E-4DC7-8F91-9D8CCFA7ED49}"/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19</TotalTime>
  <Words>120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</dc:creator>
  <cp:lastModifiedBy>Christine</cp:lastModifiedBy>
  <cp:revision>3</cp:revision>
  <dcterms:created xsi:type="dcterms:W3CDTF">2015-03-19T19:11:07Z</dcterms:created>
  <dcterms:modified xsi:type="dcterms:W3CDTF">2015-03-23T22:08:20Z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