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5"/>
  </p:notes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71" r:id="rId54"/>
    <p:sldId id="272" r:id="rId55"/>
    <p:sldId id="273" r:id="rId56"/>
    <p:sldId id="274" r:id="rId57"/>
    <p:sldId id="275" r:id="rId58"/>
    <p:sldId id="276" r:id="rId59"/>
    <p:sldId id="267" r:id="rId60"/>
    <p:sldId id="268" r:id="rId61"/>
    <p:sldId id="269" r:id="rId62"/>
    <p:sldId id="270" r:id="rId63"/>
    <p:sldId id="263" r:id="rId64"/>
    <p:sldId id="264" r:id="rId65"/>
    <p:sldId id="265" r:id="rId66"/>
    <p:sldId id="266" r:id="rId67"/>
    <p:sldId id="261" r:id="rId68"/>
    <p:sldId id="262" r:id="rId69"/>
    <p:sldId id="256" r:id="rId70"/>
    <p:sldId id="257" r:id="rId71"/>
    <p:sldId id="258" r:id="rId72"/>
    <p:sldId id="259" r:id="rId73"/>
    <p:sldId id="26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7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D4D3-AF7F-407D-A91C-28A05E3AAF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2B2C-5689-4C32-B28A-0B45C54A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your students to also give you quiz questions for the next lesson!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BFEA-012E-42C0-88EC-181B3441BE0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lEbXH8eUTk?t=1m26s" TargetMode="External"/><Relationship Id="rId2" Type="http://schemas.openxmlformats.org/officeDocument/2006/relationships/hyperlink" Target="http://www.pokemon.com/us/parent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ameplay_of_Pok%C3%A9mon" TargetMode="External"/><Relationship Id="rId5" Type="http://schemas.openxmlformats.org/officeDocument/2006/relationships/hyperlink" Target="http://tinyurl.com/no4mzic" TargetMode="External"/><Relationship Id="rId4" Type="http://schemas.openxmlformats.org/officeDocument/2006/relationships/hyperlink" Target="http://www.pokemon.com/us/pokedex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625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" y="324009"/>
            <a:ext cx="10091226" cy="6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6" y="198467"/>
            <a:ext cx="7390228" cy="67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6" y="200481"/>
            <a:ext cx="9106488" cy="6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1" y="157792"/>
            <a:ext cx="6602438" cy="6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4" y="2288257"/>
            <a:ext cx="8234292" cy="416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6" y="2236763"/>
            <a:ext cx="8306388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02" y="2305159"/>
            <a:ext cx="8796996" cy="4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5" y="276959"/>
            <a:ext cx="8965810" cy="6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116828"/>
            <a:ext cx="6433626" cy="66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0" y="844062"/>
            <a:ext cx="10289560" cy="5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6" y="1280160"/>
            <a:ext cx="1032450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7" y="1012875"/>
            <a:ext cx="10367066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" y="1125415"/>
            <a:ext cx="10378792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167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000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180216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381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0"/>
            <a:ext cx="9144000" cy="2387600"/>
          </a:xfrm>
        </p:spPr>
        <p:txBody>
          <a:bodyPr/>
          <a:lstStyle/>
          <a:p>
            <a:r>
              <a:rPr lang="en-US" dirty="0"/>
              <a:t>Modeling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2884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were to write code for these: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347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behaviors (methods) and data (states) does a common dog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Completeness, Robustness,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0112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Organizer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5802" r="4094" b="8052"/>
          <a:stretch/>
        </p:blipFill>
        <p:spPr>
          <a:xfrm>
            <a:off x="2083449" y="1702190"/>
            <a:ext cx="8025102" cy="4712678"/>
          </a:xfrm>
        </p:spPr>
      </p:pic>
    </p:spTree>
    <p:extLst>
      <p:ext uri="{BB962C8B-B14F-4D97-AF65-F5344CB8AC3E}">
        <p14:creationId xmlns:p14="http://schemas.microsoft.com/office/powerpoint/2010/main" val="3497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308296"/>
            <a:ext cx="10232192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= State (Data) + Behavior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stored in an array.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digits = {1, 2, 3, 4, 5, 6, 7, 8 , 9, 10};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dictates actions.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(digits));</a:t>
            </a:r>
          </a:p>
        </p:txBody>
      </p:sp>
    </p:spTree>
    <p:extLst>
      <p:ext uri="{BB962C8B-B14F-4D97-AF65-F5344CB8AC3E}">
        <p14:creationId xmlns:p14="http://schemas.microsoft.com/office/powerpoint/2010/main" val="93606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isn’t this an object 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(guess != number)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(“Incorrect.”);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(“Your guess?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guess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that uses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program (client code) might need to access the data and methods stored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student1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myDog</a:t>
            </a:r>
            <a:endParaRPr lang="en-US" dirty="0"/>
          </a:p>
        </p:txBody>
      </p:sp>
      <p:pic>
        <p:nvPicPr>
          <p:cNvPr id="4" name="Picture 3" descr="Top 20 Gifts To Buy For Dog Lovers | Dog Refer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4176712"/>
            <a:ext cx="3571875" cy="2000250"/>
          </a:xfrm>
          <a:prstGeom prst="rect">
            <a:avLst/>
          </a:prstGeom>
        </p:spPr>
      </p:pic>
      <p:pic>
        <p:nvPicPr>
          <p:cNvPr id="5" name="Picture 4" descr="Plus School Letter Grade Picture | Free Photograph | Photos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9" y="4176712"/>
            <a:ext cx="3001107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these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  <p:pic>
        <p:nvPicPr>
          <p:cNvPr id="4" name="Picture 3" descr="Newborn Bulldog puppy live webcam – Boing Bo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69" y="2664691"/>
            <a:ext cx="3873304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blueprint or outline for a particular set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Class:				Instances:</a:t>
            </a:r>
          </a:p>
          <a:p>
            <a:pPr marL="0" indent="0">
              <a:buNone/>
            </a:pPr>
            <a:r>
              <a:rPr lang="en-US" dirty="0"/>
              <a:t>Dog				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50650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Fields</a:t>
            </a:r>
            <a:r>
              <a:rPr lang="en-US" dirty="0"/>
              <a:t>: outline what data (state) the object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outlines the behavior of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: code that initializes the object being constructed.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Encapsulation</a:t>
            </a:r>
            <a:r>
              <a:rPr lang="en-US" dirty="0"/>
              <a:t> can protect the data stored in the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through the Point Class and complete the following Practice-It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whatIsOOP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whatIsAnObject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StringObject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ReferenceMystery3</a:t>
            </a:r>
          </a:p>
          <a:p>
            <a:pPr marL="514350" indent="-514350">
              <a:buAutoNum type="alphaLcPeriod"/>
            </a:pPr>
            <a:r>
              <a:rPr lang="en-US" dirty="0" err="1"/>
              <a:t>CalculatorObject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5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Custom </a:t>
            </a:r>
            <a:r>
              <a:rPr lang="en-US" dirty="0" err="1"/>
              <a:t>Pokemon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http://www.pokemon.com/us/parents-guide/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(Basic overview of the game) </a:t>
            </a:r>
          </a:p>
          <a:p>
            <a:r>
              <a:rPr lang="en-US" dirty="0"/>
              <a:t>ii. </a:t>
            </a:r>
            <a:r>
              <a:rPr lang="en-US" dirty="0">
                <a:hlinkClick r:id="rId3"/>
              </a:rPr>
              <a:t>https://youtu.be/DlEbXH8eUTk?t=1m26s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(this is a 30 minute YouTube video of gameplay)</a:t>
            </a:r>
          </a:p>
          <a:p>
            <a:r>
              <a:rPr lang="en-US" dirty="0"/>
              <a:t>iii. </a:t>
            </a:r>
            <a:r>
              <a:rPr lang="en-US" dirty="0">
                <a:hlinkClick r:id="rId4"/>
              </a:rPr>
              <a:t>http://www.pokemon.com/us/pokedex/</a:t>
            </a:r>
            <a:r>
              <a:rPr lang="en-US" dirty="0"/>
              <a:t> (types of </a:t>
            </a:r>
            <a:r>
              <a:rPr lang="en-US" dirty="0" err="1"/>
              <a:t>Pokemon</a:t>
            </a:r>
            <a:r>
              <a:rPr lang="en-US" dirty="0"/>
              <a:t>) </a:t>
            </a:r>
          </a:p>
          <a:p>
            <a:r>
              <a:rPr lang="en-US" dirty="0"/>
              <a:t>iv. </a:t>
            </a:r>
            <a:r>
              <a:rPr lang="en-US" dirty="0">
                <a:hlinkClick r:id="rId5"/>
              </a:rPr>
              <a:t>http://tinyurl.com/no4mzic</a:t>
            </a:r>
            <a:r>
              <a:rPr lang="en-US" dirty="0"/>
              <a:t> (</a:t>
            </a:r>
            <a:r>
              <a:rPr lang="en-US" dirty="0" err="1"/>
              <a:t>Pokemon</a:t>
            </a:r>
            <a:r>
              <a:rPr lang="en-US" dirty="0"/>
              <a:t> with stats) </a:t>
            </a:r>
          </a:p>
          <a:p>
            <a:r>
              <a:rPr lang="en-US" dirty="0"/>
              <a:t>v.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err="1">
                <a:hlinkClick r:id="rId6"/>
              </a:rPr>
              <a:t>Gameplay_of_Pokémon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(Wikipedia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8.2 up to “</a:t>
            </a:r>
            <a:r>
              <a:rPr lang="en-US" dirty="0" err="1"/>
              <a:t>Mutators</a:t>
            </a:r>
            <a:r>
              <a:rPr lang="en-US" dirty="0"/>
              <a:t> and Accessors”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State &amp;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[ 5.02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114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4" y="1297410"/>
            <a:ext cx="10063092" cy="4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are some examples of fields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would fields look like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\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student, dog, or forecast?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 descr="DP status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" y="2804523"/>
            <a:ext cx="3125280" cy="23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59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to include in all instances of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for all instances of the Dog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method should all forecasts have, no matter what forecast?</a:t>
            </a:r>
          </a:p>
        </p:txBody>
      </p:sp>
    </p:spTree>
    <p:extLst>
      <p:ext uri="{BB962C8B-B14F-4D97-AF65-F5344CB8AC3E}">
        <p14:creationId xmlns:p14="http://schemas.microsoft.com/office/powerpoint/2010/main" val="199096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Pokémon get an effort ribbon if their combined stats exceed a certain value – what’s a good way to get all of a Pokémon's stats?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What would the method </a:t>
            </a:r>
            <a:r>
              <a:rPr lang="en-US" dirty="0" err="1"/>
              <a:t>sumStats</a:t>
            </a:r>
            <a:r>
              <a:rPr lang="en-US" dirty="0"/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660450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sumStats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return(HP + attack + defense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specialAttack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specialDefense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899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Pokemon</a:t>
            </a:r>
            <a:r>
              <a:rPr lang="en-US" dirty="0"/>
              <a:t> use vitamins to boost their stats. Here are some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Vitamin		Function</a:t>
            </a:r>
          </a:p>
          <a:p>
            <a:pPr marL="0" indent="0">
              <a:buNone/>
            </a:pPr>
            <a:r>
              <a:rPr lang="en-US" dirty="0" err="1"/>
              <a:t>hpUp</a:t>
            </a:r>
            <a:r>
              <a:rPr lang="en-US" dirty="0"/>
              <a:t> 			+ points to HP</a:t>
            </a:r>
          </a:p>
          <a:p>
            <a:pPr marL="0" indent="0">
              <a:buNone/>
            </a:pPr>
            <a:r>
              <a:rPr lang="en-US" dirty="0"/>
              <a:t>protein		+ points to attack</a:t>
            </a:r>
          </a:p>
          <a:p>
            <a:pPr marL="0" indent="0">
              <a:buNone/>
            </a:pPr>
            <a:r>
              <a:rPr lang="en-US" dirty="0"/>
              <a:t>iron			+ points to defense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Now write a method, </a:t>
            </a:r>
            <a:r>
              <a:rPr lang="en-US" dirty="0" err="1"/>
              <a:t>consumeVitamin</a:t>
            </a:r>
            <a:r>
              <a:rPr lang="en-US" dirty="0"/>
              <a:t>, that actually changes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3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consumeVitamin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consumeVitamin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…)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attack += protein;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35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need to initialize our values of each instance of the Pokémon class.</a:t>
            </a:r>
          </a:p>
          <a:p>
            <a:pPr marL="0" indent="0">
              <a:buNone/>
            </a:pPr>
            <a:r>
              <a:rPr lang="en-US" dirty="0"/>
              <a:t>This is done in the 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attack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then call these constructors to create our instances: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Pokémon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Pokémon(70, 120);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can also call our methods on the object: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pikachu.sumStats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90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36073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8.3 up to “The Keyword this”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#9 – 11, 13 – 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1" y="1294229"/>
            <a:ext cx="10171078" cy="4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Initialization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93143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g)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55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//What else could be made fields?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Dog(???) {		//How do we add these as parameters?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???;			//How do we assign values passed 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131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Forecast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tornadoWarning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//Does it make sense to have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		//a tornado warning? This 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//a design choice!!!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Constructor(???)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493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name and the name of another group’s class. </a:t>
            </a:r>
          </a:p>
          <a:p>
            <a:pPr marL="0" indent="0">
              <a:buNone/>
            </a:pPr>
            <a:r>
              <a:rPr lang="en-US" dirty="0"/>
              <a:t>How would you declare an object according to that group’s constructor?</a:t>
            </a:r>
          </a:p>
        </p:txBody>
      </p:sp>
    </p:spTree>
    <p:extLst>
      <p:ext uri="{BB962C8B-B14F-4D97-AF65-F5344CB8AC3E}">
        <p14:creationId xmlns:p14="http://schemas.microsoft.com/office/powerpoint/2010/main" val="4210590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Take notes, since you will have to teach a mini-lesson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89092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 on chapter 8 section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Encapsulation and Abstraction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Private Fields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Class </a:t>
            </a:r>
            <a:r>
              <a:rPr lang="en-US" sz="3200" dirty="0" err="1"/>
              <a:t>Invarients</a:t>
            </a:r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Changing Internal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07385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Lesson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has 7 minutes to present and 2 minutes for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group must submit 3 questions related to your topic for an in class quiz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15 minutes to prepare your presentations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453055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chapter 8 self-check questions #17 – 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" y="1277417"/>
            <a:ext cx="10428850" cy="4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41881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8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8.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6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4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8 for the Unit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2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36099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Lab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and use this slide deck to go over questions your class has.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Teacher Guide for the Picture Lab found on </a:t>
            </a:r>
            <a:r>
              <a:rPr lang="en-US" dirty="0" err="1"/>
              <a:t>sharepoint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 prepared with the Student Guide for your students, and make sure that they download </a:t>
            </a:r>
            <a:r>
              <a:rPr lang="en-US"/>
              <a:t>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107183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54496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588403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405756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14142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56840"/>
            <a:ext cx="1011936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189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94386"/>
            <a:ext cx="10119360" cy="5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459294"/>
            <a:ext cx="10372578" cy="5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BA734-2CC6-4800-A89D-08A8272A3E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1820C-677F-4878-B100-4DB8877FB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79FEB4-472A-4FE3-A477-18A5832860A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954</Words>
  <Application>Microsoft Office PowerPoint</Application>
  <PresentationFormat>Widescreen</PresentationFormat>
  <Paragraphs>252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Object-Oriented Programming</vt:lpstr>
      <vt:lpstr>Modeling and Design</vt:lpstr>
      <vt:lpstr>What if you were to write code for these:</vt:lpstr>
      <vt:lpstr>Dog Object</vt:lpstr>
      <vt:lpstr>Graphic Organizer</vt:lpstr>
      <vt:lpstr>Objects = State (Data) + Behavior (Methods)</vt:lpstr>
      <vt:lpstr>Why isn’t this an object or model?</vt:lpstr>
      <vt:lpstr>Client Code</vt:lpstr>
      <vt:lpstr>Think-Pair-Share</vt:lpstr>
      <vt:lpstr>A class</vt:lpstr>
      <vt:lpstr>A class</vt:lpstr>
      <vt:lpstr>Read through the Point Class and complete the following Practice-It problems:</vt:lpstr>
      <vt:lpstr>Research a Custom Pokemon Class:</vt:lpstr>
      <vt:lpstr>Homework</vt:lpstr>
      <vt:lpstr>Object State &amp; Behavior</vt:lpstr>
      <vt:lpstr>Fields</vt:lpstr>
      <vt:lpstr>Methods</vt:lpstr>
      <vt:lpstr>Methods: Pokémon</vt:lpstr>
      <vt:lpstr>sumStats:</vt:lpstr>
      <vt:lpstr>Methods: Pokemon</vt:lpstr>
      <vt:lpstr>consumeVitamin</vt:lpstr>
      <vt:lpstr>Constructors</vt:lpstr>
      <vt:lpstr>Constructors</vt:lpstr>
      <vt:lpstr>Worksheet</vt:lpstr>
      <vt:lpstr>Homework</vt:lpstr>
      <vt:lpstr>Object Initialization: Constructors</vt:lpstr>
      <vt:lpstr>Student</vt:lpstr>
      <vt:lpstr>Dog</vt:lpstr>
      <vt:lpstr>Forecast</vt:lpstr>
      <vt:lpstr>Exit Ticket:</vt:lpstr>
      <vt:lpstr>Homework</vt:lpstr>
      <vt:lpstr>Encapsulation</vt:lpstr>
      <vt:lpstr>Mini Lessons on chapter 8 section 4.</vt:lpstr>
      <vt:lpstr>Mini Lesson Guidelines</vt:lpstr>
      <vt:lpstr>Homework</vt:lpstr>
      <vt:lpstr>Finding and Fixing Errors</vt:lpstr>
      <vt:lpstr>Today’s plan:</vt:lpstr>
      <vt:lpstr>Homework Regrade/Resubmit</vt:lpstr>
      <vt:lpstr>Homework</vt:lpstr>
      <vt:lpstr>Picture Lab</vt:lpstr>
      <vt:lpstr>Picture Lab Placeholder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6</cp:revision>
  <dcterms:created xsi:type="dcterms:W3CDTF">2016-08-26T19:35:24Z</dcterms:created>
  <dcterms:modified xsi:type="dcterms:W3CDTF">2016-09-08T22:30:40Z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