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971" autoAdjust="0"/>
  </p:normalViewPr>
  <p:slideViewPr>
    <p:cSldViewPr snapToGrid="0" snapToObjects="1">
      <p:cViewPr varScale="1">
        <p:scale>
          <a:sx n="35" d="100"/>
          <a:sy n="35" d="100"/>
        </p:scale>
        <p:origin x="-2208" y="-104"/>
      </p:cViewPr>
      <p:guideLst>
        <p:guide orient="horz" pos="57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9012521"/>
            <a:ext cx="11315702" cy="6944658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435419"/>
            <a:ext cx="8801100" cy="3920066"/>
          </a:xfrm>
        </p:spPr>
        <p:txBody>
          <a:bodyPr>
            <a:normAutofit/>
          </a:bodyPr>
          <a:lstStyle>
            <a:lvl1pPr algn="r">
              <a:defRPr sz="9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4391342"/>
            <a:ext cx="8801100" cy="1529976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2301264" y="12222956"/>
            <a:ext cx="5486400" cy="547688"/>
          </a:xfrm>
        </p:spPr>
        <p:txBody>
          <a:bodyPr lIns="182880" tIns="0" bIns="0" anchor="b" anchorCtr="0"/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735364" y="12222956"/>
            <a:ext cx="5486392" cy="547688"/>
          </a:xfrm>
        </p:spPr>
        <p:txBody>
          <a:bodyPr lIns="18288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342900" y="609601"/>
            <a:ext cx="6377940" cy="17032938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5803392"/>
            <a:ext cx="5486400" cy="3096768"/>
          </a:xfrm>
        </p:spPr>
        <p:txBody>
          <a:bodyPr vert="horz" lIns="182880" tIns="91440" rIns="182880" bIns="91440" rtlCol="0" anchor="b" anchorCtr="0">
            <a:normAutofit/>
          </a:bodyPr>
          <a:lstStyle>
            <a:lvl1pPr algn="l" defTabSz="1828800" rtl="0" eaLnBrk="1" latinLnBrk="0" hangingPunct="1">
              <a:spcBef>
                <a:spcPct val="0"/>
              </a:spcBef>
              <a:buNone/>
              <a:defRPr sz="6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6981712" y="609600"/>
            <a:ext cx="6377940" cy="1704441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spcBef>
                <a:spcPts val="4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3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528" y="8913070"/>
            <a:ext cx="5486400" cy="692075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3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38428" y="16800579"/>
            <a:ext cx="1947672" cy="973666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86100" y="16800579"/>
            <a:ext cx="3511296" cy="9736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628" y="16800579"/>
            <a:ext cx="672084" cy="973666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342900" y="12395203"/>
            <a:ext cx="13030200" cy="5235390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395200"/>
            <a:ext cx="12230100" cy="1625600"/>
          </a:xfrm>
        </p:spPr>
        <p:txBody>
          <a:bodyPr vert="horz" lIns="182880" tIns="91440" rIns="182880" bIns="91440" rtlCol="0" anchor="b" anchorCtr="0">
            <a:normAutofit/>
          </a:bodyPr>
          <a:lstStyle>
            <a:lvl1pPr algn="l" defTabSz="1828800" rtl="0" eaLnBrk="1" latinLnBrk="0" hangingPunct="1">
              <a:spcBef>
                <a:spcPct val="0"/>
              </a:spcBef>
              <a:buNone/>
              <a:defRPr sz="6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020798"/>
            <a:ext cx="12234672" cy="218739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342902" y="609600"/>
            <a:ext cx="13016752" cy="11379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spcBef>
                <a:spcPts val="4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3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342900" y="4554071"/>
            <a:ext cx="13030200" cy="1308847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342900" y="609595"/>
            <a:ext cx="13030200" cy="3406594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342900" y="609601"/>
            <a:ext cx="13030200" cy="17032938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1400" y="2235202"/>
            <a:ext cx="1828800" cy="1361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192" y="2235202"/>
            <a:ext cx="9460708" cy="13614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342900" y="4554071"/>
            <a:ext cx="13030200" cy="1308847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342900" y="609595"/>
            <a:ext cx="13030200" cy="3406594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9012521"/>
            <a:ext cx="11315702" cy="6944658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435419"/>
            <a:ext cx="8801100" cy="3920066"/>
          </a:xfrm>
        </p:spPr>
        <p:txBody>
          <a:bodyPr>
            <a:normAutofit/>
          </a:bodyPr>
          <a:lstStyle>
            <a:lvl1pPr algn="r">
              <a:defRPr sz="9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4391342"/>
            <a:ext cx="8801100" cy="1529976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2301264" y="12222956"/>
            <a:ext cx="5486400" cy="547688"/>
          </a:xfrm>
        </p:spPr>
        <p:txBody>
          <a:bodyPr lIns="182880" tIns="0" bIns="0" anchor="b" anchorCtr="0"/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735364" y="12222956"/>
            <a:ext cx="5486392" cy="547688"/>
          </a:xfrm>
        </p:spPr>
        <p:txBody>
          <a:bodyPr lIns="18288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1804894"/>
            <a:ext cx="11315700" cy="690067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2400301" y="5671675"/>
            <a:ext cx="11315702" cy="6944658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158" y="7076142"/>
            <a:ext cx="8805672" cy="3925824"/>
          </a:xfrm>
        </p:spPr>
        <p:txBody>
          <a:bodyPr vert="horz" lIns="182880" tIns="91440" rIns="182880" bIns="91440" rtlCol="0" anchor="b" anchorCtr="0">
            <a:normAutofit/>
          </a:bodyPr>
          <a:lstStyle>
            <a:lvl1pPr algn="l" defTabSz="1828800" rtl="0" eaLnBrk="1" latinLnBrk="0" hangingPunct="1">
              <a:spcBef>
                <a:spcPct val="0"/>
              </a:spcBef>
              <a:buNone/>
              <a:defRPr sz="92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158" y="11026350"/>
            <a:ext cx="8805672" cy="1536192"/>
          </a:xfr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2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983587" y="9479756"/>
            <a:ext cx="4876802" cy="547688"/>
          </a:xfrm>
        </p:spPr>
        <p:txBody>
          <a:bodyPr vert="horz" lIns="182880" tIns="0" rIns="182880" bIns="0" rtlCol="0" anchor="t" anchorCtr="0"/>
          <a:lstStyle>
            <a:lvl1pPr marL="0" algn="l" defTabSz="1828800" rtl="0" eaLnBrk="1" latinLnBrk="0" hangingPunct="1">
              <a:defRPr sz="22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20214" y="9479756"/>
            <a:ext cx="4876800" cy="547688"/>
          </a:xfrm>
        </p:spPr>
        <p:txBody>
          <a:bodyPr vert="horz" lIns="182880" tIns="0" rIns="182880" bIns="0" rtlCol="0" anchor="b" anchorCtr="0"/>
          <a:lstStyle>
            <a:lvl1pPr marL="0" algn="l" defTabSz="1828800" rtl="0" eaLnBrk="1" latinLnBrk="0" hangingPunct="1">
              <a:defRPr sz="2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342900" y="4554071"/>
            <a:ext cx="13030200" cy="1308847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342900" y="609595"/>
            <a:ext cx="13030200" cy="3406594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94" y="788888"/>
            <a:ext cx="11375232" cy="304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192" y="5283205"/>
            <a:ext cx="5486400" cy="10600266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 marL="4111626" indent="-688976">
              <a:defRPr sz="3600"/>
            </a:lvl6pPr>
            <a:lvl7pPr marL="4111626" indent="-688976">
              <a:defRPr sz="3600"/>
            </a:lvl7pPr>
            <a:lvl8pPr marL="4111626" indent="-688976">
              <a:defRPr sz="3600"/>
            </a:lvl8pPr>
            <a:lvl9pPr marL="4111626" indent="-688976"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8026" y="5283205"/>
            <a:ext cx="5486400" cy="10600266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 marL="3892550" indent="-688976">
              <a:defRPr sz="3600"/>
            </a:lvl6pPr>
            <a:lvl7pPr marL="3892550" indent="-688976">
              <a:defRPr sz="3600"/>
            </a:lvl7pPr>
            <a:lvl8pPr marL="3892550" indent="-688976">
              <a:defRPr sz="3600"/>
            </a:lvl8pPr>
            <a:lvl9pPr marL="3892550" indent="-688976"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342900" y="4554071"/>
            <a:ext cx="13030200" cy="1308847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342900" y="609595"/>
            <a:ext cx="13030200" cy="3406594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94" y="788888"/>
            <a:ext cx="11375232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94" y="4939802"/>
            <a:ext cx="5486400" cy="231563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5200" b="1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194" y="7315201"/>
            <a:ext cx="5486400" cy="8568266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 marL="4111626" indent="-688976">
              <a:defRPr sz="3600"/>
            </a:lvl6pPr>
            <a:lvl7pPr marL="4111626" indent="-688976">
              <a:defRPr sz="3600"/>
            </a:lvl7pPr>
            <a:lvl8pPr marL="4111626" indent="-688976">
              <a:defRPr sz="3600"/>
            </a:lvl8pPr>
            <a:lvl9pPr marL="4111626" indent="-688976"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8026" y="4939802"/>
            <a:ext cx="5486400" cy="231563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5200" b="1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8026" y="7315201"/>
            <a:ext cx="5486400" cy="8568266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 marL="4111626" indent="-688976">
              <a:defRPr sz="3600"/>
            </a:lvl6pPr>
            <a:lvl7pPr marL="4111626" indent="-688976">
              <a:defRPr sz="3600"/>
            </a:lvl7pPr>
            <a:lvl8pPr marL="4111626" indent="-688976">
              <a:defRPr sz="3600"/>
            </a:lvl8pPr>
            <a:lvl9pPr marL="4111626" indent="-688976"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342900" y="4554071"/>
            <a:ext cx="13030200" cy="1308847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342900" y="609595"/>
            <a:ext cx="13030200" cy="3406594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342900" y="609601"/>
            <a:ext cx="13030200" cy="17032938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342900" y="609601"/>
            <a:ext cx="6377940" cy="17032938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6972300" y="609601"/>
            <a:ext cx="6377940" cy="17032938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5806142"/>
            <a:ext cx="5486400" cy="3098800"/>
          </a:xfrm>
        </p:spPr>
        <p:txBody>
          <a:bodyPr anchor="b">
            <a:normAutofit/>
          </a:bodyPr>
          <a:lstStyle>
            <a:lvl1pPr algn="l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070" y="1625600"/>
            <a:ext cx="5486400" cy="142240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70" y="8940801"/>
            <a:ext cx="5486400" cy="690880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16793885"/>
            <a:ext cx="1943100" cy="973666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86101" y="16793885"/>
            <a:ext cx="3509682" cy="9736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1" y="16793885"/>
            <a:ext cx="665630" cy="973666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194" y="788888"/>
            <a:ext cx="11375232" cy="3048000"/>
          </a:xfrm>
          <a:prstGeom prst="rect">
            <a:avLst/>
          </a:prstGeom>
        </p:spPr>
        <p:txBody>
          <a:bodyPr vert="horz" lIns="182880" tIns="91440" rIns="182880" bIns="9144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194" y="5199531"/>
            <a:ext cx="11375232" cy="1068593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650451"/>
            <a:ext cx="3200400" cy="973666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2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01100" y="16662403"/>
            <a:ext cx="4343400" cy="973666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2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62403"/>
            <a:ext cx="800100" cy="973666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2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828800" rtl="0" eaLnBrk="1" latinLnBrk="0" hangingPunct="1">
        <a:spcBef>
          <a:spcPct val="0"/>
        </a:spcBef>
        <a:buNone/>
        <a:defRPr sz="76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ts val="4000"/>
        </a:spcBef>
        <a:buClr>
          <a:schemeClr val="accent1"/>
        </a:buClr>
        <a:buSzPct val="90000"/>
        <a:buFont typeface="Wingdings 2" pitchFamily="18" charset="2"/>
        <a:buChar char=""/>
        <a:defRPr sz="4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1371600" indent="-673100" algn="l" defTabSz="1828800" rtl="0" eaLnBrk="1" latinLnBrk="0" hangingPunct="1">
        <a:spcBef>
          <a:spcPts val="1200"/>
        </a:spcBef>
        <a:buClr>
          <a:schemeClr val="accent1"/>
        </a:buClr>
        <a:buSzPct val="90000"/>
        <a:buFont typeface="Wingdings 2" pitchFamily="18" charset="2"/>
        <a:buChar char=""/>
        <a:defRPr sz="4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2070100" indent="-698500" algn="l" defTabSz="1828800" rtl="0" eaLnBrk="1" latinLnBrk="0" hangingPunct="1">
        <a:spcBef>
          <a:spcPts val="1200"/>
        </a:spcBef>
        <a:buClr>
          <a:schemeClr val="accent1"/>
        </a:buClr>
        <a:buSzPct val="90000"/>
        <a:buFont typeface="Wingdings 2" pitchFamily="18" charset="2"/>
        <a:buChar char=""/>
        <a:defRPr sz="3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2743200" indent="-673100" algn="l" defTabSz="1828800" rtl="0" eaLnBrk="1" latinLnBrk="0" hangingPunct="1">
        <a:spcBef>
          <a:spcPts val="1200"/>
        </a:spcBef>
        <a:buClr>
          <a:schemeClr val="accent1"/>
        </a:buClr>
        <a:buSzPct val="90000"/>
        <a:buFont typeface="Wingdings 2" pitchFamily="18" charset="2"/>
        <a:buChar char=""/>
        <a:defRPr sz="3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3441700" indent="-698500" algn="l" defTabSz="1828800" rtl="0" eaLnBrk="1" latinLnBrk="0" hangingPunct="1">
        <a:spcBef>
          <a:spcPts val="1200"/>
        </a:spcBef>
        <a:buClr>
          <a:schemeClr val="accent1"/>
        </a:buClr>
        <a:buSzPct val="90000"/>
        <a:buFont typeface="Wingdings 2" pitchFamily="18" charset="2"/>
        <a:buChar char=""/>
        <a:defRPr sz="3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4111626" indent="-688976" algn="l" defTabSz="18288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36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4797426" indent="-688976" algn="l" defTabSz="18288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36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5486400" indent="-688976" algn="l" defTabSz="18288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36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6175376" indent="-688976" algn="l" defTabSz="18288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36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986580"/>
            <a:ext cx="13715998" cy="116955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6400" dirty="0">
                <a:latin typeface="American Captain"/>
                <a:cs typeface="American Captain"/>
              </a:rPr>
              <a:t>The ultimate superclass  for all Java classes.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799" y="13693397"/>
            <a:ext cx="12666350" cy="264687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16000" dirty="0">
                <a:solidFill>
                  <a:schemeClr val="bg2">
                    <a:lumMod val="20000"/>
                    <a:lumOff val="80000"/>
                  </a:schemeClr>
                </a:solidFill>
                <a:latin typeface="American Captain"/>
                <a:cs typeface="American Captain"/>
              </a:rPr>
              <a:t>the object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" y="15464727"/>
            <a:ext cx="13715998" cy="283154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endParaRPr lang="en-US" sz="4000" dirty="0" smtClean="0">
              <a:solidFill>
                <a:srgbClr val="CCEAFF"/>
              </a:solidFill>
              <a:latin typeface="Abadi MT Condensed Light"/>
              <a:cs typeface="Abadi MT Condensed Light"/>
            </a:endParaRPr>
          </a:p>
          <a:p>
            <a:pPr algn="ctr"/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clone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( ) creates and returns a copy of the object           equals( </a:t>
            </a:r>
            <a:r>
              <a:rPr lang="en-US" sz="4400" dirty="0" err="1" smtClean="0">
                <a:solidFill>
                  <a:srgbClr val="CCEAFF"/>
                </a:solidFill>
                <a:latin typeface="ST moviehead"/>
                <a:cs typeface="ST moviehead"/>
              </a:rPr>
              <a:t>obj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 )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indicates whether the other object is equal to this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one   </a:t>
            </a:r>
          </a:p>
          <a:p>
            <a:pPr algn="ctr"/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   finalize( )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is called automatically by Java when objects are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destroyed          </a:t>
            </a:r>
            <a:r>
              <a:rPr lang="en-US" sz="4400" dirty="0" err="1" smtClean="0">
                <a:solidFill>
                  <a:srgbClr val="CCEAFF"/>
                </a:solidFill>
                <a:latin typeface="ST moviehead"/>
                <a:cs typeface="ST moviehead"/>
              </a:rPr>
              <a:t>getClass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( )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returns information about the type of the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object</a:t>
            </a:r>
          </a:p>
          <a:p>
            <a:pPr algn="ctr"/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 </a:t>
            </a:r>
            <a:r>
              <a:rPr lang="en-US" sz="4400" dirty="0" err="1" smtClean="0">
                <a:solidFill>
                  <a:srgbClr val="CCEAFF"/>
                </a:solidFill>
                <a:latin typeface="ST moviehead"/>
                <a:cs typeface="ST moviehead"/>
              </a:rPr>
              <a:t>hasCode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( )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returns a number associated with the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object          </a:t>
            </a:r>
            <a:r>
              <a:rPr lang="en-US" sz="4400" dirty="0" err="1" smtClean="0">
                <a:solidFill>
                  <a:srgbClr val="CCEAFF"/>
                </a:solidFill>
                <a:latin typeface="ST moviehead"/>
                <a:cs typeface="ST moviehead"/>
              </a:rPr>
              <a:t>toString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( ) returns </a:t>
            </a:r>
            <a:r>
              <a:rPr lang="en-US" sz="4400" dirty="0" smtClean="0">
                <a:solidFill>
                  <a:srgbClr val="CCEAFF"/>
                </a:solidFill>
                <a:latin typeface="ST moviehead"/>
                <a:cs typeface="ST moviehead"/>
              </a:rPr>
              <a:t>the state of the object as a 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349" y="350818"/>
            <a:ext cx="5772926" cy="1415772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lvl="0" algn="ctr"/>
            <a:r>
              <a:rPr lang="en-US" sz="2800" dirty="0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“The object class contains methods that are common to all objects.”</a:t>
            </a:r>
          </a:p>
          <a:p>
            <a:pPr lvl="0" algn="r"/>
            <a:r>
              <a:rPr lang="en-US" sz="2200" dirty="0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--Your Textbook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7784648" y="350818"/>
            <a:ext cx="5481500" cy="1415772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lvl="0" algn="ctr"/>
            <a:r>
              <a:rPr lang="en-US" sz="2800" dirty="0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“The object class is where the default </a:t>
            </a:r>
            <a:r>
              <a:rPr lang="en-US" sz="2800" dirty="0" err="1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toString</a:t>
            </a:r>
            <a:r>
              <a:rPr lang="en-US" sz="2800" dirty="0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 method comes from.”</a:t>
            </a:r>
          </a:p>
          <a:p>
            <a:pPr lvl="0" algn="r"/>
            <a:r>
              <a:rPr lang="en-US" sz="2200" dirty="0">
                <a:solidFill>
                  <a:srgbClr val="CCEAFF"/>
                </a:solidFill>
                <a:latin typeface="Avenir Next Condensed Medium"/>
                <a:cs typeface="Avenir Next Condensed Medium"/>
              </a:rPr>
              <a:t>--Your Instructor</a:t>
            </a:r>
            <a:endParaRPr lang="en-US" sz="2100" dirty="0">
              <a:solidFill>
                <a:srgbClr val="CCEAFF"/>
              </a:solidFill>
              <a:latin typeface="Avenir Next Condensed Medium"/>
              <a:cs typeface="Avenir Next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325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2000F-5E37-46EE-B6E0-5269DB5B602A}"/>
</file>

<file path=customXml/itemProps2.xml><?xml version="1.0" encoding="utf-8"?>
<ds:datastoreItem xmlns:ds="http://schemas.openxmlformats.org/officeDocument/2006/customXml" ds:itemID="{8A6F99AA-A5D4-45B3-950F-80CE0A35E349}"/>
</file>

<file path=customXml/itemProps3.xml><?xml version="1.0" encoding="utf-8"?>
<ds:datastoreItem xmlns:ds="http://schemas.openxmlformats.org/officeDocument/2006/customXml" ds:itemID="{7333F342-F4D1-4AA8-AF96-C3706BD8EFAA}"/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51</TotalTime>
  <Words>119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Pixel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7</cp:revision>
  <cp:lastPrinted>2015-04-26T15:48:16Z</cp:lastPrinted>
  <dcterms:created xsi:type="dcterms:W3CDTF">2015-04-26T14:50:21Z</dcterms:created>
  <dcterms:modified xsi:type="dcterms:W3CDTF">2015-04-26T15:55:47Z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