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313" r:id="rId3"/>
    <p:sldId id="258" r:id="rId4"/>
    <p:sldId id="314" r:id="rId5"/>
    <p:sldId id="260" r:id="rId6"/>
    <p:sldId id="261" r:id="rId7"/>
    <p:sldId id="315" r:id="rId8"/>
    <p:sldId id="320" r:id="rId9"/>
    <p:sldId id="316" r:id="rId10"/>
    <p:sldId id="317" r:id="rId11"/>
    <p:sldId id="318" r:id="rId12"/>
    <p:sldId id="265" r:id="rId13"/>
    <p:sldId id="267" r:id="rId14"/>
    <p:sldId id="321" r:id="rId15"/>
    <p:sldId id="319" r:id="rId16"/>
  </p:sldIdLst>
  <p:sldSz cx="9144000" cy="5143500" type="screen16x9"/>
  <p:notesSz cx="6858000" cy="9144000"/>
  <p:embeddedFontLst>
    <p:embeddedFont>
      <p:font typeface="Livvic" pitchFamily="2" charset="0"/>
      <p:regular r:id="rId18"/>
      <p:bold r:id="rId19"/>
      <p:italic r:id="rId20"/>
      <p:boldItalic r:id="rId21"/>
    </p:embeddedFont>
    <p:embeddedFont>
      <p:font typeface="Oswald" panose="00000500000000000000" pitchFamily="2" charset="0"/>
      <p:regular r:id="rId22"/>
      <p:bold r:id="rId23"/>
    </p:embeddedFont>
    <p:embeddedFont>
      <p:font typeface="Poor Richard" panose="02080502050505020702" pitchFamily="18" charset="0"/>
      <p:regular r:id="rId24"/>
    </p:embeddedFont>
    <p:embeddedFont>
      <p:font typeface="Raleway"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Condensed"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0FF85E4-83BD-42B3-A0CB-1D10B0D2F1FB}">
          <p14:sldIdLst>
            <p14:sldId id="256"/>
            <p14:sldId id="313"/>
            <p14:sldId id="258"/>
            <p14:sldId id="314"/>
            <p14:sldId id="260"/>
            <p14:sldId id="261"/>
            <p14:sldId id="315"/>
            <p14:sldId id="320"/>
            <p14:sldId id="316"/>
            <p14:sldId id="317"/>
            <p14:sldId id="318"/>
            <p14:sldId id="265"/>
            <p14:sldId id="267"/>
            <p14:sldId id="321"/>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F087B-4E0B-442B-92AD-F840427FD476}">
  <a:tblStyle styleId="{BB3F087B-4E0B-442B-92AD-F840427FD4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64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a:buChar char="○"/>
              <a:defRPr sz="1200"/>
            </a:lvl2pPr>
            <a:lvl3pPr marL="1371600" lvl="2" indent="-304800">
              <a:spcBef>
                <a:spcPts val="1600"/>
              </a:spcBef>
              <a:spcAft>
                <a:spcPts val="0"/>
              </a:spcAft>
              <a:buSzPts val="1200"/>
              <a:buFont typeface="Roboto Condensed"/>
              <a:buChar char="■"/>
              <a:defRPr sz="1200"/>
            </a:lvl3pPr>
            <a:lvl4pPr marL="1828800" lvl="3" indent="-304800">
              <a:spcBef>
                <a:spcPts val="1600"/>
              </a:spcBef>
              <a:spcAft>
                <a:spcPts val="0"/>
              </a:spcAft>
              <a:buSzPts val="1200"/>
              <a:buFont typeface="Roboto Condensed"/>
              <a:buChar char="●"/>
              <a:defRPr sz="1200"/>
            </a:lvl4pPr>
            <a:lvl5pPr marL="2286000" lvl="4" indent="-304800">
              <a:spcBef>
                <a:spcPts val="1600"/>
              </a:spcBef>
              <a:spcAft>
                <a:spcPts val="0"/>
              </a:spcAft>
              <a:buSzPts val="1200"/>
              <a:buFont typeface="Roboto Condensed"/>
              <a:buChar char="○"/>
              <a:defRPr sz="1200"/>
            </a:lvl5pPr>
            <a:lvl6pPr marL="2743200" lvl="5" indent="-304800">
              <a:spcBef>
                <a:spcPts val="1600"/>
              </a:spcBef>
              <a:spcAft>
                <a:spcPts val="0"/>
              </a:spcAft>
              <a:buSzPts val="1200"/>
              <a:buFont typeface="Roboto Condensed"/>
              <a:buChar char="■"/>
              <a:defRPr sz="1200"/>
            </a:lvl6pPr>
            <a:lvl7pPr marL="3200400" lvl="6" indent="-304800">
              <a:spcBef>
                <a:spcPts val="1600"/>
              </a:spcBef>
              <a:spcAft>
                <a:spcPts val="0"/>
              </a:spcAft>
              <a:buSzPts val="1200"/>
              <a:buFont typeface="Roboto Condensed"/>
              <a:buChar char="●"/>
              <a:defRPr sz="1200"/>
            </a:lvl7pPr>
            <a:lvl8pPr marL="3657600" lvl="7" indent="-304800">
              <a:spcBef>
                <a:spcPts val="1600"/>
              </a:spcBef>
              <a:spcAft>
                <a:spcPts val="0"/>
              </a:spcAft>
              <a:buSzPts val="1200"/>
              <a:buFont typeface="Roboto Condensed"/>
              <a:buChar char="○"/>
              <a:defRPr sz="1200"/>
            </a:lvl8pPr>
            <a:lvl9pPr marL="4114800" lvl="8" indent="-304800">
              <a:spcBef>
                <a:spcPts val="1600"/>
              </a:spcBef>
              <a:spcAft>
                <a:spcPts val="1600"/>
              </a:spcAft>
              <a:buSzPts val="1200"/>
              <a:buFont typeface="Roboto Condensed"/>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62" r:id="rId7"/>
    <p:sldLayoutId id="2147483666" r:id="rId8"/>
    <p:sldLayoutId id="2147483667"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Download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121160"/>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dirty="0">
                <a:latin typeface="Times New Roman" panose="02020603050405020304" pitchFamily="18" charset="0"/>
                <a:cs typeface="Times New Roman" panose="02020603050405020304" pitchFamily="18" charset="0"/>
              </a:rPr>
              <a:t>LAPTOP PRICE PREDICTOR </a:t>
            </a:r>
            <a:endParaRPr sz="4600" dirty="0">
              <a:latin typeface="Times New Roman" panose="02020603050405020304" pitchFamily="18" charset="0"/>
              <a:cs typeface="Times New Roman" panose="02020603050405020304" pitchFamily="18" charset="0"/>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FE186C8-8AA5-C16D-B514-6397A32D6014}"/>
              </a:ext>
            </a:extLst>
          </p:cNvPr>
          <p:cNvSpPr txBox="1"/>
          <p:nvPr/>
        </p:nvSpPr>
        <p:spPr>
          <a:xfrm>
            <a:off x="720000" y="3593586"/>
            <a:ext cx="3900126" cy="5232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INTRO TO DATA SCIENCE </a:t>
            </a:r>
          </a:p>
          <a:p>
            <a:r>
              <a:rPr lang="en-US" dirty="0">
                <a:solidFill>
                  <a:schemeClr val="bg1"/>
                </a:solidFill>
                <a:latin typeface="Times New Roman" panose="02020603050405020304" pitchFamily="18" charset="0"/>
                <a:cs typeface="Times New Roman" panose="02020603050405020304" pitchFamily="18" charset="0"/>
              </a:rPr>
              <a:t>PROFESSOR : DR. ARIDANA SULA </a:t>
            </a:r>
          </a:p>
        </p:txBody>
      </p:sp>
      <p:pic>
        <p:nvPicPr>
          <p:cNvPr id="2050" name="Picture 2" descr="Planstudyabroad.com - Now Apply to Universities around the ...">
            <a:extLst>
              <a:ext uri="{FF2B5EF4-FFF2-40B4-BE49-F238E27FC236}">
                <a16:creationId xmlns:a16="http://schemas.microsoft.com/office/drawing/2014/main" id="{DA186D9C-652B-48F9-EFB6-0EB5950C1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62"/>
            <a:ext cx="1085850" cy="875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8FFECB-DC0A-E8EC-31A6-865CDE4B3CE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COLLECTION</a:t>
            </a:r>
          </a:p>
        </p:txBody>
      </p:sp>
      <p:sp>
        <p:nvSpPr>
          <p:cNvPr id="15" name="Flowchart: Terminator 14">
            <a:extLst>
              <a:ext uri="{FF2B5EF4-FFF2-40B4-BE49-F238E27FC236}">
                <a16:creationId xmlns:a16="http://schemas.microsoft.com/office/drawing/2014/main" id="{4B99D3FD-D4FF-474E-090E-B370A749DBA6}"/>
              </a:ext>
            </a:extLst>
          </p:cNvPr>
          <p:cNvSpPr/>
          <p:nvPr/>
        </p:nvSpPr>
        <p:spPr>
          <a:xfrm>
            <a:off x="1409413" y="1354340"/>
            <a:ext cx="6325173" cy="2949456"/>
          </a:xfrm>
          <a:prstGeom prst="flowChartTerminator">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F980690C-2132-563A-7936-69D4C35F5D70}"/>
              </a:ext>
            </a:extLst>
          </p:cNvPr>
          <p:cNvSpPr txBox="1"/>
          <p:nvPr/>
        </p:nvSpPr>
        <p:spPr>
          <a:xfrm>
            <a:off x="4872839" y="1458536"/>
            <a:ext cx="2115268" cy="2741063"/>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ATTRIBUTES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Company Name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Type Name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Inches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Screen Resolution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CPU</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RAM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Memory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GPU</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Operating System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Weight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Price </a:t>
            </a:r>
          </a:p>
        </p:txBody>
      </p:sp>
      <p:sp>
        <p:nvSpPr>
          <p:cNvPr id="5" name="TextBox 4">
            <a:extLst>
              <a:ext uri="{FF2B5EF4-FFF2-40B4-BE49-F238E27FC236}">
                <a16:creationId xmlns:a16="http://schemas.microsoft.com/office/drawing/2014/main" id="{782C74E2-3710-0254-E1DD-3C5A5B478169}"/>
              </a:ext>
            </a:extLst>
          </p:cNvPr>
          <p:cNvSpPr txBox="1"/>
          <p:nvPr/>
        </p:nvSpPr>
        <p:spPr>
          <a:xfrm>
            <a:off x="2289243" y="1847609"/>
            <a:ext cx="1466850" cy="3077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Dataset: Kaggle</a:t>
            </a:r>
          </a:p>
        </p:txBody>
      </p:sp>
      <p:pic>
        <p:nvPicPr>
          <p:cNvPr id="2050" name="Picture 2" descr="See Computer Vision: From Basics to Kaggle Contest at Google Developer  Student Clubs University of Paris-Saclay">
            <a:extLst>
              <a:ext uri="{FF2B5EF4-FFF2-40B4-BE49-F238E27FC236}">
                <a16:creationId xmlns:a16="http://schemas.microsoft.com/office/drawing/2014/main" id="{B2C3E7FC-4BF4-78FE-2381-6221A7C37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250" y="2243138"/>
            <a:ext cx="1366837" cy="136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38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E542-AE13-CC96-82CB-E61A3CE04F6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DATASET</a:t>
            </a:r>
          </a:p>
        </p:txBody>
      </p:sp>
      <p:pic>
        <p:nvPicPr>
          <p:cNvPr id="30" name="Picture 29">
            <a:extLst>
              <a:ext uri="{FF2B5EF4-FFF2-40B4-BE49-F238E27FC236}">
                <a16:creationId xmlns:a16="http://schemas.microsoft.com/office/drawing/2014/main" id="{789ED9BE-D3AA-DFDE-6B98-D5950291A823}"/>
              </a:ext>
            </a:extLst>
          </p:cNvPr>
          <p:cNvPicPr>
            <a:picLocks noChangeAspect="1"/>
          </p:cNvPicPr>
          <p:nvPr/>
        </p:nvPicPr>
        <p:blipFill>
          <a:blip r:embed="rId2"/>
          <a:stretch>
            <a:fillRect/>
          </a:stretch>
        </p:blipFill>
        <p:spPr>
          <a:xfrm>
            <a:off x="590550" y="1395232"/>
            <a:ext cx="7962900" cy="2581635"/>
          </a:xfrm>
          <a:prstGeom prst="rect">
            <a:avLst/>
          </a:prstGeom>
        </p:spPr>
      </p:pic>
    </p:spTree>
    <p:extLst>
      <p:ext uri="{BB962C8B-B14F-4D97-AF65-F5344CB8AC3E}">
        <p14:creationId xmlns:p14="http://schemas.microsoft.com/office/powerpoint/2010/main" val="3656482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MODELING – </a:t>
            </a:r>
            <a:r>
              <a:rPr lang="en" sz="2400" dirty="0">
                <a:latin typeface="Times New Roman" panose="02020603050405020304" pitchFamily="18" charset="0"/>
                <a:cs typeface="Times New Roman" panose="02020603050405020304" pitchFamily="18" charset="0"/>
              </a:rPr>
              <a:t>Linear Regression</a:t>
            </a:r>
            <a:br>
              <a:rPr lang="en" dirty="0"/>
            </a:br>
            <a:br>
              <a:rPr lang="en" dirty="0"/>
            </a:br>
            <a:endParaRPr dirty="0"/>
          </a:p>
        </p:txBody>
      </p:sp>
      <p:sp>
        <p:nvSpPr>
          <p:cNvPr id="851" name="Google Shape;851;p36"/>
          <p:cNvSpPr txBox="1"/>
          <p:nvPr/>
        </p:nvSpPr>
        <p:spPr>
          <a:xfrm>
            <a:off x="619125" y="1212924"/>
            <a:ext cx="4571999" cy="2597075"/>
          </a:xfrm>
          <a:prstGeom prst="rect">
            <a:avLst/>
          </a:prstGeom>
          <a:noFill/>
          <a:ln>
            <a:noFill/>
          </a:ln>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endParaRPr lang="en-US" sz="1600" dirty="0">
              <a:solidFill>
                <a:schemeClr val="dk1"/>
              </a:solidFill>
              <a:latin typeface="Times New Roman" panose="02020603050405020304" pitchFamily="18" charset="0"/>
              <a:ea typeface="Roboto"/>
              <a:cs typeface="Times New Roman" panose="02020603050405020304" pitchFamily="18" charset="0"/>
              <a:sym typeface="Roboto"/>
            </a:endParaRPr>
          </a:p>
          <a:p>
            <a:pPr lvl="0" algn="just" rtl="0">
              <a:spcBef>
                <a:spcPts val="0"/>
              </a:spcBef>
              <a:spcAft>
                <a:spcPts val="0"/>
              </a:spcAft>
            </a:pPr>
            <a:r>
              <a:rPr lang="en-US" sz="1600" dirty="0">
                <a:solidFill>
                  <a:schemeClr val="dk1"/>
                </a:solidFill>
                <a:latin typeface="Times New Roman" panose="02020603050405020304" pitchFamily="18" charset="0"/>
                <a:ea typeface="Roboto"/>
                <a:cs typeface="Times New Roman" panose="02020603050405020304" pitchFamily="18" charset="0"/>
              </a:rPr>
              <a:t>Linear regression is commonly used for predictive analysis and modeling.</a:t>
            </a:r>
            <a:endParaRPr lang="en-US" sz="1600" dirty="0">
              <a:solidFill>
                <a:schemeClr val="dk1"/>
              </a:solidFill>
              <a:latin typeface="Times New Roman" panose="02020603050405020304" pitchFamily="18" charset="0"/>
              <a:ea typeface="Roboto"/>
              <a:cs typeface="Times New Roman" panose="02020603050405020304" pitchFamily="18" charset="0"/>
              <a:sym typeface="Roboto"/>
            </a:endParaRPr>
          </a:p>
          <a:p>
            <a:pPr lvl="0" algn="just" rtl="0">
              <a:spcBef>
                <a:spcPts val="0"/>
              </a:spcBef>
              <a:spcAft>
                <a:spcPts val="0"/>
              </a:spcAft>
            </a:pPr>
            <a:endParaRPr lang="en-US" sz="1600" dirty="0">
              <a:solidFill>
                <a:schemeClr val="dk1"/>
              </a:solidFill>
              <a:latin typeface="Times New Roman" panose="02020603050405020304" pitchFamily="18" charset="0"/>
              <a:ea typeface="Roboto"/>
              <a:cs typeface="Times New Roman" panose="02020603050405020304" pitchFamily="18" charset="0"/>
              <a:sym typeface="Roboto"/>
            </a:endParaRPr>
          </a:p>
          <a:p>
            <a:pPr lvl="0" algn="just" rtl="0">
              <a:spcBef>
                <a:spcPts val="0"/>
              </a:spcBef>
              <a:spcAft>
                <a:spcPts val="0"/>
              </a:spcAft>
            </a:pPr>
            <a:r>
              <a:rPr lang="en-US" sz="1600" dirty="0">
                <a:solidFill>
                  <a:schemeClr val="dk1"/>
                </a:solidFill>
                <a:latin typeface="Times New Roman" panose="02020603050405020304" pitchFamily="18" charset="0"/>
                <a:ea typeface="Roboto"/>
                <a:cs typeface="Times New Roman" panose="02020603050405020304" pitchFamily="18" charset="0"/>
                <a:sym typeface="Roboto"/>
              </a:rPr>
              <a:t>Linear regression is a statistical modeling technique used to establish a relationship between a dependent variable and one or more independent variables. It assumes a linear relationship between the variables, where changes in the independent variables lead to proportional changes in the dependent variable.</a:t>
            </a:r>
          </a:p>
          <a:p>
            <a:pPr marL="171450" lvl="0" indent="-171450" algn="just" rtl="0">
              <a:spcBef>
                <a:spcPts val="0"/>
              </a:spcBef>
              <a:spcAft>
                <a:spcPts val="0"/>
              </a:spcAft>
              <a:buFont typeface="Arial" panose="020B0604020202020204" pitchFamily="34" charset="0"/>
              <a:buChar char="•"/>
            </a:pPr>
            <a:endParaRPr sz="1600" dirty="0">
              <a:solidFill>
                <a:schemeClr val="dk1"/>
              </a:solidFill>
              <a:latin typeface="Times New Roman" panose="02020603050405020304" pitchFamily="18" charset="0"/>
              <a:ea typeface="Roboto"/>
              <a:cs typeface="Times New Roman" panose="02020603050405020304" pitchFamily="18" charset="0"/>
              <a:sym typeface="Roboto"/>
            </a:endParaRPr>
          </a:p>
        </p:txBody>
      </p:sp>
      <p:pic>
        <p:nvPicPr>
          <p:cNvPr id="3074" name="Picture 2" descr="Linear Regression Explained. A High Level Overview of Linear… | by Jason  Wong | Towards Data Science">
            <a:extLst>
              <a:ext uri="{FF2B5EF4-FFF2-40B4-BE49-F238E27FC236}">
                <a16:creationId xmlns:a16="http://schemas.microsoft.com/office/drawing/2014/main" id="{F70C66FB-1C82-FC34-56FE-4096A1438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1" y="1485899"/>
            <a:ext cx="3432900" cy="232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616873" y="3638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br>
              <a:rPr lang="en"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886" name="Google Shape;886;p38"/>
          <p:cNvSpPr txBox="1">
            <a:spLocks noGrp="1"/>
          </p:cNvSpPr>
          <p:nvPr>
            <p:ph type="subTitle" idx="1"/>
          </p:nvPr>
        </p:nvSpPr>
        <p:spPr>
          <a:xfrm>
            <a:off x="895207" y="798849"/>
            <a:ext cx="7528331" cy="3408088"/>
          </a:xfrm>
          <a:prstGeom prst="rect">
            <a:avLst/>
          </a:prstGeom>
        </p:spPr>
        <p:txBody>
          <a:bodyPr spcFirstLastPara="1" wrap="square" lIns="91425" tIns="91425" rIns="91425" bIns="91425" anchor="b" anchorCtr="0">
            <a:noAutofit/>
          </a:bodyPr>
          <a:lstStyle/>
          <a:p>
            <a:pPr marL="285750" lvl="0" indent="-285750" algn="just" rtl="0">
              <a:spcBef>
                <a:spcPts val="0"/>
              </a:spcBef>
              <a:spcAft>
                <a:spcPts val="0"/>
              </a:spcAft>
              <a:buFont typeface="Arial" panose="020B0604020202020204" pitchFamily="34" charset="0"/>
              <a:buChar char="•"/>
            </a:pPr>
            <a:r>
              <a:rPr lang="en-US" sz="17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conclusion, the development of a laptop price prediction model addresses a crucial need in the laptop market, providing consumers with a valuable tool for making informed purchasing decisions. </a:t>
            </a:r>
          </a:p>
          <a:p>
            <a:pPr marL="0" lvl="0" indent="0" algn="just" rtl="0">
              <a:spcBef>
                <a:spcPts val="0"/>
              </a:spcBef>
              <a:spcAft>
                <a:spcPts val="0"/>
              </a:spcAft>
            </a:pPr>
            <a:endParaRPr lang="en-US" sz="17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7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By leveraging machine learning techniques, this model offers transparency and helps potential buyers estimate the fair price of laptops based on their desired specifications. </a:t>
            </a:r>
          </a:p>
          <a:p>
            <a:pPr marL="0" lvl="0" indent="0" algn="just" rtl="0">
              <a:spcBef>
                <a:spcPts val="0"/>
              </a:spcBef>
              <a:spcAft>
                <a:spcPts val="0"/>
              </a:spcAft>
            </a:pPr>
            <a:endParaRPr lang="en-US" sz="17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700"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Ultimately, this not only enhances the shopping experience but also promotes fairness and efficiency in laptop pricing, benefitting both consumers and the industry.</a:t>
            </a:r>
            <a:endParaRPr lang="en-US" sz="17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1084-6B3C-3265-5803-CBCC8C041DC1}"/>
              </a:ext>
            </a:extLst>
          </p:cNvPr>
          <p:cNvSpPr>
            <a:spLocks noGrp="1"/>
          </p:cNvSpPr>
          <p:nvPr>
            <p:ph type="title"/>
          </p:nvPr>
        </p:nvSpPr>
        <p:spPr/>
        <p:txBody>
          <a:bodyPr/>
          <a:lstStyle/>
          <a:p>
            <a:r>
              <a:rPr lang="en-US" dirty="0"/>
              <a:t>Link</a:t>
            </a:r>
          </a:p>
        </p:txBody>
      </p:sp>
      <p:sp>
        <p:nvSpPr>
          <p:cNvPr id="10" name="TextBox 9">
            <a:extLst>
              <a:ext uri="{FF2B5EF4-FFF2-40B4-BE49-F238E27FC236}">
                <a16:creationId xmlns:a16="http://schemas.microsoft.com/office/drawing/2014/main" id="{238BB3DD-44ED-D033-8141-2EDC2C726818}"/>
              </a:ext>
            </a:extLst>
          </p:cNvPr>
          <p:cNvSpPr txBox="1"/>
          <p:nvPr/>
        </p:nvSpPr>
        <p:spPr>
          <a:xfrm>
            <a:off x="2286000" y="2312256"/>
            <a:ext cx="6138000" cy="307777"/>
          </a:xfrm>
          <a:prstGeom prst="rect">
            <a:avLst/>
          </a:prstGeom>
          <a:noFill/>
        </p:spPr>
        <p:txBody>
          <a:bodyPr wrap="square">
            <a:spAutoFit/>
          </a:bodyPr>
          <a:lstStyle/>
          <a:p>
            <a:r>
              <a:rPr lang="en-US" dirty="0">
                <a:solidFill>
                  <a:schemeClr val="bg1"/>
                </a:solidFill>
                <a:hlinkClick r:id="rId2" action="ppaction://hlinkfile"/>
              </a:rPr>
              <a:t>https://github.com/TEAM-14-Intro-to-Data-Science/Laptop-Price-Predictor</a:t>
            </a:r>
            <a:endParaRPr lang="en-US" dirty="0">
              <a:solidFill>
                <a:schemeClr val="bg1"/>
              </a:solidFill>
            </a:endParaRPr>
          </a:p>
        </p:txBody>
      </p:sp>
    </p:spTree>
    <p:extLst>
      <p:ext uri="{BB962C8B-B14F-4D97-AF65-F5344CB8AC3E}">
        <p14:creationId xmlns:p14="http://schemas.microsoft.com/office/powerpoint/2010/main" val="95003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CE41E770-BCE0-0B83-F3ED-294868B0EA51}"/>
              </a:ext>
            </a:extLst>
          </p:cNvPr>
          <p:cNvSpPr>
            <a:spLocks noGrp="1"/>
          </p:cNvSpPr>
          <p:nvPr>
            <p:ph type="subTitle" idx="6"/>
          </p:nvPr>
        </p:nvSpPr>
        <p:spPr>
          <a:xfrm>
            <a:off x="2514600" y="1934727"/>
            <a:ext cx="3756725" cy="798600"/>
          </a:xfrm>
        </p:spPr>
        <p:txBody>
          <a:bodyPr/>
          <a:lstStyle/>
          <a:p>
            <a:r>
              <a:rPr lang="en-US" sz="4400" dirty="0">
                <a:latin typeface="Poor Richard" panose="02080502050505020702" pitchFamily="18" charset="0"/>
              </a:rPr>
              <a:t>Thankyou</a:t>
            </a:r>
          </a:p>
        </p:txBody>
      </p:sp>
    </p:spTree>
    <p:extLst>
      <p:ext uri="{BB962C8B-B14F-4D97-AF65-F5344CB8AC3E}">
        <p14:creationId xmlns:p14="http://schemas.microsoft.com/office/powerpoint/2010/main" val="349132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513F-9202-0F3E-8579-337C16D7D8F3}"/>
              </a:ext>
            </a:extLst>
          </p:cNvPr>
          <p:cNvSpPr>
            <a:spLocks noGrp="1"/>
          </p:cNvSpPr>
          <p:nvPr>
            <p:ph type="title"/>
          </p:nvPr>
        </p:nvSpPr>
        <p:spPr>
          <a:xfrm>
            <a:off x="453073" y="239389"/>
            <a:ext cx="7845277" cy="1234800"/>
          </a:xfrm>
        </p:spPr>
        <p:txBody>
          <a:bodyPr/>
          <a:lstStyle/>
          <a:p>
            <a:pPr algn="ctr"/>
            <a:r>
              <a:rPr lang="en-US" sz="2800" dirty="0">
                <a:latin typeface="Times New Roman" panose="02020603050405020304" pitchFamily="18" charset="0"/>
                <a:cs typeface="Times New Roman" panose="02020603050405020304" pitchFamily="18" charset="0"/>
              </a:rPr>
              <a:t>TEAM 14</a:t>
            </a:r>
          </a:p>
        </p:txBody>
      </p:sp>
      <p:sp>
        <p:nvSpPr>
          <p:cNvPr id="3" name="Title 2">
            <a:extLst>
              <a:ext uri="{FF2B5EF4-FFF2-40B4-BE49-F238E27FC236}">
                <a16:creationId xmlns:a16="http://schemas.microsoft.com/office/drawing/2014/main" id="{B50C1F37-0B6E-FEFB-5227-27A7652E5573}"/>
              </a:ext>
            </a:extLst>
          </p:cNvPr>
          <p:cNvSpPr>
            <a:spLocks noGrp="1"/>
          </p:cNvSpPr>
          <p:nvPr>
            <p:ph type="title" idx="2"/>
          </p:nvPr>
        </p:nvSpPr>
        <p:spPr>
          <a:xfrm>
            <a:off x="536265" y="1474189"/>
            <a:ext cx="8154662" cy="3139062"/>
          </a:xfrm>
        </p:spPr>
        <p:txBody>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-Sai Charan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Chandupatla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200" spc="-120" baseline="0" dirty="0">
                <a:solidFill>
                  <a:srgbClr val="E3620B"/>
                </a:solidFill>
                <a:latin typeface="Times New Roman" panose="02020603050405020304" pitchFamily="18" charset="0"/>
                <a:ea typeface="+mj-ea"/>
                <a:cs typeface="Times New Roman" panose="02020603050405020304" pitchFamily="18" charset="0"/>
              </a:rPr>
              <a:t>(Team Lead &amp; Data Analyst)</a:t>
            </a:r>
            <a:br>
              <a:rPr lang="en-US" sz="2000" kern="1200" spc="-120" baseline="0" dirty="0">
                <a:solidFill>
                  <a:srgbClr val="E3620B"/>
                </a:solidFill>
                <a:latin typeface="Times New Roman" panose="02020603050405020304" pitchFamily="18" charset="0"/>
                <a:ea typeface="+mj-ea"/>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-Aryanadh Chowdary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Kommineni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200" spc="-120" baseline="0" dirty="0">
                <a:solidFill>
                  <a:srgbClr val="E3620B"/>
                </a:solidFill>
                <a:latin typeface="Times New Roman" panose="02020603050405020304" pitchFamily="18" charset="0"/>
                <a:ea typeface="+mj-ea"/>
                <a:cs typeface="Times New Roman" panose="02020603050405020304" pitchFamily="18" charset="0"/>
              </a:rPr>
              <a:t>( Data Researcher &amp; Engineer)</a:t>
            </a: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-Bhargavi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Karuku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spc="-120" dirty="0">
                <a:solidFill>
                  <a:srgbClr val="E3620B"/>
                </a:solidFill>
                <a:latin typeface="Times New Roman" panose="02020603050405020304" pitchFamily="18" charset="0"/>
                <a:ea typeface="+mj-ea"/>
                <a:cs typeface="Times New Roman" panose="02020603050405020304" pitchFamily="18" charset="0"/>
              </a:rPr>
              <a:t>(Data Pipeline Developer)</a:t>
            </a:r>
            <a:br>
              <a:rPr lang="en-US" sz="2000" kern="1200" spc="-120" baseline="0" dirty="0">
                <a:solidFill>
                  <a:srgbClr val="E3620B"/>
                </a:solidFill>
                <a:latin typeface="Times New Roman" panose="02020603050405020304" pitchFamily="18" charset="0"/>
                <a:ea typeface="+mj-ea"/>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-Yash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Raythatha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200" spc="-120" baseline="0" dirty="0">
                <a:solidFill>
                  <a:srgbClr val="E3620B"/>
                </a:solidFill>
                <a:latin typeface="Times New Roman" panose="02020603050405020304" pitchFamily="18" charset="0"/>
                <a:ea typeface="+mj-ea"/>
                <a:cs typeface="Times New Roman" panose="02020603050405020304" pitchFamily="18" charset="0"/>
              </a:rPr>
              <a:t>(ETL Developer)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05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19950" y="427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Introduction</a:t>
            </a:r>
            <a:r>
              <a:rPr lang="en" dirty="0"/>
              <a:t> </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 </a:t>
            </a:r>
            <a:endParaRPr dirty="0">
              <a:latin typeface="Times New Roman" panose="02020603050405020304" pitchFamily="18" charset="0"/>
              <a:cs typeface="Times New Roman" panose="02020603050405020304" pitchFamily="18" charset="0"/>
            </a:endParaRPr>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Data Pipeline</a:t>
            </a:r>
            <a:endParaRPr dirty="0">
              <a:latin typeface="Times New Roman" panose="02020603050405020304" pitchFamily="18" charset="0"/>
              <a:cs typeface="Times New Roman" panose="02020603050405020304" pitchFamily="18" charset="0"/>
            </a:endParaRPr>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Modeling</a:t>
            </a:r>
            <a:r>
              <a:rPr lang="en" dirty="0"/>
              <a:t> </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05</a:t>
            </a:r>
            <a:endParaRPr dirty="0">
              <a:latin typeface="Times New Roman" panose="02020603050405020304" pitchFamily="18" charset="0"/>
              <a:cs typeface="Times New Roman" panose="02020603050405020304" pitchFamily="18" charset="0"/>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r>
              <a:rPr lang="en" dirty="0"/>
              <a:t> </a:t>
            </a:r>
            <a:endParaRPr dirty="0"/>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06</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EC5FC5-BD53-8F7C-8E4A-56239B8E77D1}"/>
              </a:ext>
            </a:extLst>
          </p:cNvPr>
          <p:cNvSpPr>
            <a:spLocks noGrp="1"/>
          </p:cNvSpPr>
          <p:nvPr>
            <p:ph type="title"/>
          </p:nvPr>
        </p:nvSpPr>
        <p:spPr>
          <a:xfrm>
            <a:off x="588381" y="540000"/>
            <a:ext cx="7704000" cy="572700"/>
          </a:xfrm>
        </p:spPr>
        <p:txBody>
          <a:bodyPr wrap="square" anchor="t">
            <a:normAutofit/>
          </a:bodyPr>
          <a:lstStyle/>
          <a:p>
            <a:pPr algn="ctr">
              <a:lnSpc>
                <a:spcPct val="90000"/>
              </a:lnSpc>
            </a:pPr>
            <a:r>
              <a:rPr lang="en-US" dirty="0">
                <a:latin typeface="Times New Roman" panose="02020603050405020304" pitchFamily="18" charset="0"/>
                <a:cs typeface="Times New Roman" panose="02020603050405020304" pitchFamily="18" charset="0"/>
              </a:rPr>
              <a:t>INTRODUCTION</a:t>
            </a:r>
          </a:p>
        </p:txBody>
      </p:sp>
      <p:sp>
        <p:nvSpPr>
          <p:cNvPr id="21" name="Text Placeholder 2">
            <a:extLst>
              <a:ext uri="{FF2B5EF4-FFF2-40B4-BE49-F238E27FC236}">
                <a16:creationId xmlns:a16="http://schemas.microsoft.com/office/drawing/2014/main" id="{9E535953-D554-64EA-2DCF-EB148006322A}"/>
              </a:ext>
            </a:extLst>
          </p:cNvPr>
          <p:cNvSpPr>
            <a:spLocks noGrp="1"/>
          </p:cNvSpPr>
          <p:nvPr>
            <p:ph type="body" idx="1"/>
          </p:nvPr>
        </p:nvSpPr>
        <p:spPr>
          <a:xfrm>
            <a:off x="346794" y="1543051"/>
            <a:ext cx="5015782" cy="3320755"/>
          </a:xfrm>
        </p:spPr>
        <p:txBody>
          <a:bodyPr/>
          <a:lstStyle/>
          <a:p>
            <a:pPr marL="152400" indent="0" algn="just">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Developing a machine learning model that accurately predicts the market price of laptops based on a set of key specifications. The goal is to create a reliable system that assists both consumers and retailers in estimating the fair market value of a laptop, taking into account various factors such as brand reputation, technical specifications, market trends, and economic indicators.</a:t>
            </a:r>
          </a:p>
        </p:txBody>
      </p:sp>
      <p:pic>
        <p:nvPicPr>
          <p:cNvPr id="1026" name="Picture 2" descr="Free of Charge Creative Commons cost analysis Image - Laptop 1">
            <a:extLst>
              <a:ext uri="{FF2B5EF4-FFF2-40B4-BE49-F238E27FC236}">
                <a16:creationId xmlns:a16="http://schemas.microsoft.com/office/drawing/2014/main" id="{223D4067-FDBE-6DFD-8081-E3107850D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100" y="1685925"/>
            <a:ext cx="2828926"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26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3535519" y="935257"/>
            <a:ext cx="2589056"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 </a:t>
            </a:r>
            <a:endParaRPr dirty="0">
              <a:latin typeface="Times New Roman" panose="02020603050405020304" pitchFamily="18" charset="0"/>
              <a:cs typeface="Times New Roman" panose="02020603050405020304" pitchFamily="18" charset="0"/>
            </a:endParaRPr>
          </a:p>
        </p:txBody>
      </p:sp>
      <p:sp>
        <p:nvSpPr>
          <p:cNvPr id="703" name="Google Shape;703;p31"/>
          <p:cNvSpPr txBox="1">
            <a:spLocks noGrp="1"/>
          </p:cNvSpPr>
          <p:nvPr>
            <p:ph type="body" idx="1"/>
          </p:nvPr>
        </p:nvSpPr>
        <p:spPr>
          <a:xfrm>
            <a:off x="3404810" y="2099985"/>
            <a:ext cx="5552154" cy="1834706"/>
          </a:xfrm>
          <a:prstGeom prst="rect">
            <a:avLst/>
          </a:prstGeom>
        </p:spPr>
        <p:txBody>
          <a:bodyPr spcFirstLastPara="1" wrap="square" lIns="91425" tIns="91425" rIns="91425" bIns="91425" anchor="t" anchorCtr="0">
            <a:noAutofit/>
          </a:bodyPr>
          <a:lstStyle/>
          <a:p>
            <a:pPr marL="285750" indent="-285750"/>
            <a:r>
              <a:rPr lang="en-US" sz="1600" dirty="0">
                <a:latin typeface="Times New Roman" panose="02020603050405020304" pitchFamily="18" charset="0"/>
                <a:ea typeface="Calibri" panose="020F0502020204030204" pitchFamily="34" charset="0"/>
                <a:cs typeface="Times New Roman" panose="02020603050405020304" pitchFamily="18" charset="0"/>
              </a:rPr>
              <a:t>With the continuous introduction of new models, varying specifications, and a wide range of brands, consumers often struggle to estimate the fair price of a laptop that meets their requirements.</a:t>
            </a:r>
          </a:p>
          <a:p>
            <a:pPr marL="285750" indent="-285750"/>
            <a:r>
              <a:rPr lang="en-US" sz="1600" dirty="0">
                <a:latin typeface="Times New Roman" panose="02020603050405020304" pitchFamily="18" charset="0"/>
                <a:ea typeface="Calibri" panose="020F0502020204030204" pitchFamily="34" charset="0"/>
                <a:cs typeface="Times New Roman" panose="02020603050405020304" pitchFamily="18" charset="0"/>
              </a:rPr>
              <a:t>Developing a reliable laptop price predictor is essential to address this issue and provide potential buyers with a valuable tool for making well-informed purchasing decisions.</a:t>
            </a:r>
            <a:endParaRPr sz="16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704" name="Google Shape;704;p31"/>
          <p:cNvGrpSpPr/>
          <p:nvPr/>
        </p:nvGrpSpPr>
        <p:grpSpPr>
          <a:xfrm>
            <a:off x="923360" y="1818744"/>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3282480"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365413" y="451825"/>
            <a:ext cx="8051274" cy="5727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741" name="Google Shape;741;p32"/>
          <p:cNvSpPr txBox="1">
            <a:spLocks noGrp="1"/>
          </p:cNvSpPr>
          <p:nvPr>
            <p:ph type="body" idx="1"/>
          </p:nvPr>
        </p:nvSpPr>
        <p:spPr>
          <a:xfrm>
            <a:off x="4353027" y="1245885"/>
            <a:ext cx="4394313" cy="3542853"/>
          </a:xfrm>
          <a:prstGeom prst="rect">
            <a:avLst/>
          </a:prstGeom>
        </p:spPr>
        <p:txBody>
          <a:bodyPr spcFirstLastPara="1" wrap="square" lIns="91425" tIns="91425" rIns="91425" bIns="91425" anchor="t" anchorCtr="0">
            <a:noAutofit/>
          </a:bodyPr>
          <a:lstStyle/>
          <a:p>
            <a:pPr marL="139700" indent="0" algn="l">
              <a:buNone/>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Cross Industry Standard Process for Data Mining (</a:t>
            </a:r>
            <a:r>
              <a:rPr lang="en-US"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CRISP-DM</a:t>
            </a:r>
            <a:r>
              <a:rPr lang="en-US"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a process model that serves as the base for a </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science process</a:t>
            </a: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Business understanding – What does the business need?</a:t>
            </a:r>
          </a:p>
          <a:p>
            <a:pPr algn="l">
              <a:buFont typeface="+mj-lt"/>
              <a:buAutoNum type="arabicPeriod"/>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understanding – What data do we have / need? Is it clean?</a:t>
            </a:r>
          </a:p>
          <a:p>
            <a:pPr algn="l">
              <a:buFont typeface="+mj-lt"/>
              <a:buAutoNum type="arabicPeriod"/>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preparation – How do we organize the data for modeling?</a:t>
            </a:r>
          </a:p>
          <a:p>
            <a:pPr algn="l">
              <a:buFont typeface="+mj-lt"/>
              <a:buAutoNum type="arabicPeriod"/>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Modeling – What modeling techniques should we apply?</a:t>
            </a:r>
          </a:p>
          <a:p>
            <a:pPr algn="l">
              <a:buFont typeface="+mj-lt"/>
              <a:buAutoNum type="arabicPeriod"/>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Evaluation – Which model best meets the business objectives?</a:t>
            </a:r>
          </a:p>
          <a:p>
            <a:pPr algn="l">
              <a:buFont typeface="+mj-lt"/>
              <a:buAutoNum type="arabicPeriod"/>
            </a:pPr>
            <a:r>
              <a:rPr lang="en-US" b="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Deployment – How do stakeholders access the results?</a:t>
            </a:r>
          </a:p>
          <a:p>
            <a:pPr marL="0" lvl="0" indent="0" algn="l" rtl="0">
              <a:spcBef>
                <a:spcPts val="0"/>
              </a:spcBef>
              <a:spcAft>
                <a:spcPts val="0"/>
              </a:spcAft>
              <a:buNone/>
            </a:pPr>
            <a:endParaRPr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ost Estimation PowerPoint and Google Slides Template - PPT Slides">
            <a:extLst>
              <a:ext uri="{FF2B5EF4-FFF2-40B4-BE49-F238E27FC236}">
                <a16:creationId xmlns:a16="http://schemas.microsoft.com/office/drawing/2014/main" id="{A1D2EDCD-EF32-B6D5-9088-8CD9199A9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6" y="1432708"/>
            <a:ext cx="3724895" cy="28535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BD3A-108A-C2B4-E63B-E336C1586A1D}"/>
              </a:ext>
            </a:extLst>
          </p:cNvPr>
          <p:cNvSpPr>
            <a:spLocks noGrp="1"/>
          </p:cNvSpPr>
          <p:nvPr>
            <p:ph type="title"/>
          </p:nvPr>
        </p:nvSpPr>
        <p:spPr>
          <a:xfrm>
            <a:off x="601457" y="463239"/>
            <a:ext cx="7607517" cy="574915"/>
          </a:xfrm>
        </p:spPr>
        <p:txBody>
          <a:bodyPr/>
          <a:lstStyle/>
          <a:p>
            <a:pPr algn="ctr"/>
            <a:r>
              <a:rPr lang="en-US" dirty="0">
                <a:latin typeface="Times New Roman" panose="02020603050405020304" pitchFamily="18" charset="0"/>
                <a:cs typeface="Times New Roman" panose="02020603050405020304" pitchFamily="18" charset="0"/>
              </a:rPr>
              <a:t>EXPLORATORY DATA ANALYSIS</a:t>
            </a:r>
          </a:p>
        </p:txBody>
      </p:sp>
      <p:sp>
        <p:nvSpPr>
          <p:cNvPr id="3" name="Text Placeholder 2">
            <a:extLst>
              <a:ext uri="{FF2B5EF4-FFF2-40B4-BE49-F238E27FC236}">
                <a16:creationId xmlns:a16="http://schemas.microsoft.com/office/drawing/2014/main" id="{2EE732DF-C4D0-E231-FE6E-BE6403CD2F36}"/>
              </a:ext>
            </a:extLst>
          </p:cNvPr>
          <p:cNvSpPr>
            <a:spLocks noGrp="1"/>
          </p:cNvSpPr>
          <p:nvPr>
            <p:ph type="body" idx="1"/>
          </p:nvPr>
        </p:nvSpPr>
        <p:spPr>
          <a:xfrm>
            <a:off x="429577" y="1038154"/>
            <a:ext cx="4974321" cy="3529001"/>
          </a:xfrm>
        </p:spPr>
        <p:txBody>
          <a:bodyPr/>
          <a:lstStyle/>
          <a:p>
            <a:pPr algn="just"/>
            <a:r>
              <a:rPr lang="en-US" dirty="0">
                <a:latin typeface="Times New Roman" panose="02020603050405020304" pitchFamily="18" charset="0"/>
                <a:ea typeface="Calibri" panose="020F0502020204030204" pitchFamily="34" charset="0"/>
                <a:cs typeface="Times New Roman" panose="02020603050405020304" pitchFamily="18" charset="0"/>
              </a:rPr>
              <a:t>Exploratory analysis is a process to explore and understand the data and data relationship in a complete depth so that it makes feature engineering and machine learning modeling steps smooth and streamlined for prediction. </a:t>
            </a:r>
          </a:p>
          <a:p>
            <a:pPr marL="139700" indent="0" algn="jus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EDA helps to prove our assumptions true or false. In other words, it helps to perform hypothesis testing. We will start from the first column and explore each column and understand what impact it creates on the target column. </a:t>
            </a:r>
          </a:p>
          <a:p>
            <a:pPr marL="139700" indent="0" algn="just">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At the required step, we will also perform preprocessing and feature engineering tasks, our aim in performing in-depth EDA is to prepare and clean data for better machine learning modeling to achieve high performance and generalized models. </a:t>
            </a:r>
          </a:p>
        </p:txBody>
      </p:sp>
      <p:pic>
        <p:nvPicPr>
          <p:cNvPr id="5" name="Picture 4">
            <a:extLst>
              <a:ext uri="{FF2B5EF4-FFF2-40B4-BE49-F238E27FC236}">
                <a16:creationId xmlns:a16="http://schemas.microsoft.com/office/drawing/2014/main" id="{FD7A0B4A-EF11-0ABF-A257-7AA37A0AC9D5}"/>
              </a:ext>
            </a:extLst>
          </p:cNvPr>
          <p:cNvPicPr>
            <a:picLocks noChangeAspect="1"/>
          </p:cNvPicPr>
          <p:nvPr/>
        </p:nvPicPr>
        <p:blipFill>
          <a:blip r:embed="rId2"/>
          <a:stretch>
            <a:fillRect/>
          </a:stretch>
        </p:blipFill>
        <p:spPr>
          <a:xfrm>
            <a:off x="5611228" y="1170358"/>
            <a:ext cx="3217588" cy="3039692"/>
          </a:xfrm>
          <a:prstGeom prst="rect">
            <a:avLst/>
          </a:prstGeom>
        </p:spPr>
      </p:pic>
    </p:spTree>
    <p:extLst>
      <p:ext uri="{BB962C8B-B14F-4D97-AF65-F5344CB8AC3E}">
        <p14:creationId xmlns:p14="http://schemas.microsoft.com/office/powerpoint/2010/main" val="160277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B8C4-3001-B3D9-50D6-8924BF9DAC25}"/>
              </a:ext>
            </a:extLst>
          </p:cNvPr>
          <p:cNvSpPr>
            <a:spLocks noGrp="1"/>
          </p:cNvSpPr>
          <p:nvPr>
            <p:ph type="title"/>
          </p:nvPr>
        </p:nvSpPr>
        <p:spPr>
          <a:xfrm>
            <a:off x="480588" y="294839"/>
            <a:ext cx="1905300" cy="970500"/>
          </a:xfrm>
        </p:spPr>
        <p:txBody>
          <a:bodyPr/>
          <a:lstStyle/>
          <a:p>
            <a:r>
              <a:rPr lang="en-US" dirty="0"/>
              <a:t>TOOLS</a:t>
            </a:r>
          </a:p>
        </p:txBody>
      </p:sp>
      <p:pic>
        <p:nvPicPr>
          <p:cNvPr id="1026" name="Picture 2" descr="MIT Turbocharges Python's Notoriously Slow Compiler - IEEE Spectrum">
            <a:extLst>
              <a:ext uri="{FF2B5EF4-FFF2-40B4-BE49-F238E27FC236}">
                <a16:creationId xmlns:a16="http://schemas.microsoft.com/office/drawing/2014/main" id="{99283950-CDC9-8FFE-BE1A-A2066A358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77" y="1265339"/>
            <a:ext cx="2045267" cy="1534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ndas · PyPI">
            <a:extLst>
              <a:ext uri="{FF2B5EF4-FFF2-40B4-BE49-F238E27FC236}">
                <a16:creationId xmlns:a16="http://schemas.microsoft.com/office/drawing/2014/main" id="{D2E61764-E174-BA65-B3D9-31DCB1702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810" y="3122012"/>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Logos and Usage · GitHub">
            <a:extLst>
              <a:ext uri="{FF2B5EF4-FFF2-40B4-BE49-F238E27FC236}">
                <a16:creationId xmlns:a16="http://schemas.microsoft.com/office/drawing/2014/main" id="{BFFA5E9A-B02C-B79E-C75D-2F75135FB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289" y="1220356"/>
            <a:ext cx="1612194" cy="161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03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3535518" y="1472495"/>
            <a:ext cx="4929489" cy="4332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BUSINESS UNDERSTANDING </a:t>
            </a:r>
          </a:p>
        </p:txBody>
      </p:sp>
      <p:sp>
        <p:nvSpPr>
          <p:cNvPr id="703" name="Google Shape;703;p31"/>
          <p:cNvSpPr txBox="1">
            <a:spLocks noGrp="1"/>
          </p:cNvSpPr>
          <p:nvPr>
            <p:ph type="body" idx="1"/>
          </p:nvPr>
        </p:nvSpPr>
        <p:spPr>
          <a:xfrm>
            <a:off x="3377880" y="1957072"/>
            <a:ext cx="5552154" cy="2251171"/>
          </a:xfrm>
          <a:prstGeom prst="rect">
            <a:avLst/>
          </a:prstGeom>
        </p:spPr>
        <p:txBody>
          <a:bodyPr spcFirstLastPara="1" wrap="square" lIns="91425" tIns="91425" rIns="91425" bIns="91425" anchor="t" anchorCtr="0">
            <a:noAutofit/>
          </a:bodyPr>
          <a:lstStyle/>
          <a:p>
            <a:pPr marL="285750" indent="-285750"/>
            <a:r>
              <a:rPr lang="en-US" sz="1700" dirty="0">
                <a:latin typeface="Times New Roman" panose="02020603050405020304" pitchFamily="18" charset="0"/>
                <a:cs typeface="Times New Roman" panose="02020603050405020304" pitchFamily="18" charset="0"/>
              </a:rPr>
              <a:t>The primary objective is to develop a machine learning model that accurately predicts the prices of laptops based on their specifications and features.</a:t>
            </a:r>
          </a:p>
          <a:p>
            <a:pPr marL="285750" indent="-285750"/>
            <a:endParaRPr lang="en-US" sz="1700" dirty="0">
              <a:latin typeface="Times New Roman" panose="02020603050405020304" pitchFamily="18" charset="0"/>
              <a:cs typeface="Times New Roman" panose="02020603050405020304" pitchFamily="18" charset="0"/>
            </a:endParaRPr>
          </a:p>
          <a:p>
            <a:pPr marL="285750" indent="-285750"/>
            <a:r>
              <a:rPr lang="en-US" sz="1700" dirty="0">
                <a:latin typeface="Times New Roman" panose="02020603050405020304" pitchFamily="18" charset="0"/>
                <a:cs typeface="Times New Roman" panose="02020603050405020304" pitchFamily="18" charset="0"/>
              </a:rPr>
              <a:t>Ultimately, the goal is to enhance the laptop shopping experience for consumers and promote price fairness and competitiveness in the laptop market.</a:t>
            </a:r>
            <a:endParaRPr sz="1700" dirty="0">
              <a:latin typeface="Times New Roman" panose="02020603050405020304" pitchFamily="18" charset="0"/>
              <a:cs typeface="Times New Roman" panose="02020603050405020304" pitchFamily="18" charset="0"/>
            </a:endParaRPr>
          </a:p>
        </p:txBody>
      </p:sp>
      <p:grpSp>
        <p:nvGrpSpPr>
          <p:cNvPr id="704" name="Google Shape;704;p31"/>
          <p:cNvGrpSpPr/>
          <p:nvPr/>
        </p:nvGrpSpPr>
        <p:grpSpPr>
          <a:xfrm>
            <a:off x="923360" y="1818744"/>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3282480"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308677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643</Words>
  <Application>Microsoft Office PowerPoint</Application>
  <PresentationFormat>On-screen Show (16:9)</PresentationFormat>
  <Paragraphs>70</Paragraphs>
  <Slides>15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Raleway</vt:lpstr>
      <vt:lpstr>Oswald</vt:lpstr>
      <vt:lpstr>Times New Roman</vt:lpstr>
      <vt:lpstr>Poor Richard</vt:lpstr>
      <vt:lpstr>Livvic</vt:lpstr>
      <vt:lpstr>Arial</vt:lpstr>
      <vt:lpstr>Roboto</vt:lpstr>
      <vt:lpstr>Roboto Condensed</vt:lpstr>
      <vt:lpstr>Software Development Bussines Plan by Slidesgo</vt:lpstr>
      <vt:lpstr>LAPTOP PRICE PREDICTOR </vt:lpstr>
      <vt:lpstr>TEAM 14</vt:lpstr>
      <vt:lpstr>CONTENTS</vt:lpstr>
      <vt:lpstr>INTRODUCTION</vt:lpstr>
      <vt:lpstr>PROBLEM STATEMENT </vt:lpstr>
      <vt:lpstr>METHODOLOGY</vt:lpstr>
      <vt:lpstr>EXPLORATORY DATA ANALYSIS</vt:lpstr>
      <vt:lpstr>TOOLS</vt:lpstr>
      <vt:lpstr>BUSINESS UNDERSTANDING </vt:lpstr>
      <vt:lpstr>DATA COLLECTION</vt:lpstr>
      <vt:lpstr>DATASET</vt:lpstr>
      <vt:lpstr>MODELING – Linear Regression  </vt:lpstr>
      <vt:lpstr>CONCLUSION </vt:lpstr>
      <vt:lpstr>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PREDICTOR </dc:title>
  <dc:creator>yash raythatha</dc:creator>
  <cp:lastModifiedBy>sai charan chandu patla</cp:lastModifiedBy>
  <cp:revision>55</cp:revision>
  <dcterms:modified xsi:type="dcterms:W3CDTF">2023-10-19T17:18:12Z</dcterms:modified>
</cp:coreProperties>
</file>