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handoutMasterIdLst>
    <p:handoutMasterId r:id="rId13"/>
  </p:handoutMasterIdLst>
  <p:sldIdLst>
    <p:sldId id="284" r:id="rId2"/>
    <p:sldId id="390" r:id="rId3"/>
    <p:sldId id="434" r:id="rId4"/>
    <p:sldId id="436" r:id="rId5"/>
    <p:sldId id="435" r:id="rId6"/>
    <p:sldId id="437" r:id="rId7"/>
    <p:sldId id="438" r:id="rId8"/>
    <p:sldId id="439" r:id="rId9"/>
    <p:sldId id="440" r:id="rId10"/>
    <p:sldId id="28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민수" initials="박" lastIdx="1" clrIdx="0">
    <p:extLst>
      <p:ext uri="{19B8F6BF-5375-455C-9EA6-DF929625EA0E}">
        <p15:presenceInfo xmlns:p15="http://schemas.microsoft.com/office/powerpoint/2012/main" userId="S::32187198@dankook.ac.kr::a5b7ff47-1861-4846-9f61-9f69fea330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3F6D6"/>
    <a:srgbClr val="B6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65567" autoAdjust="0"/>
  </p:normalViewPr>
  <p:slideViewPr>
    <p:cSldViewPr>
      <p:cViewPr varScale="1">
        <p:scale>
          <a:sx n="85" d="100"/>
          <a:sy n="85" d="100"/>
        </p:scale>
        <p:origin x="25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8F47D-98AC-412E-874F-7DABF10A60F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1209B-F63B-470A-803D-EF35C5AAA9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618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fld id="{C0D60FD7-5A2F-46BC-82C9-54BA251A14F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20300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19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45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509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544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5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816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52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362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84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60FD7-5A2F-46BC-82C9-54BA251A14F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33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sdfasd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Rectangle 35"/>
          <p:cNvSpPr>
            <a:spLocks noChangeArrowheads="1"/>
          </p:cNvSpPr>
          <p:nvPr/>
        </p:nvSpPr>
        <p:spPr bwMode="gray">
          <a:xfrm>
            <a:off x="2701" y="2276872"/>
            <a:ext cx="9156714" cy="12409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-923" y="2276872"/>
            <a:ext cx="9163962" cy="126380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5373688"/>
            <a:ext cx="7775575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7BBD31-32DF-42DF-B183-F67D3337CEE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93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91338" y="692150"/>
            <a:ext cx="2144712" cy="56324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281738" cy="563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9E3D4-15D7-4FEC-9761-E10911D98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6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667F60A-E878-42F5-A3F5-29357804E9F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692150"/>
            <a:ext cx="8351837" cy="6096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2766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6204582C-1EC4-4905-9789-F8435C10743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19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36004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solidFill>
                  <a:srgbClr val="00000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92" y="719015"/>
            <a:ext cx="8847016" cy="5820508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000" b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>
              <a:defRPr sz="18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>
              <a:defRPr sz="16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>
              <a:defRPr sz="14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>
              <a:defRPr sz="120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498C03E2-3821-464F-81E8-82E5B5943B09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-6460" y="587755"/>
            <a:ext cx="915046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3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3F7E86-9F3F-46E8-98F9-AE83A149143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271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0E5C739-267F-4FBB-888C-9AD09B8127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2D814FC-159F-4671-92C8-0EC77DF11075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14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351837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B944831-DC11-4FCA-8738-D0295BFB9FC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13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44B50-AAD9-4F51-B455-299577F1202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224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8AE0-F3BC-4CA2-A165-534E2C9DF88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21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9436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B4855-6B38-4B35-BCF8-CFE6E755C40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770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20472" y="6594484"/>
            <a:ext cx="43204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fld id="{CD0BA52C-1BB9-4C82-80E7-6ED2036100B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TextBox 2"/>
          <p:cNvSpPr txBox="1"/>
          <p:nvPr userDrawn="1"/>
        </p:nvSpPr>
        <p:spPr>
          <a:xfrm>
            <a:off x="-95530" y="6608385"/>
            <a:ext cx="2295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C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omputer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ecurity &amp;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OS</a:t>
            </a:r>
            <a:r>
              <a:rPr lang="en-US" altLang="ko-KR" sz="120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Lab.</a:t>
            </a:r>
            <a:r>
              <a:rPr lang="en-US" altLang="ko-KR" sz="1200" baseline="0" dirty="0">
                <a:solidFill>
                  <a:srgbClr val="00B05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 DKU</a:t>
            </a:r>
            <a:endParaRPr lang="ko-KR" altLang="en-US" sz="1200" dirty="0">
              <a:solidFill>
                <a:srgbClr val="00B050"/>
              </a:solidFill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v"/>
        <a:defRPr sz="2800" b="1">
          <a:solidFill>
            <a:srgbClr val="000000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rgbClr val="00000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rgbClr val="000000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-15631" y="2636912"/>
            <a:ext cx="9159631" cy="669925"/>
          </a:xfrm>
        </p:spPr>
        <p:txBody>
          <a:bodyPr/>
          <a:lstStyle/>
          <a:p>
            <a:pPr algn="ctr"/>
            <a:r>
              <a:rPr lang="ko-KR" altLang="en-US" sz="40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팀 프로젝트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032" y="5668739"/>
            <a:ext cx="4106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altLang="ko-KR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2021.4.17</a:t>
            </a:r>
          </a:p>
          <a:p>
            <a:pPr algn="r">
              <a:defRPr/>
            </a:pPr>
            <a:r>
              <a:rPr lang="ko-KR" altLang="en-US" sz="2200" dirty="0">
                <a:latin typeface="Calibri" panose="020F0502020204030204" pitchFamily="34" charset="0"/>
                <a:ea typeface="맑은 고딕" panose="020B0503020000020004" pitchFamily="50" charset="-127"/>
              </a:rPr>
              <a:t>박 민 수</a:t>
            </a:r>
            <a:endParaRPr lang="en-US" altLang="ko-KR" sz="2200" dirty="0">
              <a:latin typeface="Calibri" panose="020F050202020403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19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gray">
          <a:xfrm>
            <a:off x="1676400" y="2667000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멀티캐스트 키 관리 알고리즘 아이디어 구체화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844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멀티캐스팅 키 관리 알고리즘 아이디어 구체화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/>
              <a:t>멀티 캐스트 통신 데이터 인증 방식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Authentication: </a:t>
            </a:r>
            <a:r>
              <a:rPr lang="ko-KR" altLang="en-US" dirty="0"/>
              <a:t>속한 그룹에서 보낸 메시지가 맞다는 것을 인증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Source Authentication: </a:t>
            </a:r>
            <a:r>
              <a:rPr lang="ko-KR" altLang="en-US" dirty="0"/>
              <a:t>속한 그룹 중 특징 </a:t>
            </a:r>
            <a:r>
              <a:rPr lang="en-US" altLang="ko-KR" dirty="0"/>
              <a:t>Host </a:t>
            </a:r>
            <a:r>
              <a:rPr lang="ko-KR" altLang="en-US" dirty="0"/>
              <a:t>혹은 서버가 보낸 데이터가 맞다는 것을 인증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TESLA</a:t>
            </a:r>
            <a:r>
              <a:rPr lang="ko-KR" altLang="en-US" dirty="0"/>
              <a:t>라는 방식에서 사용할 수 있는 그룹 키 관리 알고리즘들을 확인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351086-9D9F-4597-90E8-52C5B340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8760"/>
            <a:ext cx="5071629" cy="266429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2089A7-AD74-4F1A-893B-63EF72C2C680}"/>
              </a:ext>
            </a:extLst>
          </p:cNvPr>
          <p:cNvSpPr/>
          <p:nvPr/>
        </p:nvSpPr>
        <p:spPr bwMode="auto">
          <a:xfrm>
            <a:off x="1403648" y="3140968"/>
            <a:ext cx="4320480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</a:t>
            </a:r>
            <a:r>
              <a:rPr lang="ko-KR" altLang="en-US" dirty="0"/>
              <a:t> </a:t>
            </a:r>
            <a:r>
              <a:rPr lang="en-US" altLang="ko-KR" dirty="0"/>
              <a:t>Key Management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모든 그룹의 멤버는 그룹키에 관해서 알고 있어야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그룹 안에 새로운 사용자가 가입하거나 기존 사용자가 탈퇴할 경우 보안상의 문제로 그룹 키를 갱신해줘야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갱신된 그룹 키를 어떻게 만들 것인지</a:t>
            </a:r>
            <a:r>
              <a:rPr lang="en-US" altLang="ko-KR" b="1" dirty="0"/>
              <a:t>, </a:t>
            </a:r>
            <a:r>
              <a:rPr lang="ko-KR" altLang="en-US" b="1" dirty="0"/>
              <a:t>어떻게 다시 보낼 것인지가 문제</a:t>
            </a:r>
            <a:endParaRPr lang="en-US" altLang="ko-KR" b="1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26C52E-A313-4884-9BEF-D9F426787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68760"/>
            <a:ext cx="5581650" cy="285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61E2935-C23B-474C-84FD-62EA9BCA5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28" y="980727"/>
            <a:ext cx="2831343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0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Rekeying 1 (Star Key Graph </a:t>
            </a:r>
            <a:r>
              <a:rPr lang="ko-KR" altLang="en-US" dirty="0"/>
              <a:t>기반 </a:t>
            </a:r>
            <a:r>
              <a:rPr lang="en-US" altLang="ko-KR" dirty="0"/>
              <a:t>Rekeying)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서버</a:t>
            </a:r>
            <a:r>
              <a:rPr lang="en-US" altLang="ko-KR" dirty="0"/>
              <a:t>(GC(Group Controller))</a:t>
            </a:r>
            <a:r>
              <a:rPr lang="ko-KR" altLang="en-US" dirty="0"/>
              <a:t>는 그룹 키</a:t>
            </a:r>
            <a:r>
              <a:rPr lang="en-US" altLang="ko-KR" dirty="0"/>
              <a:t>(kg)</a:t>
            </a:r>
            <a:r>
              <a:rPr lang="ko-KR" altLang="en-US" dirty="0"/>
              <a:t>를 자신이 갖고 있으며</a:t>
            </a:r>
            <a:r>
              <a:rPr lang="en-US" altLang="ko-KR" dirty="0"/>
              <a:t>, </a:t>
            </a:r>
            <a:r>
              <a:rPr lang="ko-KR" altLang="en-US" dirty="0"/>
              <a:t>새로운 사용자가 가입하거나 기존 사용자가 탈퇴할 경우 그룹 키를 갱신하여 가입자들에게 새로 배포한다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그룹  키를 배포 할 때</a:t>
            </a:r>
            <a:r>
              <a:rPr lang="en-US" altLang="ko-KR" dirty="0"/>
              <a:t>, </a:t>
            </a:r>
            <a:r>
              <a:rPr lang="ko-KR" altLang="en-US" dirty="0"/>
              <a:t>서버가 갖고 있는 사용자들의 개인키로 암호화 해서 키를 보내준다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서버는 각 사용자의 개인키에 대한 정보를 모두 알고 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구현이 단순하다</a:t>
            </a:r>
            <a:r>
              <a:rPr lang="en-US" altLang="ko-KR" dirty="0"/>
              <a:t>. </a:t>
            </a: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서버가 너무 많은 키 정보를 갖게 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95754E-04C8-42FF-9D2A-F9BB3487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3295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Rekeying 2 (Complete Key Graph </a:t>
            </a:r>
            <a:r>
              <a:rPr lang="ko-KR" altLang="en-US" dirty="0"/>
              <a:t>기반 </a:t>
            </a:r>
            <a:r>
              <a:rPr lang="en-US" altLang="ko-KR" dirty="0"/>
              <a:t>Rekeying)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U</a:t>
            </a:r>
            <a:r>
              <a:rPr lang="ko-KR" altLang="en-US" dirty="0"/>
              <a:t>가 그룹멤버들의 집합이라 하면</a:t>
            </a:r>
            <a:r>
              <a:rPr lang="en-US" altLang="ko-KR" dirty="0"/>
              <a:t>, </a:t>
            </a:r>
            <a:r>
              <a:rPr lang="ko-KR" altLang="en-US" dirty="0"/>
              <a:t>공집합을 제외한 </a:t>
            </a:r>
            <a:r>
              <a:rPr lang="en-US" altLang="ko-KR" dirty="0"/>
              <a:t>U</a:t>
            </a:r>
            <a:r>
              <a:rPr lang="ko-KR" altLang="en-US" dirty="0"/>
              <a:t>의 모든 부분 집합에 대해서 개별키를 할당한다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그룹 멤버 당 개별 키의 개수는 </a:t>
            </a:r>
            <a:r>
              <a:rPr lang="en-US" altLang="ko-KR" dirty="0"/>
              <a:t>2^n-1</a:t>
            </a:r>
            <a:r>
              <a:rPr lang="ko-KR" altLang="en-US" dirty="0"/>
              <a:t>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장점</a:t>
            </a:r>
            <a:r>
              <a:rPr lang="en-US" altLang="ko-KR" dirty="0"/>
              <a:t>:</a:t>
            </a:r>
            <a:r>
              <a:rPr lang="ko-KR" altLang="en-US" dirty="0"/>
              <a:t>복잡한 구현 방식</a:t>
            </a:r>
            <a:r>
              <a:rPr lang="en-US" altLang="ko-KR" dirty="0"/>
              <a:t>  </a:t>
            </a: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사용자가 너무 많은 키 정보를 갖게 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D047C2-F619-409A-9BEC-EDB4F279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1412776"/>
            <a:ext cx="7236296" cy="2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Rekeying 3 (Tree Key Graph </a:t>
            </a:r>
            <a:r>
              <a:rPr lang="ko-KR" altLang="en-US" dirty="0"/>
              <a:t>기반 </a:t>
            </a:r>
            <a:r>
              <a:rPr lang="en-US" altLang="ko-KR" dirty="0"/>
              <a:t>Rekeying)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EC58D8-427E-42C5-9B40-EDBF684C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1" y="1484784"/>
            <a:ext cx="839289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Rekeying 4 (Tree Key Graph </a:t>
            </a:r>
            <a:r>
              <a:rPr lang="ko-KR" altLang="en-US" dirty="0"/>
              <a:t>기반 </a:t>
            </a:r>
            <a:r>
              <a:rPr lang="en-US" altLang="ko-KR" dirty="0"/>
              <a:t>Rekeying Join</a:t>
            </a:r>
            <a:r>
              <a:rPr lang="ko-KR" altLang="en-US" dirty="0"/>
              <a:t> 프로토콜 개선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575A9A-50A7-4DB2-9A80-C93B2502FB10}"/>
              </a:ext>
            </a:extLst>
          </p:cNvPr>
          <p:cNvGrpSpPr/>
          <p:nvPr/>
        </p:nvGrpSpPr>
        <p:grpSpPr>
          <a:xfrm>
            <a:off x="1799692" y="1624012"/>
            <a:ext cx="5544616" cy="3609975"/>
            <a:chOff x="1763688" y="1624012"/>
            <a:chExt cx="5544616" cy="36099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30B44D5-8609-4C59-A4F5-54E29852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3688" y="1624012"/>
              <a:ext cx="5219700" cy="360997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166BAD4-E50A-4E94-AACF-38C26272BA54}"/>
                </a:ext>
              </a:extLst>
            </p:cNvPr>
            <p:cNvSpPr/>
            <p:nvPr/>
          </p:nvSpPr>
          <p:spPr bwMode="auto">
            <a:xfrm>
              <a:off x="6588224" y="2492896"/>
              <a:ext cx="72008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2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키 관리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472" y="773976"/>
            <a:ext cx="8847016" cy="58205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/>
              <a:t>Group Rekeying 5 (OFT(One-Way Function Tree) </a:t>
            </a:r>
            <a:r>
              <a:rPr lang="ko-KR" altLang="en-US" dirty="0"/>
              <a:t>기반 </a:t>
            </a:r>
            <a:r>
              <a:rPr lang="en-US" altLang="ko-KR" dirty="0"/>
              <a:t>Rekeying)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>
              <a:buSzPct val="100000"/>
              <a:buFont typeface="Wingdings" panose="05000000000000000000" pitchFamily="2" charset="2"/>
              <a:buChar char="v"/>
            </a:pPr>
            <a:endParaRPr lang="en-US" altLang="ko-KR" sz="1100" dirty="0"/>
          </a:p>
          <a:p>
            <a:pPr marL="0" indent="0">
              <a:buSzPct val="100000"/>
              <a:buNone/>
            </a:pPr>
            <a:r>
              <a:rPr lang="en-US" altLang="ko-KR" dirty="0"/>
              <a:t> </a:t>
            </a:r>
            <a:endParaRPr lang="en-US" altLang="ko-KR" sz="1100" dirty="0"/>
          </a:p>
          <a:p>
            <a:pPr marL="0" indent="0">
              <a:buSzPct val="100000"/>
              <a:buNone/>
            </a:pPr>
            <a:endParaRPr lang="en-US" altLang="ko-KR" sz="1100" dirty="0"/>
          </a:p>
          <a:p>
            <a:pPr lvl="2"/>
            <a:endParaRPr lang="en-US" altLang="ko-KR" sz="1300" dirty="0"/>
          </a:p>
          <a:p>
            <a:pPr marL="914400" lvl="2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C03E2-3821-464F-81E8-82E5B5943B09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E177AE-E449-4099-803B-451F67ADB8C5}"/>
              </a:ext>
            </a:extLst>
          </p:cNvPr>
          <p:cNvGrpSpPr/>
          <p:nvPr/>
        </p:nvGrpSpPr>
        <p:grpSpPr>
          <a:xfrm>
            <a:off x="1103970" y="1628800"/>
            <a:ext cx="6936059" cy="4138321"/>
            <a:chOff x="1043608" y="1666943"/>
            <a:chExt cx="6936059" cy="41383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6FCBCA-0138-47ED-9A01-73871CC2D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1666943"/>
              <a:ext cx="6936059" cy="413832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E7F9F8-D42D-4613-ABBE-6403E4CCA767}"/>
                </a:ext>
              </a:extLst>
            </p:cNvPr>
            <p:cNvSpPr/>
            <p:nvPr/>
          </p:nvSpPr>
          <p:spPr bwMode="auto">
            <a:xfrm>
              <a:off x="3635896" y="5229200"/>
              <a:ext cx="4343771" cy="57606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6399646"/>
      </p:ext>
    </p:extLst>
  </p:cSld>
  <p:clrMapOvr>
    <a:masterClrMapping/>
  </p:clrMapOvr>
</p:sld>
</file>

<file path=ppt/theme/theme1.xml><?xml version="1.0" encoding="utf-8"?>
<a:theme xmlns:a="http://schemas.openxmlformats.org/drawingml/2006/main" name="ysjeo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009TGp_Computer_new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009TGp_Computer_new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9TGp_Computer_new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009TGp_Computer_new_v2</Template>
  <TotalTime>50198</TotalTime>
  <Words>344</Words>
  <Application>Microsoft Office PowerPoint</Application>
  <PresentationFormat>화면 슬라이드 쇼(4:3)</PresentationFormat>
  <Paragraphs>181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Times New Roman</vt:lpstr>
      <vt:lpstr>Verdana</vt:lpstr>
      <vt:lpstr>Wingdings</vt:lpstr>
      <vt:lpstr>ysjeong</vt:lpstr>
      <vt:lpstr>팀 프로젝트</vt:lpstr>
      <vt:lpstr>목차</vt:lpstr>
      <vt:lpstr>멀티캐스팅 키 관리 알고리즘 아이디어 구체화</vt:lpstr>
      <vt:lpstr>그룹 키 관리 알고리즘</vt:lpstr>
      <vt:lpstr>그룹 키 관리 알고리즘</vt:lpstr>
      <vt:lpstr>그룹 키 관리 알고리즘</vt:lpstr>
      <vt:lpstr>그룹 키 관리 알고리즘</vt:lpstr>
      <vt:lpstr>그룹 키 관리 알고리즘</vt:lpstr>
      <vt:lpstr>그룹 키 관리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ys</dc:creator>
  <cp:lastModifiedBy>박민수</cp:lastModifiedBy>
  <cp:revision>991</cp:revision>
  <dcterms:created xsi:type="dcterms:W3CDTF">2013-07-02T11:59:48Z</dcterms:created>
  <dcterms:modified xsi:type="dcterms:W3CDTF">2021-04-17T02:11:05Z</dcterms:modified>
</cp:coreProperties>
</file>