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0" r:id="rId3"/>
    <p:sldId id="289" r:id="rId4"/>
    <p:sldId id="301" r:id="rId5"/>
    <p:sldId id="290" r:id="rId6"/>
    <p:sldId id="291" r:id="rId7"/>
    <p:sldId id="293" r:id="rId8"/>
    <p:sldId id="294" r:id="rId9"/>
    <p:sldId id="295" r:id="rId10"/>
    <p:sldId id="296" r:id="rId11"/>
    <p:sldId id="297" r:id="rId12"/>
    <p:sldId id="298"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21CF"/>
    <a:srgbClr val="E3D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E23F7-2E20-4A34-834A-D8967D70577F}" v="27" dt="2022-07-20T09:36:03.965"/>
    <p1510:client id="{F718195D-4F63-4096-9D42-A320F9AD18C3}" v="5146" dt="2022-07-24T07:54:42.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7/23/2022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a:t>Presentation t</a:t>
            </a:r>
            <a:r>
              <a:rPr lang="en-US" err="1"/>
              <a:t>itle</a:t>
            </a:r>
            <a:r>
              <a:rPr lang="en-US"/>
              <a:t> </a:t>
            </a:r>
            <a:br>
              <a:rPr lang="en-US"/>
            </a:br>
            <a:r>
              <a:rPr lang="en-US"/>
              <a:t>goes here</a:t>
            </a:r>
            <a:endParaRPr lang="uk-UA"/>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err="1"/>
              <a:t>Date</a:t>
            </a:r>
            <a:r>
              <a:rPr lang="pl-PL"/>
              <a:t> </a:t>
            </a:r>
            <a:r>
              <a:rPr lang="pl-PL" err="1"/>
              <a:t>goes</a:t>
            </a:r>
            <a:r>
              <a:rPr lang="pl-PL"/>
              <a:t> </a:t>
            </a:r>
            <a:r>
              <a:rPr lang="pl-PL" err="1"/>
              <a:t>here</a:t>
            </a:r>
            <a:endParaRPr lang="pl-PL"/>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a:t>Title goes here</a:t>
            </a:r>
            <a:endParaRPr lang="uk-UA"/>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7/23/2022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7/23/2022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7072/swagger" TargetMode="External"/><Relationship Id="rId7" Type="http://schemas.openxmlformats.org/officeDocument/2006/relationships/hyperlink" Target="https://github.com/TeamAlpha01/Project/tree/master/Document" TargetMode="External"/><Relationship Id="rId2" Type="http://schemas.openxmlformats.org/officeDocument/2006/relationships/hyperlink" Target="https://github.com/TeamAlpha01/Project/tree/master/Requirements/Prototype" TargetMode="External"/><Relationship Id="rId1" Type="http://schemas.openxmlformats.org/officeDocument/2006/relationships/slideLayout" Target="../slideLayouts/slideLayout13.xml"/><Relationship Id="rId6" Type="http://schemas.openxmlformats.org/officeDocument/2006/relationships/hyperlink" Target="https://github.com/TeamAlpha01/Project/blob/master/Testing/Revised%20Plan.xlsx" TargetMode="External"/><Relationship Id="rId5" Type="http://schemas.openxmlformats.org/officeDocument/2006/relationships/hyperlink" Target="https://github.com/TeamAlpha01/Project/tree/master/Design/Low%20Level" TargetMode="External"/><Relationship Id="rId4" Type="http://schemas.openxmlformats.org/officeDocument/2006/relationships/hyperlink" Target="https://github.com/TeamAlpha01/Project/tree/master/Design/Data%20Mode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477" y="2170041"/>
            <a:ext cx="7876673" cy="1712033"/>
          </a:xfrm>
        </p:spPr>
        <p:txBody>
          <a:bodyPr/>
          <a:lstStyle/>
          <a:p>
            <a:r>
              <a:rPr lang="en-US" sz="5850" dirty="0">
                <a:latin typeface="Calibri"/>
                <a:cs typeface="Calibri"/>
              </a:rPr>
              <a:t>TRAINING MANAGEMENT SYSTEM</a:t>
            </a:r>
            <a:endParaRPr lang="en-US" dirty="0"/>
          </a:p>
        </p:txBody>
      </p:sp>
      <p:sp>
        <p:nvSpPr>
          <p:cNvPr id="6" name="TextBox 5">
            <a:extLst>
              <a:ext uri="{FF2B5EF4-FFF2-40B4-BE49-F238E27FC236}">
                <a16:creationId xmlns:a16="http://schemas.microsoft.com/office/drawing/2014/main" id="{A518DFD7-5F45-4E22-6A89-6B225070AE9F}"/>
              </a:ext>
            </a:extLst>
          </p:cNvPr>
          <p:cNvSpPr txBox="1"/>
          <p:nvPr/>
        </p:nvSpPr>
        <p:spPr>
          <a:xfrm>
            <a:off x="749643" y="277821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rgbClr val="AC21CF"/>
                </a:solidFill>
                <a:cs typeface="Calibri"/>
              </a:rPr>
              <a:t>EUPHORIA</a:t>
            </a:r>
          </a:p>
        </p:txBody>
      </p:sp>
    </p:spTree>
    <p:extLst>
      <p:ext uri="{BB962C8B-B14F-4D97-AF65-F5344CB8AC3E}">
        <p14:creationId xmlns:p14="http://schemas.microsoft.com/office/powerpoint/2010/main" val="302796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6788-0B21-46C0-AD95-DC3EBF9DDF5B}"/>
              </a:ext>
            </a:extLst>
          </p:cNvPr>
          <p:cNvSpPr>
            <a:spLocks noGrp="1"/>
          </p:cNvSpPr>
          <p:nvPr>
            <p:ph type="title"/>
          </p:nvPr>
        </p:nvSpPr>
        <p:spPr/>
        <p:txBody>
          <a:bodyPr/>
          <a:lstStyle/>
          <a:p>
            <a:r>
              <a:rPr lang="en-US">
                <a:solidFill>
                  <a:srgbClr val="7030A0"/>
                </a:solidFill>
                <a:latin typeface="Calibri"/>
                <a:cs typeface="Calibri"/>
              </a:rPr>
              <a:t>DEMO</a:t>
            </a:r>
          </a:p>
        </p:txBody>
      </p:sp>
      <p:sp>
        <p:nvSpPr>
          <p:cNvPr id="4" name="TextBox 3">
            <a:extLst>
              <a:ext uri="{FF2B5EF4-FFF2-40B4-BE49-F238E27FC236}">
                <a16:creationId xmlns:a16="http://schemas.microsoft.com/office/drawing/2014/main" id="{3F6CA00C-EB6C-490E-88D9-7A947A5E7C72}"/>
              </a:ext>
            </a:extLst>
          </p:cNvPr>
          <p:cNvSpPr txBox="1"/>
          <p:nvPr/>
        </p:nvSpPr>
        <p:spPr>
          <a:xfrm>
            <a:off x="786168" y="2218604"/>
            <a:ext cx="6108320" cy="769441"/>
          </a:xfrm>
          <a:prstGeom prst="rect">
            <a:avLst/>
          </a:prstGeom>
          <a:noFill/>
        </p:spPr>
        <p:txBody>
          <a:bodyPr wrap="square" lIns="91440" tIns="45720" rIns="91440" bIns="45720" anchor="t">
            <a:spAutoFit/>
          </a:bodyPr>
          <a:lstStyle/>
          <a:p>
            <a:pPr marL="285750" indent="-285750" algn="l" rtl="0" fontAlgn="base">
              <a:buFont typeface="Arial" panose="020B0604020202020204" pitchFamily="34" charset="0"/>
              <a:buChar char="•"/>
            </a:pPr>
            <a:r>
              <a:rPr lang="en-US" sz="2200" b="0" i="0" u="none" strike="noStrike" dirty="0">
                <a:effectLst/>
              </a:rPr>
              <a:t>Angular : </a:t>
            </a:r>
            <a:endParaRPr lang="en-US" sz="2200" b="0" i="0" dirty="0">
              <a:solidFill>
                <a:srgbClr val="000000"/>
              </a:solidFill>
              <a:effectLst/>
              <a:cs typeface="Calibri"/>
            </a:endParaRPr>
          </a:p>
          <a:p>
            <a:pPr marL="285750" indent="-285750" fontAlgn="base">
              <a:buFont typeface="Arial" panose="020B0604020202020204" pitchFamily="34" charset="0"/>
              <a:buChar char="•"/>
            </a:pPr>
            <a:r>
              <a:rPr lang="en-US" sz="2200" b="0" i="0" u="none" strike="noStrike" dirty="0">
                <a:effectLst/>
              </a:rPr>
              <a:t>API</a:t>
            </a:r>
            <a:r>
              <a:rPr lang="en-US" sz="2200" dirty="0"/>
              <a:t> </a:t>
            </a:r>
            <a:r>
              <a:rPr lang="en-US" sz="2200" dirty="0">
                <a:solidFill>
                  <a:srgbClr val="000000"/>
                </a:solidFill>
              </a:rPr>
              <a:t>       </a:t>
            </a:r>
            <a:r>
              <a:rPr lang="en-US" sz="2200" b="0" i="0" u="none" strike="noStrike" dirty="0">
                <a:effectLst/>
              </a:rPr>
              <a:t> : </a:t>
            </a:r>
            <a:endParaRPr lang="en-IN" sz="2200" b="0" i="0" dirty="0">
              <a:effectLst/>
              <a:cs typeface="Calibri"/>
            </a:endParaRPr>
          </a:p>
        </p:txBody>
      </p:sp>
    </p:spTree>
    <p:extLst>
      <p:ext uri="{BB962C8B-B14F-4D97-AF65-F5344CB8AC3E}">
        <p14:creationId xmlns:p14="http://schemas.microsoft.com/office/powerpoint/2010/main" val="8360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2D00-0A9A-4E10-A8F8-898387625E36}"/>
              </a:ext>
            </a:extLst>
          </p:cNvPr>
          <p:cNvSpPr>
            <a:spLocks noGrp="1"/>
          </p:cNvSpPr>
          <p:nvPr>
            <p:ph type="title"/>
          </p:nvPr>
        </p:nvSpPr>
        <p:spPr/>
        <p:txBody>
          <a:bodyPr/>
          <a:lstStyle/>
          <a:p>
            <a:r>
              <a:rPr lang="en-US">
                <a:solidFill>
                  <a:srgbClr val="7030A0"/>
                </a:solidFill>
                <a:latin typeface="Calibri"/>
                <a:cs typeface="Calibri"/>
              </a:rPr>
              <a:t>LEASONS LEARNED</a:t>
            </a:r>
          </a:p>
        </p:txBody>
      </p:sp>
      <p:sp>
        <p:nvSpPr>
          <p:cNvPr id="4" name="TextBox 3">
            <a:extLst>
              <a:ext uri="{FF2B5EF4-FFF2-40B4-BE49-F238E27FC236}">
                <a16:creationId xmlns:a16="http://schemas.microsoft.com/office/drawing/2014/main" id="{966DC1A2-F760-4CDD-BA56-B4F1F0A8B1B4}"/>
              </a:ext>
            </a:extLst>
          </p:cNvPr>
          <p:cNvSpPr txBox="1"/>
          <p:nvPr/>
        </p:nvSpPr>
        <p:spPr>
          <a:xfrm>
            <a:off x="770434" y="1053209"/>
            <a:ext cx="9705074" cy="6247864"/>
          </a:xfrm>
          <a:prstGeom prst="rect">
            <a:avLst/>
          </a:prstGeom>
          <a:noFill/>
        </p:spPr>
        <p:txBody>
          <a:bodyPr wrap="square" lIns="91440" tIns="45720" rIns="91440" bIns="45720" anchor="t">
            <a:spAutoFit/>
          </a:bodyPr>
          <a:lstStyle/>
          <a:p>
            <a:pPr marL="285750" indent="-285750" fontAlgn="base">
              <a:buFont typeface="Arial" panose="020B0604020202020204" pitchFamily="34" charset="0"/>
              <a:buChar char="•"/>
            </a:pPr>
            <a:r>
              <a:rPr lang="en-US" sz="2000" b="0" i="0" u="none" strike="noStrike" dirty="0">
                <a:solidFill>
                  <a:srgbClr val="404040"/>
                </a:solidFill>
                <a:effectLst/>
              </a:rPr>
              <a:t>Understand the system end to end</a:t>
            </a:r>
            <a:r>
              <a:rPr lang="en-US" sz="2000" dirty="0">
                <a:solidFill>
                  <a:srgbClr val="404040"/>
                </a:solidFill>
              </a:rPr>
              <a:t> and user stories should display the flow of the system</a:t>
            </a:r>
            <a:r>
              <a:rPr lang="en-US" sz="2000" b="0" i="0" u="none" strike="noStrike" dirty="0">
                <a:solidFill>
                  <a:srgbClr val="404040"/>
                </a:solidFill>
                <a:effectLst/>
              </a:rPr>
              <a:t>.</a:t>
            </a:r>
            <a:r>
              <a:rPr lang="en-US" sz="2000" b="0" i="0" dirty="0">
                <a:solidFill>
                  <a:srgbClr val="000000"/>
                </a:solidFill>
                <a:effectLst/>
              </a:rPr>
              <a:t>​</a:t>
            </a:r>
          </a:p>
          <a:p>
            <a:pPr marL="285750" indent="-285750" algn="l" rtl="0" fontAlgn="base">
              <a:buFont typeface="Arial" panose="020B0604020202020204" pitchFamily="34" charset="0"/>
              <a:buChar char="•"/>
            </a:pPr>
            <a:endParaRPr lang="en-US" sz="2000" b="0" i="0">
              <a:solidFill>
                <a:srgbClr val="000000"/>
              </a:solidFill>
              <a:effectLst/>
            </a:endParaRPr>
          </a:p>
          <a:p>
            <a:pPr marL="285750" indent="-285750" fontAlgn="base">
              <a:buFont typeface="Arial" panose="020B0604020202020204" pitchFamily="34" charset="0"/>
              <a:buChar char="•"/>
            </a:pPr>
            <a:r>
              <a:rPr lang="en-US" sz="2000" dirty="0">
                <a:solidFill>
                  <a:srgbClr val="404040"/>
                </a:solidFill>
              </a:rPr>
              <a:t>Requirements </a:t>
            </a:r>
            <a:r>
              <a:rPr lang="en-US" sz="2000" b="0" i="0" u="none" strike="noStrike" dirty="0">
                <a:solidFill>
                  <a:srgbClr val="404040"/>
                </a:solidFill>
                <a:effectLst/>
              </a:rPr>
              <a:t> </a:t>
            </a:r>
            <a:r>
              <a:rPr lang="en-US" sz="2000" dirty="0">
                <a:solidFill>
                  <a:srgbClr val="404040"/>
                </a:solidFill>
              </a:rPr>
              <a:t>stage should be designed properly</a:t>
            </a:r>
            <a:r>
              <a:rPr lang="en-US" sz="2000" b="0" i="0" u="none" strike="noStrike" dirty="0">
                <a:solidFill>
                  <a:srgbClr val="404040"/>
                </a:solidFill>
                <a:effectLst/>
              </a:rPr>
              <a:t>.</a:t>
            </a:r>
            <a:r>
              <a:rPr lang="en-US" sz="2000" b="0" i="0" dirty="0">
                <a:solidFill>
                  <a:srgbClr val="000000"/>
                </a:solidFill>
                <a:effectLst/>
              </a:rPr>
              <a:t>​</a:t>
            </a:r>
            <a:endParaRPr lang="en-US" sz="2000" b="0" i="0" dirty="0">
              <a:solidFill>
                <a:srgbClr val="000000"/>
              </a:solidFill>
              <a:effectLst/>
              <a:cs typeface="Calibri"/>
            </a:endParaRPr>
          </a:p>
          <a:p>
            <a:pPr marL="285750" indent="-285750" algn="l" rtl="0" fontAlgn="base">
              <a:buFont typeface="Arial" panose="020B0604020202020204" pitchFamily="34" charset="0"/>
              <a:buChar char="•"/>
            </a:pPr>
            <a:endParaRPr lang="en-US" sz="2000" b="0" i="0">
              <a:solidFill>
                <a:srgbClr val="000000"/>
              </a:solidFill>
              <a:effectLst/>
            </a:endParaRPr>
          </a:p>
          <a:p>
            <a:pPr marL="285750" indent="-285750" fontAlgn="base">
              <a:buFont typeface="Arial" panose="020B0604020202020204" pitchFamily="34" charset="0"/>
              <a:buChar char="•"/>
            </a:pPr>
            <a:r>
              <a:rPr lang="en-US" sz="2000" b="0" i="0" u="none" strike="noStrike" dirty="0">
                <a:solidFill>
                  <a:srgbClr val="404040"/>
                </a:solidFill>
                <a:effectLst/>
              </a:rPr>
              <a:t>Think as </a:t>
            </a:r>
            <a:r>
              <a:rPr lang="en-US" sz="2000" dirty="0">
                <a:solidFill>
                  <a:srgbClr val="404040"/>
                </a:solidFill>
              </a:rPr>
              <a:t>the</a:t>
            </a:r>
            <a:r>
              <a:rPr lang="en-US" sz="2000" b="0" i="0" u="none" strike="noStrike" dirty="0">
                <a:solidFill>
                  <a:srgbClr val="404040"/>
                </a:solidFill>
                <a:effectLst/>
              </a:rPr>
              <a:t> end user </a:t>
            </a:r>
            <a:r>
              <a:rPr lang="en-US" sz="2000" dirty="0">
                <a:solidFill>
                  <a:srgbClr val="404040"/>
                </a:solidFill>
              </a:rPr>
              <a:t>and understand their pain points while</a:t>
            </a:r>
            <a:r>
              <a:rPr lang="en-US" sz="2000" b="0" i="0" u="none" strike="noStrike" dirty="0">
                <a:solidFill>
                  <a:srgbClr val="404040"/>
                </a:solidFill>
                <a:effectLst/>
              </a:rPr>
              <a:t> designing a system.</a:t>
            </a:r>
            <a:r>
              <a:rPr lang="en-US" sz="2000" b="0" i="0" dirty="0">
                <a:solidFill>
                  <a:srgbClr val="000000"/>
                </a:solidFill>
                <a:effectLst/>
              </a:rPr>
              <a:t>​</a:t>
            </a:r>
            <a:endParaRPr lang="en-US" sz="2000" b="0" i="0" dirty="0">
              <a:solidFill>
                <a:srgbClr val="000000"/>
              </a:solidFill>
              <a:effectLst/>
              <a:cs typeface="Calibri"/>
            </a:endParaRPr>
          </a:p>
          <a:p>
            <a:pPr marL="285750" indent="-285750" algn="l">
              <a:buFont typeface="Arial" panose="020B0604020202020204" pitchFamily="34" charset="0"/>
              <a:buChar char="•"/>
            </a:pPr>
            <a:endParaRPr lang="en-US" sz="2000" b="0" i="0" dirty="0">
              <a:solidFill>
                <a:srgbClr val="000000"/>
              </a:solidFill>
              <a:effectLst/>
              <a:cs typeface="Calibri"/>
            </a:endParaRPr>
          </a:p>
          <a:p>
            <a:pPr marL="285750" indent="-285750">
              <a:buFont typeface="Arial" panose="020B0604020202020204" pitchFamily="34" charset="0"/>
              <a:buChar char="•"/>
            </a:pPr>
            <a:r>
              <a:rPr lang="en-US" sz="2000" dirty="0">
                <a:solidFill>
                  <a:srgbClr val="000000"/>
                </a:solidFill>
                <a:cs typeface="Calibri" panose="020F0502020204030204"/>
              </a:rPr>
              <a:t>Each member in a team should take ownership and build a flawless system.</a:t>
            </a:r>
          </a:p>
          <a:p>
            <a:pPr marL="285750" indent="-285750">
              <a:buFont typeface="Arial" panose="020B0604020202020204" pitchFamily="34" charset="0"/>
              <a:buChar char="•"/>
            </a:pPr>
            <a:endParaRPr lang="en-US" sz="2000" dirty="0">
              <a:solidFill>
                <a:srgbClr val="000000"/>
              </a:solidFill>
              <a:cs typeface="Calibri" panose="020F0502020204030204"/>
            </a:endParaRPr>
          </a:p>
          <a:p>
            <a:pPr marL="285750" indent="-285750">
              <a:buFont typeface="Arial" panose="020B0604020202020204" pitchFamily="34" charset="0"/>
              <a:buChar char="•"/>
            </a:pPr>
            <a:r>
              <a:rPr lang="en-US" sz="2000" dirty="0">
                <a:solidFill>
                  <a:srgbClr val="000000"/>
                </a:solidFill>
                <a:cs typeface="Calibri" panose="020F0502020204030204"/>
              </a:rPr>
              <a:t>Within the given time the work should be completed and client should be satisfied.</a:t>
            </a:r>
          </a:p>
          <a:p>
            <a:pPr marL="285750" indent="-285750">
              <a:buFont typeface="Arial" panose="020B0604020202020204" pitchFamily="34" charset="0"/>
              <a:buChar char="•"/>
            </a:pPr>
            <a:endParaRPr lang="en-US" sz="2000" dirty="0">
              <a:solidFill>
                <a:srgbClr val="000000"/>
              </a:solidFill>
              <a:cs typeface="Calibri" panose="020F0502020204030204"/>
            </a:endParaRPr>
          </a:p>
          <a:p>
            <a:pPr marL="285750" indent="-285750">
              <a:buFont typeface="Arial" panose="020B0604020202020204" pitchFamily="34" charset="0"/>
              <a:buChar char="•"/>
            </a:pPr>
            <a:r>
              <a:rPr lang="en-US" sz="2000" dirty="0">
                <a:solidFill>
                  <a:srgbClr val="000000"/>
                </a:solidFill>
                <a:cs typeface="Calibri" panose="020F0502020204030204"/>
              </a:rPr>
              <a:t>If we didn't meet the requirements of the client within the due time, set context of your work.</a:t>
            </a:r>
          </a:p>
          <a:p>
            <a:pPr marL="285750" indent="-285750" fontAlgn="base">
              <a:buFont typeface="Arial" panose="020B0604020202020204" pitchFamily="34" charset="0"/>
              <a:buChar char="•"/>
            </a:pPr>
            <a:endParaRPr lang="en-US" sz="2000">
              <a:solidFill>
                <a:srgbClr val="000000"/>
              </a:solidFill>
              <a:cs typeface="Calibri" panose="020F0502020204030204"/>
            </a:endParaRPr>
          </a:p>
          <a:p>
            <a:pPr marL="285750" indent="-285750" fontAlgn="base">
              <a:buFont typeface="Arial" panose="020B0604020202020204" pitchFamily="34" charset="0"/>
              <a:buChar char="•"/>
            </a:pPr>
            <a:r>
              <a:rPr lang="en-US" sz="2000" b="0" i="0" u="none" strike="noStrike" dirty="0">
                <a:solidFill>
                  <a:srgbClr val="404040"/>
                </a:solidFill>
                <a:effectLst/>
              </a:rPr>
              <a:t>Always keep a backup of our </a:t>
            </a:r>
            <a:r>
              <a:rPr lang="en-US" sz="2000" dirty="0">
                <a:solidFill>
                  <a:srgbClr val="404040"/>
                </a:solidFill>
              </a:rPr>
              <a:t>work and learn to resolve conflicts.</a:t>
            </a:r>
            <a:endParaRPr lang="en-US" sz="2000" dirty="0">
              <a:solidFill>
                <a:srgbClr val="000000"/>
              </a:solidFill>
            </a:endParaRPr>
          </a:p>
          <a:p>
            <a:pPr marL="285750" indent="-285750">
              <a:buFont typeface="Arial" panose="020B0604020202020204" pitchFamily="34" charset="0"/>
              <a:buChar char="•"/>
            </a:pPr>
            <a:endParaRPr lang="en-US" sz="2000" dirty="0">
              <a:solidFill>
                <a:srgbClr val="404040"/>
              </a:solidFill>
              <a:cs typeface="Calibri" panose="020F0502020204030204"/>
            </a:endParaRPr>
          </a:p>
          <a:p>
            <a:pPr marL="285750" indent="-285750">
              <a:buFont typeface="Arial" panose="020B0604020202020204" pitchFamily="34" charset="0"/>
              <a:buChar char="•"/>
            </a:pPr>
            <a:r>
              <a:rPr lang="en-US" sz="2000" dirty="0">
                <a:solidFill>
                  <a:srgbClr val="404040"/>
                </a:solidFill>
                <a:cs typeface="Calibri" panose="020F0502020204030204"/>
              </a:rPr>
              <a:t>Find a better solution in a difficult time.</a:t>
            </a:r>
            <a:endParaRPr lang="en-US" sz="2000" b="0" i="0" dirty="0">
              <a:solidFill>
                <a:srgbClr val="404040"/>
              </a:solidFill>
              <a:effectLst/>
              <a:cs typeface="Calibri" panose="020F0502020204030204"/>
            </a:endParaRPr>
          </a:p>
          <a:p>
            <a:pPr marL="285750" indent="-285750" algn="l" rtl="0" fontAlgn="base">
              <a:buFont typeface="Arial" panose="020B0604020202020204" pitchFamily="34" charset="0"/>
              <a:buChar char="•"/>
            </a:pPr>
            <a:endParaRPr lang="en-US" sz="2000" b="0" i="0">
              <a:solidFill>
                <a:srgbClr val="000000"/>
              </a:solidFill>
              <a:effectLst/>
              <a:cs typeface="Calibri" panose="020F0502020204030204"/>
            </a:endParaRPr>
          </a:p>
          <a:p>
            <a:pPr marL="285750" indent="-285750" algn="l" rtl="0" fontAlgn="base">
              <a:buFont typeface="Arial" panose="020B0604020202020204" pitchFamily="34" charset="0"/>
              <a:buChar char="•"/>
            </a:pPr>
            <a:endParaRPr lang="en-US" sz="2000" b="0" i="0">
              <a:solidFill>
                <a:srgbClr val="000000"/>
              </a:solidFill>
              <a:effectLst/>
              <a:cs typeface="Calibri"/>
            </a:endParaRPr>
          </a:p>
          <a:p>
            <a:pPr marL="285750" indent="-285750" fontAlgn="base">
              <a:buFont typeface="Arial" panose="020B0604020202020204" pitchFamily="34" charset="0"/>
              <a:buChar char="•"/>
            </a:pPr>
            <a:endParaRPr lang="en-US" sz="2000">
              <a:solidFill>
                <a:srgbClr val="000000"/>
              </a:solidFill>
              <a:cs typeface="Calibri"/>
            </a:endParaRPr>
          </a:p>
          <a:p>
            <a:pPr fontAlgn="base"/>
            <a:endParaRPr lang="en-US" sz="2000">
              <a:solidFill>
                <a:srgbClr val="000000"/>
              </a:solidFill>
              <a:cs typeface="Calibri"/>
            </a:endParaRPr>
          </a:p>
        </p:txBody>
      </p:sp>
    </p:spTree>
    <p:extLst>
      <p:ext uri="{BB962C8B-B14F-4D97-AF65-F5344CB8AC3E}">
        <p14:creationId xmlns:p14="http://schemas.microsoft.com/office/powerpoint/2010/main" val="143740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0EF6D4-75E9-425C-B270-8007B3E5A65B}"/>
              </a:ext>
            </a:extLst>
          </p:cNvPr>
          <p:cNvSpPr txBox="1"/>
          <p:nvPr/>
        </p:nvSpPr>
        <p:spPr>
          <a:xfrm>
            <a:off x="771516" y="521269"/>
            <a:ext cx="8552084" cy="5016758"/>
          </a:xfrm>
          <a:prstGeom prst="rect">
            <a:avLst/>
          </a:prstGeom>
          <a:noFill/>
        </p:spPr>
        <p:txBody>
          <a:bodyPr wrap="square" lIns="91440" tIns="45720" rIns="91440" bIns="45720" anchor="t">
            <a:spAutoFit/>
          </a:bodyPr>
          <a:lstStyle/>
          <a:p>
            <a:pPr marL="285750" indent="-285750" fontAlgn="base">
              <a:buFont typeface="Arial" panose="020B0604020202020204" pitchFamily="34" charset="0"/>
              <a:buChar char="•"/>
            </a:pPr>
            <a:r>
              <a:rPr lang="en-US" sz="2000" dirty="0">
                <a:solidFill>
                  <a:srgbClr val="000000"/>
                </a:solidFill>
                <a:cs typeface="Calibri"/>
              </a:rPr>
              <a:t>Before testing, don't show the incomplete system to the client.</a:t>
            </a:r>
            <a:endParaRPr lang="en-US" sz="2000" b="0" i="0" dirty="0">
              <a:solidFill>
                <a:srgbClr val="000000"/>
              </a:solidFill>
              <a:effectLst/>
              <a:cs typeface="Calibri"/>
            </a:endParaRPr>
          </a:p>
          <a:p>
            <a:pPr marL="285750" indent="-285750" algn="l" rtl="0" fontAlgn="base">
              <a:buFont typeface="Arial" panose="020B0604020202020204" pitchFamily="34" charset="0"/>
              <a:buChar char="•"/>
            </a:pPr>
            <a:endParaRPr lang="en-US" sz="2000" b="0" i="0">
              <a:solidFill>
                <a:srgbClr val="000000"/>
              </a:solidFill>
              <a:effectLst/>
            </a:endParaRPr>
          </a:p>
          <a:p>
            <a:pPr marL="285750" indent="-285750" fontAlgn="base">
              <a:buFont typeface="Arial" panose="020B0604020202020204" pitchFamily="34" charset="0"/>
              <a:buChar char="•"/>
            </a:pPr>
            <a:r>
              <a:rPr lang="en-US" sz="2000" dirty="0">
                <a:ea typeface="+mn-lt"/>
                <a:cs typeface="+mn-lt"/>
              </a:rPr>
              <a:t> </a:t>
            </a:r>
            <a:r>
              <a:rPr lang="en-IN" sz="2000" dirty="0">
                <a:ea typeface="+mn-lt"/>
                <a:cs typeface="+mn-lt"/>
              </a:rPr>
              <a:t> Should follow all </a:t>
            </a:r>
            <a:r>
              <a:rPr lang="en-IN" sz="2000" b="0" i="0" u="none" strike="noStrike" dirty="0">
                <a:effectLst/>
                <a:ea typeface="+mn-lt"/>
                <a:cs typeface="+mn-lt"/>
              </a:rPr>
              <a:t>the </a:t>
            </a:r>
            <a:r>
              <a:rPr lang="en-IN" sz="2000" dirty="0">
                <a:ea typeface="+mn-lt"/>
                <a:cs typeface="+mn-lt"/>
              </a:rPr>
              <a:t>code principles</a:t>
            </a:r>
            <a:r>
              <a:rPr lang="en-IN" sz="2000" b="0" i="0" u="none" strike="noStrike" dirty="0">
                <a:effectLst/>
                <a:ea typeface="+mn-lt"/>
                <a:cs typeface="+mn-lt"/>
              </a:rPr>
              <a:t>.</a:t>
            </a:r>
          </a:p>
          <a:p>
            <a:pPr marL="285750" indent="-285750">
              <a:buFont typeface="Arial" panose="020B0604020202020204" pitchFamily="34" charset="0"/>
              <a:buChar char="•"/>
            </a:pPr>
            <a:endParaRPr lang="en-IN" sz="2000" dirty="0">
              <a:cs typeface="Calibri"/>
            </a:endParaRPr>
          </a:p>
          <a:p>
            <a:pPr marL="342900" indent="-342900" fontAlgn="base">
              <a:buFont typeface="Arial" panose="020B0604020202020204" pitchFamily="34" charset="0"/>
              <a:buChar char="•"/>
            </a:pPr>
            <a:r>
              <a:rPr lang="en-US" sz="2000" dirty="0">
                <a:solidFill>
                  <a:srgbClr val="404040"/>
                </a:solidFill>
                <a:cs typeface="Calibri"/>
              </a:rPr>
              <a:t>Timesheet is the mirror of your career growth, be honest with your timesheet.</a:t>
            </a:r>
            <a:endParaRPr lang="en-US" sz="2000" b="0" i="0" dirty="0">
              <a:solidFill>
                <a:srgbClr val="404040"/>
              </a:solidFill>
              <a:effectLst/>
              <a:cs typeface="Calibri"/>
            </a:endParaRPr>
          </a:p>
          <a:p>
            <a:pPr marL="342900" indent="-342900" rtl="0" fontAlgn="base">
              <a:buFont typeface="Arial" panose="020B0604020202020204" pitchFamily="34" charset="0"/>
              <a:buChar char="•"/>
            </a:pPr>
            <a:endParaRPr lang="en-US" sz="2000" b="0" i="0">
              <a:solidFill>
                <a:srgbClr val="000000"/>
              </a:solidFill>
              <a:effectLst/>
            </a:endParaRPr>
          </a:p>
          <a:p>
            <a:pPr marL="342900" indent="-342900" fontAlgn="base">
              <a:buFont typeface="Arial" panose="020B0604020202020204" pitchFamily="34" charset="0"/>
              <a:buChar char="•"/>
            </a:pPr>
            <a:r>
              <a:rPr lang="en-US" sz="2000" dirty="0">
                <a:solidFill>
                  <a:srgbClr val="404040"/>
                </a:solidFill>
              </a:rPr>
              <a:t>Don't take any difficult decision at the end of the moment</a:t>
            </a:r>
            <a:r>
              <a:rPr lang="en-US" sz="2000" b="0" i="0" u="none" strike="noStrike" dirty="0">
                <a:solidFill>
                  <a:srgbClr val="404040"/>
                </a:solidFill>
                <a:effectLst/>
              </a:rPr>
              <a:t>.</a:t>
            </a:r>
            <a:r>
              <a:rPr lang="en-US" sz="2000" b="0" i="0" dirty="0">
                <a:solidFill>
                  <a:srgbClr val="000000"/>
                </a:solidFill>
                <a:effectLst/>
              </a:rPr>
              <a:t>​</a:t>
            </a:r>
            <a:endParaRPr lang="en-US" sz="2000" b="0" i="0" dirty="0">
              <a:solidFill>
                <a:srgbClr val="000000"/>
              </a:solidFill>
              <a:effectLst/>
              <a:cs typeface="Calibri" panose="020F0502020204030204"/>
            </a:endParaRPr>
          </a:p>
          <a:p>
            <a:pPr marL="342900" indent="-342900" rtl="0" fontAlgn="base">
              <a:buFont typeface="Arial" panose="020B0604020202020204" pitchFamily="34" charset="0"/>
              <a:buChar char="•"/>
            </a:pPr>
            <a:endParaRPr lang="en-US" sz="2000" b="0" i="0">
              <a:solidFill>
                <a:srgbClr val="000000"/>
              </a:solidFill>
              <a:effectLst/>
              <a:cs typeface="Calibri" panose="020F0502020204030204"/>
            </a:endParaRPr>
          </a:p>
          <a:p>
            <a:pPr marL="342900" indent="-342900" fontAlgn="base">
              <a:buFont typeface="Arial" panose="020B0604020202020204" pitchFamily="34" charset="0"/>
              <a:buChar char="•"/>
            </a:pPr>
            <a:r>
              <a:rPr lang="en-US" sz="2000" b="0" i="0" u="none" strike="noStrike" dirty="0">
                <a:solidFill>
                  <a:srgbClr val="404040"/>
                </a:solidFill>
                <a:effectLst/>
              </a:rPr>
              <a:t>Don't hesitate to ask questions</a:t>
            </a:r>
            <a:r>
              <a:rPr lang="en-US" sz="2000" dirty="0">
                <a:solidFill>
                  <a:srgbClr val="404040"/>
                </a:solidFill>
              </a:rPr>
              <a:t>, Every team member suggestion is important.</a:t>
            </a:r>
            <a:r>
              <a:rPr lang="en-US" sz="2000" b="0" i="0" dirty="0">
                <a:solidFill>
                  <a:srgbClr val="000000"/>
                </a:solidFill>
                <a:effectLst/>
              </a:rPr>
              <a:t>​</a:t>
            </a:r>
            <a:endParaRPr lang="en-US" sz="2000" b="0" i="0" dirty="0">
              <a:solidFill>
                <a:srgbClr val="000000"/>
              </a:solidFill>
              <a:effectLst/>
              <a:cs typeface="Calibri"/>
            </a:endParaRPr>
          </a:p>
          <a:p>
            <a:pPr marL="342900" indent="-342900" rtl="0" fontAlgn="base">
              <a:buFont typeface="Arial" panose="020B0604020202020204" pitchFamily="34" charset="0"/>
              <a:buChar char="•"/>
            </a:pPr>
            <a:endParaRPr lang="en-US" sz="2000" b="0" i="0">
              <a:solidFill>
                <a:srgbClr val="000000"/>
              </a:solidFill>
              <a:effectLst/>
            </a:endParaRPr>
          </a:p>
          <a:p>
            <a:pPr marL="342900" indent="-342900" fontAlgn="base">
              <a:buFont typeface="Arial" panose="020B0604020202020204" pitchFamily="34" charset="0"/>
              <a:buChar char="•"/>
            </a:pPr>
            <a:r>
              <a:rPr lang="en-US" sz="2000" dirty="0">
                <a:solidFill>
                  <a:srgbClr val="404040"/>
                </a:solidFill>
              </a:rPr>
              <a:t>Everyday Team</a:t>
            </a:r>
            <a:r>
              <a:rPr lang="en-US" sz="2000" b="0" i="0" u="none" strike="noStrike" dirty="0">
                <a:solidFill>
                  <a:srgbClr val="404040"/>
                </a:solidFill>
                <a:effectLst/>
              </a:rPr>
              <a:t> meetings are important to track </a:t>
            </a:r>
            <a:r>
              <a:rPr lang="en-US" sz="2000" dirty="0">
                <a:solidFill>
                  <a:srgbClr val="404040"/>
                </a:solidFill>
              </a:rPr>
              <a:t>and split the</a:t>
            </a:r>
            <a:r>
              <a:rPr lang="en-US" sz="2000" b="0" i="0" u="none" strike="noStrike" dirty="0">
                <a:solidFill>
                  <a:srgbClr val="404040"/>
                </a:solidFill>
                <a:effectLst/>
              </a:rPr>
              <a:t> works</a:t>
            </a:r>
            <a:r>
              <a:rPr lang="en-US" sz="2000" dirty="0">
                <a:solidFill>
                  <a:srgbClr val="404040"/>
                </a:solidFill>
              </a:rPr>
              <a:t> among team</a:t>
            </a:r>
            <a:r>
              <a:rPr lang="en-US" sz="2000" b="0" i="0" u="none" strike="noStrike" dirty="0">
                <a:solidFill>
                  <a:srgbClr val="404040"/>
                </a:solidFill>
                <a:effectLst/>
              </a:rPr>
              <a:t>.</a:t>
            </a:r>
            <a:r>
              <a:rPr lang="en-US" sz="2000" b="0" i="0" dirty="0">
                <a:solidFill>
                  <a:srgbClr val="000000"/>
                </a:solidFill>
                <a:effectLst/>
              </a:rPr>
              <a:t>​</a:t>
            </a:r>
            <a:endParaRPr lang="en-US" sz="2000" b="0" i="0" dirty="0">
              <a:solidFill>
                <a:srgbClr val="000000"/>
              </a:solidFill>
              <a:effectLst/>
              <a:cs typeface="Calibri" panose="020F0502020204030204"/>
            </a:endParaRPr>
          </a:p>
          <a:p>
            <a:pPr marL="342900" indent="-342900" rtl="0" fontAlgn="base">
              <a:buFont typeface="Arial" panose="020B0604020202020204" pitchFamily="34" charset="0"/>
              <a:buChar char="•"/>
            </a:pPr>
            <a:endParaRPr lang="en-US" sz="2000" b="0" i="0">
              <a:solidFill>
                <a:srgbClr val="000000"/>
              </a:solidFill>
              <a:effectLst/>
              <a:cs typeface="Calibri" panose="020F0502020204030204"/>
            </a:endParaRPr>
          </a:p>
          <a:p>
            <a:pPr marL="342900" indent="-342900" fontAlgn="base">
              <a:buFont typeface="Arial" panose="020B0604020202020204" pitchFamily="34" charset="0"/>
              <a:buChar char="•"/>
            </a:pPr>
            <a:r>
              <a:rPr lang="en-US" sz="2000" dirty="0">
                <a:solidFill>
                  <a:srgbClr val="404040"/>
                </a:solidFill>
              </a:rPr>
              <a:t>After client meeting </a:t>
            </a:r>
            <a:r>
              <a:rPr lang="en-US" sz="2000" b="0" i="0" u="none" strike="noStrike" dirty="0">
                <a:solidFill>
                  <a:srgbClr val="404040"/>
                </a:solidFill>
                <a:effectLst/>
              </a:rPr>
              <a:t>update MOM to track the meeting updates.</a:t>
            </a:r>
            <a:endParaRPr lang="en-US" sz="2000" b="0" i="0" dirty="0">
              <a:solidFill>
                <a:srgbClr val="000000"/>
              </a:solidFill>
              <a:effectLst/>
            </a:endParaRPr>
          </a:p>
          <a:p>
            <a:pPr marL="285750" indent="-285750" algn="l" rtl="0" fontAlgn="base">
              <a:buFont typeface="Arial" panose="020B0604020202020204" pitchFamily="34" charset="0"/>
              <a:buChar char="•"/>
            </a:pPr>
            <a:endParaRPr lang="en-US" sz="2000" b="0" i="0">
              <a:solidFill>
                <a:srgbClr val="000000"/>
              </a:solidFill>
              <a:effectLst/>
            </a:endParaRPr>
          </a:p>
        </p:txBody>
      </p:sp>
    </p:spTree>
    <p:extLst>
      <p:ext uri="{BB962C8B-B14F-4D97-AF65-F5344CB8AC3E}">
        <p14:creationId xmlns:p14="http://schemas.microsoft.com/office/powerpoint/2010/main" val="151589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E82E-AA99-4120-9C49-318440788ABD}"/>
              </a:ext>
            </a:extLst>
          </p:cNvPr>
          <p:cNvSpPr>
            <a:spLocks noGrp="1"/>
          </p:cNvSpPr>
          <p:nvPr>
            <p:ph type="title"/>
          </p:nvPr>
        </p:nvSpPr>
        <p:spPr>
          <a:xfrm>
            <a:off x="4644221" y="2689954"/>
            <a:ext cx="6304549" cy="904185"/>
          </a:xfrm>
        </p:spPr>
        <p:txBody>
          <a:bodyPr/>
          <a:lstStyle/>
          <a:p>
            <a:r>
              <a:rPr lang="en-US"/>
              <a:t>THANK YOU</a:t>
            </a:r>
          </a:p>
        </p:txBody>
      </p:sp>
    </p:spTree>
    <p:extLst>
      <p:ext uri="{BB962C8B-B14F-4D97-AF65-F5344CB8AC3E}">
        <p14:creationId xmlns:p14="http://schemas.microsoft.com/office/powerpoint/2010/main" val="226945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a:solidFill>
                  <a:srgbClr val="7030A0"/>
                </a:solidFill>
                <a:latin typeface="Calibri"/>
                <a:cs typeface="Calibri"/>
              </a:rPr>
              <a:t>TEAM MEMBERS</a:t>
            </a:r>
            <a:endParaRPr lang="en-US" sz="2900">
              <a:solidFill>
                <a:srgbClr val="7030A0"/>
              </a:solidFill>
            </a:endParaRPr>
          </a:p>
        </p:txBody>
      </p:sp>
      <p:sp>
        <p:nvSpPr>
          <p:cNvPr id="3" name="TextBox 2">
            <a:extLst>
              <a:ext uri="{FF2B5EF4-FFF2-40B4-BE49-F238E27FC236}">
                <a16:creationId xmlns:a16="http://schemas.microsoft.com/office/drawing/2014/main" id="{D5BCB374-BF92-853B-3816-A0DD825C16B1}"/>
              </a:ext>
            </a:extLst>
          </p:cNvPr>
          <p:cNvSpPr txBox="1"/>
          <p:nvPr/>
        </p:nvSpPr>
        <p:spPr>
          <a:xfrm>
            <a:off x="742705" y="1613217"/>
            <a:ext cx="10289235" cy="4524315"/>
          </a:xfrm>
          <a:prstGeom prst="rect">
            <a:avLst/>
          </a:prstGeom>
          <a:noFill/>
        </p:spPr>
        <p:txBody>
          <a:bodyPr rot="0" spcFirstLastPara="0" vertOverflow="overflow" horzOverflow="overflow" vert="horz" wrap="square" lIns="91440" tIns="45720" rIns="91440" bIns="45720" numCol="2" spcCol="0" rtlCol="0" fromWordArt="0" anchor="t" anchorCtr="0" forceAA="0" compatLnSpc="1">
            <a:prstTxWarp prst="textNoShape">
              <a:avLst/>
            </a:prstTxWarp>
            <a:spAutoFit/>
          </a:bodyPr>
          <a:lstStyle/>
          <a:p>
            <a:pPr marL="342900" indent="-342900" fontAlgn="base">
              <a:buFont typeface="Arial" panose="020B0604020202020204" pitchFamily="34" charset="0"/>
              <a:buChar char="•"/>
            </a:pPr>
            <a:r>
              <a:rPr lang="en-US" sz="2400" dirty="0">
                <a:solidFill>
                  <a:srgbClr val="404040"/>
                </a:solidFill>
              </a:rPr>
              <a:t>Arul I</a:t>
            </a:r>
            <a:r>
              <a:rPr lang="en-US" sz="2400" b="0" i="0" u="none" strike="noStrike" dirty="0">
                <a:solidFill>
                  <a:srgbClr val="404040"/>
                </a:solidFill>
                <a:effectLst/>
              </a:rPr>
              <a:t> </a:t>
            </a:r>
            <a:r>
              <a:rPr lang="en-US" sz="2400" b="0" i="0" dirty="0">
                <a:solidFill>
                  <a:srgbClr val="000000"/>
                </a:solidFill>
                <a:effectLst/>
              </a:rPr>
              <a:t>​</a:t>
            </a:r>
          </a:p>
          <a:p>
            <a:pPr marL="342900" indent="-342900" fontAlgn="base">
              <a:buFont typeface="Arial" panose="020B0604020202020204" pitchFamily="34" charset="0"/>
              <a:buChar char="•"/>
            </a:pPr>
            <a:r>
              <a:rPr lang="en-US" sz="2400" dirty="0" err="1">
                <a:solidFill>
                  <a:srgbClr val="404040"/>
                </a:solidFill>
              </a:rPr>
              <a:t>Asuvath</a:t>
            </a:r>
            <a:r>
              <a:rPr lang="en-US" sz="2400" dirty="0">
                <a:solidFill>
                  <a:srgbClr val="404040"/>
                </a:solidFill>
              </a:rPr>
              <a:t> </a:t>
            </a:r>
            <a:r>
              <a:rPr lang="en-US" sz="2400" dirty="0" err="1">
                <a:solidFill>
                  <a:srgbClr val="404040"/>
                </a:solidFill>
              </a:rPr>
              <a:t>Jahith</a:t>
            </a:r>
            <a:r>
              <a:rPr lang="en-US" sz="2400" dirty="0">
                <a:solidFill>
                  <a:srgbClr val="404040"/>
                </a:solidFill>
              </a:rPr>
              <a:t> Khan F</a:t>
            </a:r>
            <a:r>
              <a:rPr lang="en-US" sz="2400" b="0" i="0" dirty="0">
                <a:solidFill>
                  <a:srgbClr val="000000"/>
                </a:solidFill>
                <a:effectLst/>
              </a:rPr>
              <a:t>​</a:t>
            </a:r>
            <a:endParaRPr lang="en-US" sz="2400" b="0" i="0" dirty="0">
              <a:solidFill>
                <a:srgbClr val="000000"/>
              </a:solidFill>
              <a:effectLst/>
              <a:cs typeface="Calibri"/>
            </a:endParaRPr>
          </a:p>
          <a:p>
            <a:pPr marL="342900" indent="-342900" fontAlgn="base">
              <a:buFont typeface="Arial" panose="020B0604020202020204" pitchFamily="34" charset="0"/>
              <a:buChar char="•"/>
            </a:pPr>
            <a:r>
              <a:rPr lang="en-US" sz="2400" dirty="0">
                <a:solidFill>
                  <a:srgbClr val="404040"/>
                </a:solidFill>
              </a:rPr>
              <a:t>Gokul R</a:t>
            </a:r>
            <a:r>
              <a:rPr lang="en-US" sz="2400" b="0" i="0" dirty="0">
                <a:solidFill>
                  <a:srgbClr val="000000"/>
                </a:solidFill>
                <a:effectLst/>
              </a:rPr>
              <a:t>​</a:t>
            </a:r>
            <a:endParaRPr lang="en-US" sz="2400" b="0" i="0" dirty="0">
              <a:solidFill>
                <a:srgbClr val="000000"/>
              </a:solidFill>
              <a:effectLst/>
              <a:cs typeface="Calibri"/>
            </a:endParaRPr>
          </a:p>
          <a:p>
            <a:pPr marL="342900" indent="-342900" rtl="0" fontAlgn="base">
              <a:buFont typeface="Arial" panose="020B0604020202020204" pitchFamily="34" charset="0"/>
              <a:buChar char="•"/>
            </a:pPr>
            <a:r>
              <a:rPr lang="en-US" sz="2400" dirty="0">
                <a:solidFill>
                  <a:srgbClr val="404040"/>
                </a:solidFill>
              </a:rPr>
              <a:t>Gokulraj</a:t>
            </a:r>
            <a:r>
              <a:rPr lang="en-US" sz="2400" b="0" i="0" u="none" strike="noStrike" dirty="0">
                <a:solidFill>
                  <a:srgbClr val="404040"/>
                </a:solidFill>
                <a:effectLst/>
              </a:rPr>
              <a:t> P</a:t>
            </a:r>
            <a:r>
              <a:rPr lang="en-US" sz="2400" b="0" i="0" dirty="0">
                <a:solidFill>
                  <a:srgbClr val="000000"/>
                </a:solidFill>
                <a:effectLst/>
              </a:rPr>
              <a:t>​</a:t>
            </a:r>
            <a:endParaRPr lang="en-US" sz="2400" b="0" i="0" dirty="0">
              <a:solidFill>
                <a:srgbClr val="000000"/>
              </a:solidFill>
              <a:effectLst/>
              <a:cs typeface="Calibri"/>
            </a:endParaRPr>
          </a:p>
          <a:p>
            <a:pPr marL="342900" indent="-342900" fontAlgn="base">
              <a:buFont typeface="Arial" panose="020B0604020202020204" pitchFamily="34" charset="0"/>
              <a:buChar char="•"/>
            </a:pPr>
            <a:r>
              <a:rPr lang="en-US" sz="2400" dirty="0">
                <a:solidFill>
                  <a:srgbClr val="404040"/>
                </a:solidFill>
              </a:rPr>
              <a:t>Iswarya A</a:t>
            </a:r>
            <a:r>
              <a:rPr lang="en-US" sz="2400" b="0" i="0" u="none" strike="noStrike" dirty="0">
                <a:solidFill>
                  <a:srgbClr val="404040"/>
                </a:solidFill>
                <a:effectLst/>
              </a:rPr>
              <a:t> </a:t>
            </a:r>
            <a:r>
              <a:rPr lang="en-US" sz="2400" dirty="0">
                <a:solidFill>
                  <a:srgbClr val="404040"/>
                </a:solidFill>
              </a:rPr>
              <a:t>M</a:t>
            </a:r>
            <a:r>
              <a:rPr lang="en-US" sz="2400" b="0" i="0" dirty="0">
                <a:solidFill>
                  <a:srgbClr val="000000"/>
                </a:solidFill>
                <a:effectLst/>
              </a:rPr>
              <a:t>​</a:t>
            </a:r>
            <a:endParaRPr lang="en-US" sz="2400" b="0" i="0" dirty="0">
              <a:solidFill>
                <a:srgbClr val="000000"/>
              </a:solidFill>
              <a:effectLst/>
              <a:cs typeface="Calibri"/>
            </a:endParaRPr>
          </a:p>
          <a:p>
            <a:pPr marL="342900" indent="-342900" rtl="0" fontAlgn="base">
              <a:buFont typeface="Arial" panose="020B0604020202020204" pitchFamily="34" charset="0"/>
              <a:buChar char="•"/>
            </a:pPr>
            <a:r>
              <a:rPr lang="en-US" sz="2400" dirty="0">
                <a:solidFill>
                  <a:srgbClr val="404040"/>
                </a:solidFill>
              </a:rPr>
              <a:t>Kavin</a:t>
            </a:r>
            <a:r>
              <a:rPr lang="en-US" sz="2400" b="0" i="0" u="none" strike="noStrike" dirty="0">
                <a:solidFill>
                  <a:srgbClr val="404040"/>
                </a:solidFill>
                <a:effectLst/>
              </a:rPr>
              <a:t> </a:t>
            </a:r>
            <a:r>
              <a:rPr lang="en-US" sz="2400" dirty="0">
                <a:solidFill>
                  <a:srgbClr val="404040"/>
                </a:solidFill>
              </a:rPr>
              <a:t>R</a:t>
            </a:r>
            <a:r>
              <a:rPr lang="en-US" sz="2400" b="0" i="0" dirty="0">
                <a:solidFill>
                  <a:srgbClr val="000000"/>
                </a:solidFill>
                <a:effectLst/>
              </a:rPr>
              <a:t>​</a:t>
            </a:r>
            <a:endParaRPr lang="en-US" sz="2400" b="0" i="0" dirty="0">
              <a:solidFill>
                <a:srgbClr val="000000"/>
              </a:solidFill>
              <a:effectLst/>
              <a:cs typeface="Calibri"/>
            </a:endParaRPr>
          </a:p>
          <a:p>
            <a:pPr marL="342900" indent="-342900" fontAlgn="base">
              <a:buFont typeface="Arial" panose="020B0604020202020204" pitchFamily="34" charset="0"/>
              <a:buChar char="•"/>
            </a:pPr>
            <a:r>
              <a:rPr lang="en-US" sz="2400" dirty="0">
                <a:solidFill>
                  <a:srgbClr val="404040"/>
                </a:solidFill>
              </a:rPr>
              <a:t>Kirubaharan A</a:t>
            </a:r>
            <a:r>
              <a:rPr lang="en-US" sz="2400" b="0" i="0" dirty="0">
                <a:solidFill>
                  <a:srgbClr val="000000"/>
                </a:solidFill>
                <a:effectLst/>
              </a:rPr>
              <a:t>​</a:t>
            </a:r>
            <a:endParaRPr lang="en-US" sz="2400" b="0" i="0" dirty="0">
              <a:solidFill>
                <a:srgbClr val="000000"/>
              </a:solidFill>
              <a:effectLst/>
              <a:cs typeface="Calibri"/>
            </a:endParaRPr>
          </a:p>
          <a:p>
            <a:pPr marL="342900" indent="-342900" fontAlgn="base">
              <a:buFont typeface="Arial" panose="020B0604020202020204" pitchFamily="34" charset="0"/>
              <a:buChar char="•"/>
            </a:pPr>
            <a:r>
              <a:rPr lang="en-US" sz="2400" dirty="0" err="1">
                <a:solidFill>
                  <a:srgbClr val="404040"/>
                </a:solidFill>
              </a:rPr>
              <a:t>pathima</a:t>
            </a:r>
            <a:r>
              <a:rPr lang="en-US" sz="2400" dirty="0">
                <a:solidFill>
                  <a:srgbClr val="404040"/>
                </a:solidFill>
              </a:rPr>
              <a:t> L</a:t>
            </a:r>
            <a:r>
              <a:rPr lang="en-US" sz="2400" b="0" i="0" dirty="0">
                <a:solidFill>
                  <a:srgbClr val="000000"/>
                </a:solidFill>
                <a:effectLst/>
              </a:rPr>
              <a:t>​</a:t>
            </a:r>
            <a:endParaRPr lang="en-US" sz="2400" b="0" i="0" dirty="0">
              <a:solidFill>
                <a:srgbClr val="000000"/>
              </a:solidFill>
              <a:effectLst/>
              <a:cs typeface="Calibri"/>
            </a:endParaRPr>
          </a:p>
          <a:p>
            <a:pPr marL="342900" indent="-342900" fontAlgn="base">
              <a:buFont typeface="Arial" panose="020B0604020202020204" pitchFamily="34" charset="0"/>
              <a:buChar char="•"/>
            </a:pPr>
            <a:r>
              <a:rPr lang="en-US" sz="2400" dirty="0">
                <a:solidFill>
                  <a:srgbClr val="404040"/>
                </a:solidFill>
              </a:rPr>
              <a:t>Ragunath M</a:t>
            </a:r>
            <a:endParaRPr lang="en-US" sz="2400" dirty="0">
              <a:solidFill>
                <a:srgbClr val="000000"/>
              </a:solidFill>
            </a:endParaRPr>
          </a:p>
          <a:p>
            <a:pPr marL="342900" indent="-342900">
              <a:buFont typeface="Arial" panose="020B0604020202020204" pitchFamily="34" charset="0"/>
              <a:buChar char="•"/>
            </a:pPr>
            <a:r>
              <a:rPr lang="en-IN" sz="2400" dirty="0">
                <a:solidFill>
                  <a:srgbClr val="000000"/>
                </a:solidFill>
              </a:rPr>
              <a:t>Sruthi R</a:t>
            </a:r>
            <a:r>
              <a:rPr lang="en-IN" sz="2400" b="0" i="0" dirty="0">
                <a:solidFill>
                  <a:srgbClr val="000000"/>
                </a:solidFill>
                <a:effectLst/>
              </a:rPr>
              <a:t>​</a:t>
            </a:r>
            <a:endParaRPr lang="en-US" sz="2400" b="0" i="0" dirty="0">
              <a:solidFill>
                <a:srgbClr val="000000"/>
              </a:solidFill>
              <a:effectLst/>
              <a:cs typeface="Calibri"/>
            </a:endParaRPr>
          </a:p>
          <a:p>
            <a:pPr marL="342900" indent="-342900" rtl="0" fontAlgn="base">
              <a:buFont typeface="Arial" panose="020B0604020202020204" pitchFamily="34" charset="0"/>
              <a:buChar char="•"/>
            </a:pPr>
            <a:endParaRPr lang="en-US" sz="2400">
              <a:solidFill>
                <a:srgbClr val="000000"/>
              </a:solidFill>
            </a:endParaRPr>
          </a:p>
          <a:p>
            <a:pPr marL="342900" indent="-342900" rtl="0" fontAlgn="base">
              <a:buFont typeface="Arial" panose="020B0604020202020204" pitchFamily="34" charset="0"/>
              <a:buChar char="•"/>
            </a:pPr>
            <a:endParaRPr lang="en-US" sz="2400" b="0" i="0">
              <a:solidFill>
                <a:srgbClr val="000000"/>
              </a:solidFill>
              <a:effectLst/>
            </a:endParaRPr>
          </a:p>
          <a:p>
            <a:pPr marL="342900" indent="-342900" rtl="0" fontAlgn="base">
              <a:buFont typeface="Arial" panose="020B0604020202020204" pitchFamily="34" charset="0"/>
              <a:buChar char="•"/>
            </a:pPr>
            <a:endParaRPr lang="en-US" sz="2400">
              <a:solidFill>
                <a:srgbClr val="000000"/>
              </a:solidFill>
            </a:endParaRPr>
          </a:p>
          <a:p>
            <a:pPr marL="342900" indent="-342900" rtl="0" fontAlgn="base">
              <a:buFont typeface="Arial" panose="020B0604020202020204" pitchFamily="34" charset="0"/>
              <a:buChar char="•"/>
            </a:pPr>
            <a:endParaRPr lang="en-US" sz="2400" b="0" i="0">
              <a:solidFill>
                <a:srgbClr val="000000"/>
              </a:solidFill>
              <a:effectLst/>
            </a:endParaRPr>
          </a:p>
          <a:p>
            <a:pPr marL="342900" indent="-342900" rtl="0" fontAlgn="base">
              <a:buFont typeface="Arial" panose="020B0604020202020204" pitchFamily="34" charset="0"/>
              <a:buChar char="•"/>
            </a:pPr>
            <a:endParaRPr lang="en-US" sz="2400">
              <a:solidFill>
                <a:srgbClr val="000000"/>
              </a:solidFill>
            </a:endParaRPr>
          </a:p>
          <a:p>
            <a:pPr marL="342900" indent="-342900" rtl="0" fontAlgn="base">
              <a:buFont typeface="Arial" panose="020B0604020202020204" pitchFamily="34" charset="0"/>
              <a:buChar char="•"/>
            </a:pPr>
            <a:endParaRPr lang="en-US" sz="2400" b="0" i="0">
              <a:solidFill>
                <a:srgbClr val="000000"/>
              </a:solidFill>
              <a:effectLst/>
            </a:endParaRPr>
          </a:p>
          <a:p>
            <a:pPr marL="342900" indent="-342900" rtl="0" fontAlgn="base">
              <a:buFont typeface="Arial" panose="020B0604020202020204" pitchFamily="34" charset="0"/>
              <a:buChar char="•"/>
            </a:pPr>
            <a:endParaRPr lang="en-US" sz="2400">
              <a:solidFill>
                <a:srgbClr val="000000"/>
              </a:solidFill>
            </a:endParaRPr>
          </a:p>
          <a:p>
            <a:pPr marL="342900" indent="-342900" rtl="0" fontAlgn="base">
              <a:buFont typeface="Arial" panose="020B0604020202020204" pitchFamily="34" charset="0"/>
              <a:buChar char="•"/>
            </a:pPr>
            <a:endParaRPr lang="en-US" sz="2400" b="0" i="0">
              <a:solidFill>
                <a:srgbClr val="000000"/>
              </a:solidFill>
              <a:effectLst/>
            </a:endParaRPr>
          </a:p>
          <a:p>
            <a:pPr marL="342900" indent="-342900" rtl="0" fontAlgn="base">
              <a:buFont typeface="Arial" panose="020B0604020202020204" pitchFamily="34" charset="0"/>
              <a:buChar char="•"/>
            </a:pPr>
            <a:endParaRPr lang="en-US" sz="2400">
              <a:solidFill>
                <a:srgbClr val="000000"/>
              </a:solidFill>
            </a:endParaRPr>
          </a:p>
          <a:p>
            <a:pPr rtl="0" fontAlgn="base"/>
            <a:endParaRPr lang="en-US" sz="2400">
              <a:solidFill>
                <a:srgbClr val="000000"/>
              </a:solidFill>
            </a:endParaRPr>
          </a:p>
          <a:p>
            <a:pPr rtl="0" fontAlgn="base"/>
            <a:endParaRPr lang="en-US" sz="2400" b="0" i="0">
              <a:solidFill>
                <a:srgbClr val="000000"/>
              </a:solidFill>
              <a:effectLst/>
            </a:endParaRPr>
          </a:p>
          <a:p>
            <a:pPr marL="342900" indent="-342900" rtl="0" fontAlgn="base">
              <a:buFont typeface="Arial" panose="020B0604020202020204" pitchFamily="34" charset="0"/>
              <a:buChar char="•"/>
            </a:pPr>
            <a:r>
              <a:rPr lang="en-IN" sz="2400" b="0" i="0" u="none" strike="noStrike" dirty="0">
                <a:solidFill>
                  <a:srgbClr val="404040"/>
                </a:solidFill>
                <a:effectLst/>
              </a:rPr>
              <a:t>Project Duration in Days : </a:t>
            </a:r>
            <a:r>
              <a:rPr lang="en-US" sz="2400" dirty="0">
                <a:solidFill>
                  <a:srgbClr val="404040"/>
                </a:solidFill>
              </a:rPr>
              <a:t>49</a:t>
            </a:r>
            <a:r>
              <a:rPr lang="en-US" sz="2400" b="0" i="0" u="none" strike="noStrike" dirty="0">
                <a:solidFill>
                  <a:srgbClr val="404040"/>
                </a:solidFill>
                <a:effectLst/>
              </a:rPr>
              <a:t> days</a:t>
            </a:r>
            <a:endParaRPr lang="en-IN" sz="2400" b="0" i="0" dirty="0">
              <a:solidFill>
                <a:srgbClr val="000000"/>
              </a:solidFill>
              <a:effectLst/>
            </a:endParaRPr>
          </a:p>
          <a:p>
            <a:endParaRPr lang="en-GB" sz="2400">
              <a:cs typeface="Calibri"/>
            </a:endParaRP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9BEF-118C-4251-B05E-66EB09825A29}"/>
              </a:ext>
            </a:extLst>
          </p:cNvPr>
          <p:cNvSpPr>
            <a:spLocks noGrp="1"/>
          </p:cNvSpPr>
          <p:nvPr>
            <p:ph type="title"/>
          </p:nvPr>
        </p:nvSpPr>
        <p:spPr/>
        <p:txBody>
          <a:bodyPr/>
          <a:lstStyle/>
          <a:p>
            <a:r>
              <a:rPr lang="en-US" i="0" u="none" strike="noStrike">
                <a:solidFill>
                  <a:srgbClr val="7030A0"/>
                </a:solidFill>
                <a:effectLst/>
                <a:latin typeface="+mn-lt"/>
                <a:cs typeface="Calibri"/>
              </a:rPr>
              <a:t>ABOUT THIS APPLICATION</a:t>
            </a:r>
            <a:endParaRPr lang="en-US">
              <a:solidFill>
                <a:srgbClr val="7030A0"/>
              </a:solidFill>
              <a:latin typeface="+mn-lt"/>
              <a:cs typeface="Calibri"/>
            </a:endParaRPr>
          </a:p>
        </p:txBody>
      </p:sp>
      <p:sp>
        <p:nvSpPr>
          <p:cNvPr id="4" name="TextBox 3">
            <a:extLst>
              <a:ext uri="{FF2B5EF4-FFF2-40B4-BE49-F238E27FC236}">
                <a16:creationId xmlns:a16="http://schemas.microsoft.com/office/drawing/2014/main" id="{07435072-71BD-48AA-847F-0D68843D9C00}"/>
              </a:ext>
            </a:extLst>
          </p:cNvPr>
          <p:cNvSpPr txBox="1"/>
          <p:nvPr/>
        </p:nvSpPr>
        <p:spPr>
          <a:xfrm>
            <a:off x="610397" y="1582340"/>
            <a:ext cx="10645935" cy="4154984"/>
          </a:xfrm>
          <a:prstGeom prst="rect">
            <a:avLst/>
          </a:prstGeom>
          <a:noFill/>
        </p:spPr>
        <p:txBody>
          <a:bodyPr wrap="square" lIns="91440" tIns="45720" rIns="91440" bIns="45720" anchor="t">
            <a:spAutoFit/>
          </a:bodyPr>
          <a:lstStyle/>
          <a:p>
            <a:pPr marL="342900" indent="-342900" fontAlgn="base">
              <a:buFont typeface="Arial" panose="020B0604020202020204" pitchFamily="34" charset="0"/>
              <a:buChar char="•"/>
            </a:pPr>
            <a:r>
              <a:rPr lang="en-US" sz="2200" b="0" i="0" dirty="0">
                <a:solidFill>
                  <a:srgbClr val="000000"/>
                </a:solidFill>
                <a:effectLst/>
              </a:rPr>
              <a:t>​</a:t>
            </a:r>
            <a:r>
              <a:rPr lang="en-IN" sz="2200" b="0" i="0" u="none" strike="noStrike" dirty="0">
                <a:solidFill>
                  <a:srgbClr val="404040"/>
                </a:solidFill>
                <a:effectLst/>
              </a:rPr>
              <a:t>The main purpose of this</a:t>
            </a:r>
            <a:r>
              <a:rPr lang="en-IN" sz="2200" dirty="0">
                <a:solidFill>
                  <a:srgbClr val="404040"/>
                </a:solidFill>
              </a:rPr>
              <a:t> TMS</a:t>
            </a:r>
            <a:r>
              <a:rPr lang="en-IN" sz="2200" b="0" i="0" u="none" strike="noStrike" dirty="0">
                <a:solidFill>
                  <a:srgbClr val="404040"/>
                </a:solidFill>
                <a:effectLst/>
              </a:rPr>
              <a:t> is to</a:t>
            </a:r>
            <a:r>
              <a:rPr lang="en-US" sz="2200" b="0" i="0" u="none" strike="noStrike" dirty="0">
                <a:solidFill>
                  <a:srgbClr val="404040"/>
                </a:solidFill>
                <a:effectLst/>
              </a:rPr>
              <a:t> </a:t>
            </a:r>
            <a:r>
              <a:rPr lang="en-US" sz="2200" dirty="0">
                <a:solidFill>
                  <a:srgbClr val="404040"/>
                </a:solidFill>
              </a:rPr>
              <a:t>manage and maintain training records of trainee's trainer's and reviewer's.</a:t>
            </a:r>
            <a:r>
              <a:rPr lang="en-US" sz="2200" b="0" i="0" dirty="0">
                <a:solidFill>
                  <a:srgbClr val="000000"/>
                </a:solidFill>
                <a:effectLst/>
              </a:rPr>
              <a:t>​</a:t>
            </a:r>
          </a:p>
          <a:p>
            <a:pPr marL="342900" indent="-342900" algn="l" rtl="0" fontAlgn="base">
              <a:buFont typeface="Arial" panose="020B0604020202020204" pitchFamily="34" charset="0"/>
              <a:buChar char="•"/>
            </a:pPr>
            <a:endParaRPr lang="en-US" sz="2200" u="none" strike="noStrike">
              <a:solidFill>
                <a:srgbClr val="000000"/>
              </a:solidFill>
            </a:endParaRPr>
          </a:p>
          <a:p>
            <a:pPr marL="342900" indent="-342900">
              <a:buFont typeface="Arial" panose="020B0604020202020204" pitchFamily="34" charset="0"/>
              <a:buChar char="•"/>
            </a:pPr>
            <a:r>
              <a:rPr lang="en-US" sz="2200" dirty="0">
                <a:solidFill>
                  <a:srgbClr val="404040"/>
                </a:solidFill>
              </a:rPr>
              <a:t>This system is very helpful to track the performance of each users who were enrolled in our TMS .</a:t>
            </a:r>
            <a:r>
              <a:rPr lang="en-US" sz="2200" dirty="0">
                <a:solidFill>
                  <a:srgbClr val="000000"/>
                </a:solidFill>
              </a:rPr>
              <a:t>​</a:t>
            </a:r>
            <a:endParaRPr lang="en-US" sz="2200" b="0" i="0" dirty="0">
              <a:solidFill>
                <a:srgbClr val="000000"/>
              </a:solidFill>
              <a:effectLst/>
              <a:cs typeface="Calibri"/>
            </a:endParaRPr>
          </a:p>
          <a:p>
            <a:pPr marL="342900" indent="-342900">
              <a:buFont typeface="Arial" panose="020B0604020202020204" pitchFamily="34" charset="0"/>
              <a:buChar char="•"/>
            </a:pPr>
            <a:endParaRPr lang="en-US" sz="2200" dirty="0">
              <a:solidFill>
                <a:srgbClr val="000000"/>
              </a:solidFill>
            </a:endParaRPr>
          </a:p>
          <a:p>
            <a:pPr marL="342900" indent="-342900" fontAlgn="base">
              <a:buFont typeface="Arial" panose="020B0604020202020204" pitchFamily="34" charset="0"/>
              <a:buChar char="•"/>
            </a:pPr>
            <a:r>
              <a:rPr lang="en-US" sz="2200" b="0" i="0" u="none" strike="noStrike" dirty="0">
                <a:solidFill>
                  <a:srgbClr val="404040"/>
                </a:solidFill>
                <a:effectLst/>
              </a:rPr>
              <a:t>Management </a:t>
            </a:r>
            <a:r>
              <a:rPr lang="en-US" sz="2200" dirty="0">
                <a:solidFill>
                  <a:srgbClr val="404040"/>
                </a:solidFill>
              </a:rPr>
              <a:t>person's like Head and coordinator</a:t>
            </a:r>
            <a:r>
              <a:rPr lang="en-IN" sz="2200" dirty="0">
                <a:solidFill>
                  <a:srgbClr val="404040"/>
                </a:solidFill>
              </a:rPr>
              <a:t> is </a:t>
            </a:r>
            <a:r>
              <a:rPr lang="en-US" sz="2200" dirty="0">
                <a:solidFill>
                  <a:srgbClr val="404040"/>
                </a:solidFill>
              </a:rPr>
              <a:t>the one who can view the performance of all the users who were engaged in our system. So, this </a:t>
            </a:r>
            <a:r>
              <a:rPr lang="en-IN" sz="2200" dirty="0">
                <a:solidFill>
                  <a:srgbClr val="404040"/>
                </a:solidFill>
              </a:rPr>
              <a:t>an extra privilege in the system</a:t>
            </a:r>
            <a:r>
              <a:rPr lang="en-IN" sz="2200" b="0" i="0" u="none" strike="noStrike" dirty="0">
                <a:solidFill>
                  <a:srgbClr val="404040"/>
                </a:solidFill>
                <a:effectLst/>
              </a:rPr>
              <a:t>.</a:t>
            </a:r>
            <a:r>
              <a:rPr lang="en-US" sz="2200" b="0" i="0" u="none" strike="noStrike" dirty="0">
                <a:solidFill>
                  <a:srgbClr val="404040"/>
                </a:solidFill>
                <a:effectLst/>
              </a:rPr>
              <a:t> </a:t>
            </a:r>
            <a:r>
              <a:rPr lang="en-US" sz="2200" b="0" i="0" dirty="0">
                <a:solidFill>
                  <a:srgbClr val="000000"/>
                </a:solidFill>
                <a:effectLst/>
              </a:rPr>
              <a:t>​</a:t>
            </a:r>
            <a:endParaRPr lang="en-US" sz="2200" b="0" i="0" dirty="0">
              <a:solidFill>
                <a:srgbClr val="000000"/>
              </a:solidFill>
              <a:effectLst/>
              <a:cs typeface="Calibri"/>
            </a:endParaRPr>
          </a:p>
          <a:p>
            <a:pPr marL="342900" indent="-342900" algn="l" rtl="0" fontAlgn="base">
              <a:buFont typeface="Arial" panose="020B0604020202020204" pitchFamily="34" charset="0"/>
              <a:buChar char="•"/>
            </a:pPr>
            <a:endParaRPr lang="en-US" sz="2200" u="none" strike="noStrike">
              <a:solidFill>
                <a:srgbClr val="000000"/>
              </a:solidFill>
            </a:endParaRPr>
          </a:p>
          <a:p>
            <a:pPr marL="342900" indent="-342900" fontAlgn="base">
              <a:buFont typeface="Arial" panose="020B0604020202020204" pitchFamily="34" charset="0"/>
              <a:buChar char="•"/>
            </a:pPr>
            <a:r>
              <a:rPr lang="en-IN" sz="2200" dirty="0">
                <a:solidFill>
                  <a:srgbClr val="404040"/>
                </a:solidFill>
              </a:rPr>
              <a:t>Head is the top one in our system who is able to view all the performance of users and manage all the activities of coordinator. </a:t>
            </a:r>
            <a:endParaRPr lang="en-IN" sz="2200" b="0" i="0" dirty="0">
              <a:solidFill>
                <a:srgbClr val="000000"/>
              </a:solidFill>
              <a:effectLst/>
              <a:cs typeface="Calibri"/>
            </a:endParaRPr>
          </a:p>
        </p:txBody>
      </p:sp>
    </p:spTree>
    <p:extLst>
      <p:ext uri="{BB962C8B-B14F-4D97-AF65-F5344CB8AC3E}">
        <p14:creationId xmlns:p14="http://schemas.microsoft.com/office/powerpoint/2010/main" val="230089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9BEF-118C-4251-B05E-66EB09825A29}"/>
              </a:ext>
            </a:extLst>
          </p:cNvPr>
          <p:cNvSpPr>
            <a:spLocks noGrp="1"/>
          </p:cNvSpPr>
          <p:nvPr>
            <p:ph type="title"/>
          </p:nvPr>
        </p:nvSpPr>
        <p:spPr/>
        <p:txBody>
          <a:bodyPr/>
          <a:lstStyle/>
          <a:p>
            <a:r>
              <a:rPr lang="en-US" i="0" u="none" strike="noStrike">
                <a:solidFill>
                  <a:srgbClr val="7030A0"/>
                </a:solidFill>
                <a:effectLst/>
                <a:latin typeface="+mn-lt"/>
                <a:cs typeface="Calibri"/>
              </a:rPr>
              <a:t>ABOUT THIS APPLICATION</a:t>
            </a:r>
            <a:endParaRPr lang="en-US">
              <a:solidFill>
                <a:srgbClr val="7030A0"/>
              </a:solidFill>
              <a:latin typeface="+mn-lt"/>
              <a:cs typeface="Calibri"/>
            </a:endParaRPr>
          </a:p>
        </p:txBody>
      </p:sp>
      <p:sp>
        <p:nvSpPr>
          <p:cNvPr id="4" name="TextBox 3">
            <a:extLst>
              <a:ext uri="{FF2B5EF4-FFF2-40B4-BE49-F238E27FC236}">
                <a16:creationId xmlns:a16="http://schemas.microsoft.com/office/drawing/2014/main" id="{07435072-71BD-48AA-847F-0D68843D9C00}"/>
              </a:ext>
            </a:extLst>
          </p:cNvPr>
          <p:cNvSpPr txBox="1"/>
          <p:nvPr/>
        </p:nvSpPr>
        <p:spPr>
          <a:xfrm>
            <a:off x="610397" y="1582340"/>
            <a:ext cx="10645935" cy="5847755"/>
          </a:xfrm>
          <a:prstGeom prst="rect">
            <a:avLst/>
          </a:prstGeom>
          <a:noFill/>
        </p:spPr>
        <p:txBody>
          <a:bodyPr wrap="square" lIns="91440" tIns="45720" rIns="91440" bIns="45720" anchor="t">
            <a:spAutoFit/>
          </a:bodyPr>
          <a:lstStyle/>
          <a:p>
            <a:pPr marL="342900" indent="-342900" fontAlgn="base">
              <a:buFont typeface="Arial" panose="020B0604020202020204" pitchFamily="34" charset="0"/>
              <a:buChar char="•"/>
            </a:pPr>
            <a:r>
              <a:rPr lang="en-US" sz="2200" b="0" i="0" dirty="0">
                <a:solidFill>
                  <a:srgbClr val="000000"/>
                </a:solidFill>
                <a:effectLst/>
              </a:rPr>
              <a:t>​</a:t>
            </a:r>
            <a:r>
              <a:rPr lang="en-IN" sz="2200" dirty="0">
                <a:solidFill>
                  <a:srgbClr val="404040"/>
                </a:solidFill>
              </a:rPr>
              <a:t>Coordinator  </a:t>
            </a:r>
            <a:r>
              <a:rPr lang="en-IN" sz="2200" b="0" i="0" u="none" strike="noStrike" dirty="0">
                <a:solidFill>
                  <a:srgbClr val="404040"/>
                </a:solidFill>
                <a:effectLst/>
              </a:rPr>
              <a:t>is</a:t>
            </a:r>
            <a:r>
              <a:rPr lang="en-IN" sz="2200" dirty="0">
                <a:solidFill>
                  <a:srgbClr val="404040"/>
                </a:solidFill>
              </a:rPr>
              <a:t> another user</a:t>
            </a:r>
            <a:r>
              <a:rPr lang="en-US" sz="2200" dirty="0">
                <a:solidFill>
                  <a:srgbClr val="404040"/>
                </a:solidFill>
              </a:rPr>
              <a:t>, </a:t>
            </a:r>
            <a:r>
              <a:rPr lang="en-IN" sz="2200" dirty="0">
                <a:solidFill>
                  <a:srgbClr val="404040"/>
                </a:solidFill>
              </a:rPr>
              <a:t>who has the ability to register user and allow the user to access the website</a:t>
            </a:r>
            <a:r>
              <a:rPr lang="en-US" sz="2200" dirty="0">
                <a:solidFill>
                  <a:srgbClr val="404040"/>
                </a:solidFill>
              </a:rPr>
              <a:t> and</a:t>
            </a:r>
            <a:r>
              <a:rPr lang="en-US" sz="2200" b="0" i="0" u="none" strike="noStrike" dirty="0">
                <a:solidFill>
                  <a:srgbClr val="404040"/>
                </a:solidFill>
                <a:effectLst/>
              </a:rPr>
              <a:t> to</a:t>
            </a:r>
            <a:r>
              <a:rPr lang="en-US" sz="2200" dirty="0">
                <a:solidFill>
                  <a:srgbClr val="404040"/>
                </a:solidFill>
              </a:rPr>
              <a:t> manage the Departments, Reviews, courses, topics, and mainly users who were enrolled in that particular course.</a:t>
            </a:r>
            <a:endParaRPr lang="en-US" sz="2200" dirty="0">
              <a:solidFill>
                <a:srgbClr val="000000"/>
              </a:solidFill>
            </a:endParaRPr>
          </a:p>
          <a:p>
            <a:pPr marL="342900" indent="-342900">
              <a:buFont typeface="Arial" panose="020B0604020202020204" pitchFamily="34" charset="0"/>
              <a:buChar char="•"/>
            </a:pPr>
            <a:endParaRPr lang="en-US" sz="2200" b="0" i="0" dirty="0">
              <a:solidFill>
                <a:srgbClr val="404040"/>
              </a:solidFill>
              <a:effectLst/>
              <a:cs typeface="Calibri"/>
            </a:endParaRPr>
          </a:p>
          <a:p>
            <a:pPr marL="342900" indent="-342900">
              <a:buFont typeface="Arial" panose="020B0604020202020204" pitchFamily="34" charset="0"/>
              <a:buChar char="•"/>
            </a:pPr>
            <a:r>
              <a:rPr lang="en-US" sz="2200" dirty="0">
                <a:solidFill>
                  <a:srgbClr val="404040"/>
                </a:solidFill>
                <a:cs typeface="Calibri"/>
              </a:rPr>
              <a:t>Trainer is one user who is able to work on the assigned course provided for him, he/she is able to give assignments to trainee's and could provide feedback about the trainee's.</a:t>
            </a:r>
            <a:endParaRPr lang="en-US" sz="2200" b="0" i="0" dirty="0">
              <a:solidFill>
                <a:srgbClr val="404040"/>
              </a:solidFill>
              <a:effectLst/>
              <a:cs typeface="Calibri"/>
            </a:endParaRPr>
          </a:p>
          <a:p>
            <a:pPr marL="342900" indent="-342900">
              <a:buFont typeface="Arial" panose="020B0604020202020204" pitchFamily="34" charset="0"/>
              <a:buChar char="•"/>
            </a:pPr>
            <a:endParaRPr lang="en-US" sz="2200" dirty="0">
              <a:solidFill>
                <a:srgbClr val="404040"/>
              </a:solidFill>
              <a:cs typeface="Calibri"/>
            </a:endParaRPr>
          </a:p>
          <a:p>
            <a:pPr marL="342900" indent="-342900">
              <a:buFont typeface="Arial" panose="020B0604020202020204" pitchFamily="34" charset="0"/>
              <a:buChar char="•"/>
            </a:pPr>
            <a:r>
              <a:rPr lang="en-US" sz="2200" dirty="0">
                <a:solidFill>
                  <a:srgbClr val="404040"/>
                </a:solidFill>
                <a:cs typeface="Calibri"/>
              </a:rPr>
              <a:t>Trainee is another user, his/her role is to complete the course and work on the assignments given by the trainer and at the end of the course trainee can provide feedback about the course. After completing reviews trainee can submit MOM.</a:t>
            </a:r>
          </a:p>
          <a:p>
            <a:pPr marL="342900" indent="-342900">
              <a:buFont typeface="Arial" panose="020B0604020202020204" pitchFamily="34" charset="0"/>
              <a:buChar char="•"/>
            </a:pPr>
            <a:endParaRPr lang="en-US" sz="2200" dirty="0">
              <a:solidFill>
                <a:srgbClr val="404040"/>
              </a:solidFill>
              <a:cs typeface="Calibri"/>
            </a:endParaRPr>
          </a:p>
          <a:p>
            <a:pPr marL="342900" indent="-342900">
              <a:buFont typeface="Arial" panose="020B0604020202020204" pitchFamily="34" charset="0"/>
              <a:buChar char="•"/>
            </a:pPr>
            <a:r>
              <a:rPr lang="en-US" sz="2200" dirty="0">
                <a:solidFill>
                  <a:srgbClr val="404040"/>
                </a:solidFill>
                <a:cs typeface="Calibri"/>
              </a:rPr>
              <a:t>Reviewers role is to attend reviews with trainees and view MOM submitted by the trainee.</a:t>
            </a:r>
          </a:p>
          <a:p>
            <a:pPr marL="342900" indent="-342900">
              <a:buFont typeface="Arial" panose="020B0604020202020204" pitchFamily="34" charset="0"/>
              <a:buChar char="•"/>
            </a:pPr>
            <a:endParaRPr lang="en-US" sz="2200" dirty="0">
              <a:solidFill>
                <a:srgbClr val="404040"/>
              </a:solidFill>
              <a:cs typeface="Calibri"/>
            </a:endParaRPr>
          </a:p>
          <a:p>
            <a:pPr marL="342900" indent="-342900">
              <a:buFont typeface="Arial" panose="020B0604020202020204" pitchFamily="34" charset="0"/>
              <a:buChar char="•"/>
            </a:pPr>
            <a:endParaRPr lang="en-US" sz="2200" dirty="0">
              <a:solidFill>
                <a:srgbClr val="404040"/>
              </a:solidFill>
              <a:cs typeface="Calibri"/>
            </a:endParaRPr>
          </a:p>
          <a:p>
            <a:pPr marL="342900" indent="-342900">
              <a:buFont typeface="Arial" panose="020B0604020202020204" pitchFamily="34" charset="0"/>
              <a:buChar char="•"/>
            </a:pPr>
            <a:endParaRPr lang="en-US" sz="2200">
              <a:solidFill>
                <a:srgbClr val="000000"/>
              </a:solidFill>
              <a:cs typeface="Calibri"/>
            </a:endParaRPr>
          </a:p>
          <a:p>
            <a:pPr marL="342900" indent="-342900" fontAlgn="base">
              <a:buFont typeface="Arial" panose="020B0604020202020204" pitchFamily="34" charset="0"/>
              <a:buChar char="•"/>
            </a:pPr>
            <a:endParaRPr lang="en-IN" sz="2200">
              <a:solidFill>
                <a:srgbClr val="000000"/>
              </a:solidFill>
              <a:cs typeface="Calibri"/>
            </a:endParaRPr>
          </a:p>
        </p:txBody>
      </p:sp>
    </p:spTree>
    <p:extLst>
      <p:ext uri="{BB962C8B-B14F-4D97-AF65-F5344CB8AC3E}">
        <p14:creationId xmlns:p14="http://schemas.microsoft.com/office/powerpoint/2010/main" val="293324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8B4F-96E5-4420-BA39-5CAD3C7F43A3}"/>
              </a:ext>
            </a:extLst>
          </p:cNvPr>
          <p:cNvSpPr>
            <a:spLocks noGrp="1"/>
          </p:cNvSpPr>
          <p:nvPr>
            <p:ph type="title"/>
          </p:nvPr>
        </p:nvSpPr>
        <p:spPr/>
        <p:txBody>
          <a:bodyPr/>
          <a:lstStyle/>
          <a:p>
            <a:r>
              <a:rPr lang="en-IN" i="0" u="none" strike="noStrike">
                <a:solidFill>
                  <a:srgbClr val="7030A0"/>
                </a:solidFill>
                <a:effectLst/>
                <a:latin typeface="+mn-lt"/>
                <a:cs typeface="Calibri"/>
              </a:rPr>
              <a:t>EXISTING CHALLENGES</a:t>
            </a:r>
            <a:r>
              <a:rPr lang="en-IN" i="0">
                <a:solidFill>
                  <a:srgbClr val="7030A0"/>
                </a:solidFill>
                <a:effectLst/>
                <a:latin typeface="+mn-lt"/>
                <a:cs typeface="Calibri"/>
              </a:rPr>
              <a:t>​</a:t>
            </a:r>
            <a:endParaRPr lang="en-US">
              <a:solidFill>
                <a:srgbClr val="7030A0"/>
              </a:solidFill>
              <a:latin typeface="+mn-lt"/>
              <a:cs typeface="Calibri"/>
            </a:endParaRPr>
          </a:p>
        </p:txBody>
      </p:sp>
      <p:sp>
        <p:nvSpPr>
          <p:cNvPr id="4" name="TextBox 3">
            <a:extLst>
              <a:ext uri="{FF2B5EF4-FFF2-40B4-BE49-F238E27FC236}">
                <a16:creationId xmlns:a16="http://schemas.microsoft.com/office/drawing/2014/main" id="{7A804FDC-70E8-4ABD-90E0-05DD2950533A}"/>
              </a:ext>
            </a:extLst>
          </p:cNvPr>
          <p:cNvSpPr txBox="1"/>
          <p:nvPr/>
        </p:nvSpPr>
        <p:spPr>
          <a:xfrm>
            <a:off x="705173" y="1859339"/>
            <a:ext cx="9653857" cy="3139321"/>
          </a:xfrm>
          <a:prstGeom prst="rect">
            <a:avLst/>
          </a:prstGeom>
          <a:noFill/>
        </p:spPr>
        <p:txBody>
          <a:bodyPr wrap="square" lIns="91440" tIns="45720" rIns="91440" bIns="45720" anchor="t">
            <a:spAutoFit/>
          </a:bodyPr>
          <a:lstStyle/>
          <a:p>
            <a:pPr marL="342900" indent="-342900" fontAlgn="base">
              <a:buFont typeface="Arial" panose="020B0604020202020204" pitchFamily="34" charset="0"/>
              <a:buChar char="•"/>
            </a:pPr>
            <a:r>
              <a:rPr lang="en-IN" sz="2200" b="0" i="0" u="none" strike="noStrike" dirty="0">
                <a:solidFill>
                  <a:srgbClr val="242424"/>
                </a:solidFill>
                <a:effectLst/>
                <a:latin typeface="-apple-system"/>
              </a:rPr>
              <a:t>It is very </a:t>
            </a:r>
            <a:r>
              <a:rPr lang="en-IN" sz="2200" dirty="0">
                <a:solidFill>
                  <a:srgbClr val="242424"/>
                </a:solidFill>
                <a:latin typeface="-apple-system"/>
              </a:rPr>
              <a:t>tough to track users and hard to maintain their records.</a:t>
            </a:r>
            <a:r>
              <a:rPr lang="en-US" sz="2200" dirty="0">
                <a:solidFill>
                  <a:srgbClr val="242424"/>
                </a:solidFill>
                <a:latin typeface="-apple-system"/>
              </a:rPr>
              <a:t> </a:t>
            </a:r>
            <a:endParaRPr lang="en-US" sz="2200">
              <a:solidFill>
                <a:srgbClr val="000000"/>
              </a:solidFill>
              <a:latin typeface="-apple-system"/>
            </a:endParaRPr>
          </a:p>
          <a:p>
            <a:pPr marL="342900" indent="-342900">
              <a:buFont typeface="Arial" panose="020B0604020202020204" pitchFamily="34" charset="0"/>
              <a:buChar char="•"/>
            </a:pPr>
            <a:endParaRPr lang="en-US" sz="2200" b="0" i="0" dirty="0">
              <a:solidFill>
                <a:srgbClr val="242424"/>
              </a:solidFill>
              <a:effectLst/>
              <a:latin typeface="-apple-system"/>
            </a:endParaRPr>
          </a:p>
          <a:p>
            <a:pPr marL="342900" indent="-342900">
              <a:buFont typeface="Arial,Sans-Serif" panose="020B0604020202020204" pitchFamily="34" charset="0"/>
              <a:buChar char="•"/>
            </a:pPr>
            <a:r>
              <a:rPr lang="en-US" sz="2200" dirty="0">
                <a:solidFill>
                  <a:srgbClr val="242424"/>
                </a:solidFill>
                <a:latin typeface="-apple-system"/>
              </a:rPr>
              <a:t>It is hard to measure the performance of each individuals and increase their responsibilities and ownership towards the organization.</a:t>
            </a:r>
            <a:endParaRPr lang="en-US" sz="2200" dirty="0">
              <a:solidFill>
                <a:srgbClr val="242424"/>
              </a:solidFill>
              <a:latin typeface="-apple-system"/>
              <a:ea typeface="+mn-lt"/>
              <a:cs typeface="+mn-lt"/>
            </a:endParaRPr>
          </a:p>
          <a:p>
            <a:pPr marL="342900" indent="-342900">
              <a:buFont typeface="Arial,Sans-Serif" panose="020B0604020202020204" pitchFamily="34" charset="0"/>
              <a:buChar char="•"/>
            </a:pPr>
            <a:endParaRPr lang="en-US" sz="2200" dirty="0">
              <a:solidFill>
                <a:srgbClr val="242424"/>
              </a:solidFill>
              <a:latin typeface="-apple-system"/>
              <a:ea typeface="+mn-lt"/>
              <a:cs typeface="+mn-lt"/>
            </a:endParaRPr>
          </a:p>
          <a:p>
            <a:pPr marL="342900" indent="-342900">
              <a:buFont typeface="Arial,Sans-Serif" panose="020B0604020202020204" pitchFamily="34" charset="0"/>
              <a:buChar char="•"/>
            </a:pPr>
            <a:r>
              <a:rPr lang="en-US" sz="2200" dirty="0">
                <a:solidFill>
                  <a:srgbClr val="242424"/>
                </a:solidFill>
                <a:latin typeface="-apple-system"/>
                <a:ea typeface="+mn-lt"/>
                <a:cs typeface="+mn-lt"/>
              </a:rPr>
              <a:t>In existing system, providing feedback and MOM all responsibilities are dependent on mail service.</a:t>
            </a:r>
          </a:p>
          <a:p>
            <a:pPr marL="342900" indent="-342900">
              <a:buFont typeface="Arial,Sans-Serif" panose="020B0604020202020204" pitchFamily="34" charset="0"/>
              <a:buChar char="•"/>
            </a:pPr>
            <a:endParaRPr lang="en-US" sz="2200" dirty="0">
              <a:solidFill>
                <a:srgbClr val="242424"/>
              </a:solidFill>
              <a:ea typeface="+mn-lt"/>
              <a:cs typeface="+mn-lt"/>
            </a:endParaRPr>
          </a:p>
          <a:p>
            <a:pPr marL="342900" indent="-342900">
              <a:buFont typeface="Arial,Sans-Serif" panose="020B0604020202020204" pitchFamily="34" charset="0"/>
              <a:buChar char="•"/>
            </a:pPr>
            <a:endParaRPr lang="en-US" sz="2200" dirty="0">
              <a:solidFill>
                <a:srgbClr val="242424"/>
              </a:solidFill>
              <a:ea typeface="+mn-lt"/>
              <a:cs typeface="+mn-lt"/>
            </a:endParaRPr>
          </a:p>
        </p:txBody>
      </p:sp>
    </p:spTree>
    <p:extLst>
      <p:ext uri="{BB962C8B-B14F-4D97-AF65-F5344CB8AC3E}">
        <p14:creationId xmlns:p14="http://schemas.microsoft.com/office/powerpoint/2010/main" val="215656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CAF7-3EA0-4F61-AECE-E9F0C5757820}"/>
              </a:ext>
            </a:extLst>
          </p:cNvPr>
          <p:cNvSpPr>
            <a:spLocks noGrp="1"/>
          </p:cNvSpPr>
          <p:nvPr>
            <p:ph type="title"/>
          </p:nvPr>
        </p:nvSpPr>
        <p:spPr/>
        <p:txBody>
          <a:bodyPr/>
          <a:lstStyle/>
          <a:p>
            <a:r>
              <a:rPr lang="en-US">
                <a:solidFill>
                  <a:srgbClr val="7030A0"/>
                </a:solidFill>
                <a:latin typeface="Calibri"/>
                <a:cs typeface="Calibri"/>
              </a:rPr>
              <a:t>SOLUTION AND ARCHITECTURE</a:t>
            </a:r>
          </a:p>
        </p:txBody>
      </p:sp>
      <p:sp>
        <p:nvSpPr>
          <p:cNvPr id="4" name="TextBox 3">
            <a:extLst>
              <a:ext uri="{FF2B5EF4-FFF2-40B4-BE49-F238E27FC236}">
                <a16:creationId xmlns:a16="http://schemas.microsoft.com/office/drawing/2014/main" id="{3037F4CB-8B59-45A7-B989-06E1014CF673}"/>
              </a:ext>
            </a:extLst>
          </p:cNvPr>
          <p:cNvSpPr txBox="1"/>
          <p:nvPr/>
        </p:nvSpPr>
        <p:spPr>
          <a:xfrm>
            <a:off x="739254" y="1753359"/>
            <a:ext cx="9761941" cy="2800767"/>
          </a:xfrm>
          <a:prstGeom prst="rect">
            <a:avLst/>
          </a:prstGeom>
          <a:noFill/>
        </p:spPr>
        <p:txBody>
          <a:bodyPr wrap="square" lIns="91440" tIns="45720" rIns="91440" bIns="45720" anchor="t">
            <a:spAutoFit/>
          </a:bodyPr>
          <a:lstStyle/>
          <a:p>
            <a:pPr marL="285750" indent="-285750" fontAlgn="base">
              <a:buFont typeface="Arial" panose="020B0604020202020204" pitchFamily="34" charset="0"/>
              <a:buChar char="•"/>
            </a:pPr>
            <a:r>
              <a:rPr lang="en-US" sz="2200" b="0" i="0" u="none" strike="noStrike" dirty="0">
                <a:solidFill>
                  <a:srgbClr val="242424"/>
                </a:solidFill>
                <a:effectLst/>
                <a:latin typeface="-apple-system"/>
              </a:rPr>
              <a:t>It is easy to</a:t>
            </a:r>
            <a:r>
              <a:rPr lang="en-US" sz="2200" dirty="0">
                <a:solidFill>
                  <a:srgbClr val="242424"/>
                </a:solidFill>
                <a:latin typeface="-apple-system"/>
              </a:rPr>
              <a:t> </a:t>
            </a:r>
            <a:r>
              <a:rPr lang="en-US" sz="2200" b="0" i="0" u="none" strike="noStrike" dirty="0">
                <a:solidFill>
                  <a:srgbClr val="242424"/>
                </a:solidFill>
                <a:effectLst/>
                <a:latin typeface="-apple-system"/>
              </a:rPr>
              <a:t> </a:t>
            </a:r>
            <a:r>
              <a:rPr lang="en-US" sz="2200" dirty="0">
                <a:solidFill>
                  <a:srgbClr val="242424"/>
                </a:solidFill>
                <a:latin typeface="-apple-system"/>
              </a:rPr>
              <a:t>maintain the records of users who were enrolled in our TMS application.</a:t>
            </a:r>
            <a:endParaRPr lang="en-US" sz="2200" b="0" i="0" dirty="0">
              <a:solidFill>
                <a:srgbClr val="000000"/>
              </a:solidFill>
              <a:effectLst/>
              <a:latin typeface="-apple-system"/>
            </a:endParaRPr>
          </a:p>
          <a:p>
            <a:pPr marL="285750" indent="-285750" algn="l">
              <a:buFont typeface="Arial" panose="020B0604020202020204" pitchFamily="34" charset="0"/>
              <a:buChar char="•"/>
            </a:pPr>
            <a:endParaRPr lang="en-US" sz="2200" b="0" i="0" dirty="0">
              <a:solidFill>
                <a:srgbClr val="242424"/>
              </a:solidFill>
              <a:effectLst/>
              <a:latin typeface="-apple-system"/>
            </a:endParaRPr>
          </a:p>
          <a:p>
            <a:pPr marL="342900" indent="-342900">
              <a:buFont typeface="Arial" panose="020B0604020202020204" pitchFamily="34" charset="0"/>
              <a:buChar char="•"/>
            </a:pPr>
            <a:r>
              <a:rPr lang="en-US" sz="2200" dirty="0">
                <a:solidFill>
                  <a:srgbClr val="242424"/>
                </a:solidFill>
                <a:ea typeface="+mn-lt"/>
                <a:cs typeface="+mn-lt"/>
              </a:rPr>
              <a:t>It is easy to measure the performance of each individuals and increase their responsibilities and ownership towards the organization.</a:t>
            </a:r>
            <a:endParaRPr lang="en-US" sz="2200" dirty="0">
              <a:ea typeface="+mn-lt"/>
              <a:cs typeface="+mn-lt"/>
            </a:endParaRPr>
          </a:p>
          <a:p>
            <a:pPr marL="285750" indent="-285750" fontAlgn="base">
              <a:buFont typeface="Arial" panose="020B0604020202020204" pitchFamily="34" charset="0"/>
              <a:buChar char="•"/>
            </a:pPr>
            <a:endParaRPr lang="en-US" sz="2200" dirty="0">
              <a:solidFill>
                <a:srgbClr val="000000"/>
              </a:solidFill>
              <a:latin typeface="-apple-system"/>
            </a:endParaRPr>
          </a:p>
          <a:p>
            <a:pPr marL="285750" indent="-285750">
              <a:buFont typeface="Arial" panose="020B0604020202020204" pitchFamily="34" charset="0"/>
              <a:buChar char="•"/>
            </a:pPr>
            <a:r>
              <a:rPr lang="en-US" sz="2200" dirty="0">
                <a:solidFill>
                  <a:srgbClr val="000000"/>
                </a:solidFill>
                <a:latin typeface="-apple-system"/>
              </a:rPr>
              <a:t>In our system, providing feedback and MOM is not dependent on mail service. So it is convenient to </a:t>
            </a:r>
            <a:r>
              <a:rPr lang="en-US" sz="2200" b="0" i="0" dirty="0">
                <a:solidFill>
                  <a:srgbClr val="000000"/>
                </a:solidFill>
                <a:effectLst/>
                <a:latin typeface="-apple-system"/>
              </a:rPr>
              <a:t>​</a:t>
            </a:r>
            <a:r>
              <a:rPr lang="en-US" sz="2200" dirty="0">
                <a:solidFill>
                  <a:srgbClr val="000000"/>
                </a:solidFill>
                <a:latin typeface="-apple-system"/>
              </a:rPr>
              <a:t>provide feedbacks and MOM.</a:t>
            </a:r>
            <a:endParaRPr lang="en-US" sz="2200" b="0" i="0" dirty="0">
              <a:solidFill>
                <a:srgbClr val="000000"/>
              </a:solidFill>
              <a:effectLst/>
              <a:latin typeface="Arial" panose="020B0604020202020204" pitchFamily="34" charset="0"/>
              <a:cs typeface="Arial"/>
            </a:endParaRPr>
          </a:p>
        </p:txBody>
      </p:sp>
    </p:spTree>
    <p:extLst>
      <p:ext uri="{BB962C8B-B14F-4D97-AF65-F5344CB8AC3E}">
        <p14:creationId xmlns:p14="http://schemas.microsoft.com/office/powerpoint/2010/main" val="35817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37C8-7CEE-42FC-9D64-8A64BEB51AD5}"/>
              </a:ext>
            </a:extLst>
          </p:cNvPr>
          <p:cNvSpPr>
            <a:spLocks noGrp="1"/>
          </p:cNvSpPr>
          <p:nvPr>
            <p:ph type="title"/>
          </p:nvPr>
        </p:nvSpPr>
        <p:spPr/>
        <p:txBody>
          <a:bodyPr/>
          <a:lstStyle/>
          <a:p>
            <a:r>
              <a:rPr lang="en-US">
                <a:solidFill>
                  <a:srgbClr val="7030A0"/>
                </a:solidFill>
                <a:latin typeface="Calibri"/>
                <a:cs typeface="Calibri"/>
              </a:rPr>
              <a:t>EXECUTION JOURNEY</a:t>
            </a:r>
          </a:p>
        </p:txBody>
      </p:sp>
      <p:sp>
        <p:nvSpPr>
          <p:cNvPr id="4" name="TextBox 3">
            <a:extLst>
              <a:ext uri="{FF2B5EF4-FFF2-40B4-BE49-F238E27FC236}">
                <a16:creationId xmlns:a16="http://schemas.microsoft.com/office/drawing/2014/main" id="{F4DF1F13-6070-41F7-BB25-FDEFCD453C4D}"/>
              </a:ext>
            </a:extLst>
          </p:cNvPr>
          <p:cNvSpPr txBox="1"/>
          <p:nvPr/>
        </p:nvSpPr>
        <p:spPr>
          <a:xfrm>
            <a:off x="720299" y="1350524"/>
            <a:ext cx="10536033" cy="5170646"/>
          </a:xfrm>
          <a:prstGeom prst="rect">
            <a:avLst/>
          </a:prstGeom>
          <a:noFill/>
        </p:spPr>
        <p:txBody>
          <a:bodyPr wrap="square" lIns="91440" tIns="45720" rIns="91440" bIns="45720" numCol="2" anchor="t">
            <a:spAutoFit/>
          </a:bodyPr>
          <a:lstStyle/>
          <a:p>
            <a:pPr algn="l" rtl="0" fontAlgn="base"/>
            <a:endParaRPr lang="en-US" sz="2200" b="0" i="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User stories</a:t>
            </a:r>
            <a:r>
              <a:rPr lang="en-IN" sz="2200" b="0" i="0" dirty="0">
                <a:solidFill>
                  <a:srgbClr val="000000"/>
                </a:solidFill>
                <a:effectLst/>
                <a:latin typeface="-apple-system"/>
              </a:rPr>
              <a:t>​</a:t>
            </a:r>
            <a:endParaRPr lang="en-IN"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Functional and Non-Functional Requirements</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dirty="0">
                <a:solidFill>
                  <a:srgbClr val="242424"/>
                </a:solidFill>
                <a:latin typeface="-apple-system"/>
              </a:rPr>
              <a:t>Figma</a:t>
            </a:r>
            <a:endParaRPr lang="en-US" sz="2200" b="0" i="0" dirty="0">
              <a:solidFill>
                <a:srgbClr val="000000"/>
              </a:solidFill>
              <a:effectLst/>
              <a:latin typeface="-apple-system"/>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HTML Template</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Angular Components</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Web API</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Integration</a:t>
            </a:r>
            <a:r>
              <a:rPr lang="en-IN" sz="2200" b="0" i="0" dirty="0">
                <a:solidFill>
                  <a:srgbClr val="000000"/>
                </a:solidFill>
                <a:effectLst/>
                <a:latin typeface="-apple-system"/>
              </a:rPr>
              <a:t>​</a:t>
            </a:r>
            <a:endParaRPr lang="en-IN"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Unit Testing</a:t>
            </a:r>
            <a:r>
              <a:rPr lang="en-US" sz="2200" b="0" i="0" dirty="0">
                <a:solidFill>
                  <a:srgbClr val="000000"/>
                </a:solidFill>
                <a:effectLst/>
                <a:latin typeface="-apple-system"/>
              </a:rPr>
              <a:t>​</a:t>
            </a:r>
          </a:p>
          <a:p>
            <a:pPr algn="l" rtl="0" fontAlgn="base">
              <a:buFont typeface="Arial" panose="020B0604020202020204" pitchFamily="34" charset="0"/>
              <a:buChar char="•"/>
            </a:pPr>
            <a:endParaRPr lang="en-US" sz="2200">
              <a:solidFill>
                <a:srgbClr val="000000"/>
              </a:solidFill>
              <a:latin typeface="-apple-system"/>
            </a:endParaRPr>
          </a:p>
          <a:p>
            <a:pPr algn="l" rtl="0" fontAlgn="base">
              <a:buFont typeface="Arial" panose="020B0604020202020204" pitchFamily="34" charset="0"/>
              <a:buChar char="•"/>
            </a:pPr>
            <a:endParaRPr lang="en-US" sz="2200" b="0" i="0">
              <a:solidFill>
                <a:srgbClr val="000000"/>
              </a:solidFill>
              <a:effectLst/>
              <a:latin typeface="-apple-system"/>
            </a:endParaRPr>
          </a:p>
          <a:p>
            <a:pPr algn="l" rtl="0" fontAlgn="base">
              <a:buFont typeface="Arial" panose="020B0604020202020204" pitchFamily="34" charset="0"/>
              <a:buChar char="•"/>
            </a:pPr>
            <a:endParaRPr lang="en-US" sz="2200">
              <a:solidFill>
                <a:srgbClr val="000000"/>
              </a:solidFill>
              <a:latin typeface="-apple-system"/>
            </a:endParaRPr>
          </a:p>
          <a:p>
            <a:pPr algn="l" rtl="0" fontAlgn="base">
              <a:buFont typeface="Arial" panose="020B0604020202020204" pitchFamily="34" charset="0"/>
              <a:buChar char="•"/>
            </a:pPr>
            <a:endParaRPr lang="en-US" sz="2200" b="0" i="0">
              <a:solidFill>
                <a:srgbClr val="000000"/>
              </a:solidFill>
              <a:effectLst/>
              <a:latin typeface="-apple-system"/>
            </a:endParaRPr>
          </a:p>
          <a:p>
            <a:pPr algn="l" rtl="0" fontAlgn="base">
              <a:buFont typeface="Arial" panose="020B0604020202020204" pitchFamily="34" charset="0"/>
              <a:buChar char="•"/>
            </a:pPr>
            <a:endParaRPr lang="en-US" sz="2200">
              <a:solidFill>
                <a:srgbClr val="000000"/>
              </a:solidFill>
              <a:latin typeface="-apple-system"/>
            </a:endParaRPr>
          </a:p>
          <a:p>
            <a:pPr algn="l" rtl="0" fontAlgn="base"/>
            <a:endParaRPr lang="en-US" sz="2200">
              <a:solidFill>
                <a:srgbClr val="242424"/>
              </a:solidFill>
              <a:latin typeface="-apple-system"/>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Set-up Documentation</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SonarQube</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Linting</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Light House</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Deployment in IIS</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JMeter</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Low Level Design</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US" sz="2200" b="0" i="0" u="none" strike="noStrike" dirty="0">
                <a:solidFill>
                  <a:srgbClr val="242424"/>
                </a:solidFill>
                <a:effectLst/>
                <a:latin typeface="-apple-system"/>
              </a:rPr>
              <a:t>Test Scenarios</a:t>
            </a:r>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algn="l" rtl="0" fontAlgn="base"/>
            <a:r>
              <a:rPr lang="en-US" sz="2200" b="0" i="0" dirty="0">
                <a:solidFill>
                  <a:srgbClr val="000000"/>
                </a:solidFill>
                <a:effectLst/>
                <a:latin typeface="-apple-system"/>
              </a:rPr>
              <a:t>​</a:t>
            </a:r>
            <a:endParaRPr lang="en-US" sz="2200" b="0" i="0" dirty="0">
              <a:solidFill>
                <a:srgbClr val="000000"/>
              </a:solidFill>
              <a:effectLst/>
              <a:latin typeface="Arial" panose="020B0604020202020204" pitchFamily="34" charset="0"/>
            </a:endParaRPr>
          </a:p>
          <a:p>
            <a:pPr algn="l" rtl="0" fontAlgn="base"/>
            <a:endParaRPr lang="en-US" sz="2200"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5977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D184-AA46-4501-9FEE-87D43C08F8C8}"/>
              </a:ext>
            </a:extLst>
          </p:cNvPr>
          <p:cNvSpPr>
            <a:spLocks noGrp="1"/>
          </p:cNvSpPr>
          <p:nvPr>
            <p:ph type="title"/>
          </p:nvPr>
        </p:nvSpPr>
        <p:spPr/>
        <p:txBody>
          <a:bodyPr/>
          <a:lstStyle/>
          <a:p>
            <a:r>
              <a:rPr lang="en-US">
                <a:solidFill>
                  <a:srgbClr val="7030A0"/>
                </a:solidFill>
                <a:latin typeface="Calibri"/>
                <a:cs typeface="Calibri"/>
              </a:rPr>
              <a:t>ARTIFACTS</a:t>
            </a:r>
          </a:p>
        </p:txBody>
      </p:sp>
      <p:graphicFrame>
        <p:nvGraphicFramePr>
          <p:cNvPr id="4" name="Table 3">
            <a:extLst>
              <a:ext uri="{FF2B5EF4-FFF2-40B4-BE49-F238E27FC236}">
                <a16:creationId xmlns:a16="http://schemas.microsoft.com/office/drawing/2014/main" id="{C5F57F12-8F48-4B52-865A-D8481ACC6C4A}"/>
              </a:ext>
            </a:extLst>
          </p:cNvPr>
          <p:cNvGraphicFramePr/>
          <p:nvPr>
            <p:extLst>
              <p:ext uri="{D42A27DB-BD31-4B8C-83A1-F6EECF244321}">
                <p14:modId xmlns:p14="http://schemas.microsoft.com/office/powerpoint/2010/main" val="2752111285"/>
              </p:ext>
            </p:extLst>
          </p:nvPr>
        </p:nvGraphicFramePr>
        <p:xfrm>
          <a:off x="1308289" y="1649104"/>
          <a:ext cx="9250150" cy="4033052"/>
        </p:xfrm>
        <a:graphic>
          <a:graphicData uri="http://schemas.openxmlformats.org/drawingml/2006/table">
            <a:tbl>
              <a:tblPr>
                <a:tableStyleId>{073A0DAA-6AF3-43AB-8588-CEC1D06C72B9}</a:tableStyleId>
              </a:tblPr>
              <a:tblGrid>
                <a:gridCol w="4625075">
                  <a:extLst>
                    <a:ext uri="{9D8B030D-6E8A-4147-A177-3AD203B41FA5}">
                      <a16:colId xmlns:a16="http://schemas.microsoft.com/office/drawing/2014/main" val="1403487667"/>
                    </a:ext>
                  </a:extLst>
                </a:gridCol>
                <a:gridCol w="4625075">
                  <a:extLst>
                    <a:ext uri="{9D8B030D-6E8A-4147-A177-3AD203B41FA5}">
                      <a16:colId xmlns:a16="http://schemas.microsoft.com/office/drawing/2014/main" val="3894065528"/>
                    </a:ext>
                  </a:extLst>
                </a:gridCol>
              </a:tblGrid>
              <a:tr h="229717">
                <a:tc>
                  <a:txBody>
                    <a:bodyPr/>
                    <a:lstStyle/>
                    <a:p>
                      <a:pPr algn="ctr" fontAlgn="base"/>
                      <a:r>
                        <a:rPr lang="en-IN" sz="1800" b="1" baseline="0" dirty="0">
                          <a:effectLst/>
                        </a:rPr>
                        <a:t>Areas</a:t>
                      </a:r>
                      <a:r>
                        <a:rPr lang="en-IN" sz="1300" dirty="0">
                          <a:effectLst/>
                        </a:rPr>
                        <a:t>​</a:t>
                      </a:r>
                      <a:endParaRPr lang="en-IN" sz="1500" b="1" i="0" dirty="0">
                        <a:solidFill>
                          <a:srgbClr val="FFFFFF"/>
                        </a:solidFill>
                        <a:effectLst/>
                      </a:endParaRPr>
                    </a:p>
                  </a:txBody>
                  <a:tcPr marL="74228" marR="74228" marT="37114" marB="37114"/>
                </a:tc>
                <a:tc>
                  <a:txBody>
                    <a:bodyPr/>
                    <a:lstStyle/>
                    <a:p>
                      <a:pPr algn="ctr" fontAlgn="base"/>
                      <a:r>
                        <a:rPr lang="en-IN" sz="1800" b="1" dirty="0">
                          <a:effectLst/>
                        </a:rPr>
                        <a:t>Link</a:t>
                      </a:r>
                      <a:r>
                        <a:rPr lang="en-IN" sz="1300" dirty="0">
                          <a:effectLst/>
                        </a:rPr>
                        <a:t>​</a:t>
                      </a:r>
                      <a:endParaRPr lang="en-IN" sz="1500" b="1" i="0" dirty="0">
                        <a:solidFill>
                          <a:srgbClr val="FFFFFF"/>
                        </a:solidFill>
                        <a:effectLst/>
                      </a:endParaRPr>
                    </a:p>
                  </a:txBody>
                  <a:tcPr marL="74228" marR="74228" marT="37114" marB="37114"/>
                </a:tc>
                <a:extLst>
                  <a:ext uri="{0D108BD9-81ED-4DB2-BD59-A6C34878D82A}">
                    <a16:rowId xmlns:a16="http://schemas.microsoft.com/office/drawing/2014/main" val="1837862835"/>
                  </a:ext>
                </a:extLst>
              </a:tr>
              <a:tr h="590824">
                <a:tc>
                  <a:txBody>
                    <a:bodyPr/>
                    <a:lstStyle/>
                    <a:p>
                      <a:pPr algn="l" fontAlgn="base"/>
                      <a:r>
                        <a:rPr lang="en-IN" sz="1300" b="1" dirty="0">
                          <a:effectLst/>
                        </a:rPr>
                        <a:t>Requirement – User Stories, Wireframes, Data Flow​</a:t>
                      </a:r>
                      <a:endParaRPr lang="en-IN" sz="1500" b="1" i="0" dirty="0">
                        <a:solidFill>
                          <a:srgbClr val="000000"/>
                        </a:solidFill>
                        <a:effectLst/>
                      </a:endParaRPr>
                    </a:p>
                  </a:txBody>
                  <a:tcPr marL="74228" marR="74228" marT="37114" marB="37114"/>
                </a:tc>
                <a:tc>
                  <a:txBody>
                    <a:bodyPr/>
                    <a:lstStyle/>
                    <a:p>
                      <a:pPr algn="l" fontAlgn="auto"/>
                      <a:r>
                        <a:rPr lang="en-IN" sz="1300" u="sng" strike="noStrike" dirty="0">
                          <a:effectLst/>
                          <a:hlinkClick r:id="rId2"/>
                        </a:rPr>
                        <a:t>Project/Requirements/Prototype at master · TeamAlpha01/Project (github.com)</a:t>
                      </a:r>
                      <a:r>
                        <a:rPr lang="en-IN" sz="1300" dirty="0">
                          <a:effectLst/>
                        </a:rPr>
                        <a:t>​</a:t>
                      </a:r>
                      <a:endParaRPr lang="en-IN" sz="1300" b="0" i="0" dirty="0">
                        <a:solidFill>
                          <a:srgbClr val="000000"/>
                        </a:solidFill>
                        <a:effectLst/>
                        <a:latin typeface="Century Gothic"/>
                      </a:endParaRPr>
                    </a:p>
                  </a:txBody>
                  <a:tcPr marL="74228" marR="74228" marT="37114" marB="37114"/>
                </a:tc>
                <a:extLst>
                  <a:ext uri="{0D108BD9-81ED-4DB2-BD59-A6C34878D82A}">
                    <a16:rowId xmlns:a16="http://schemas.microsoft.com/office/drawing/2014/main" val="2713245483"/>
                  </a:ext>
                </a:extLst>
              </a:tr>
              <a:tr h="320733">
                <a:tc>
                  <a:txBody>
                    <a:bodyPr/>
                    <a:lstStyle/>
                    <a:p>
                      <a:pPr algn="l" fontAlgn="base"/>
                      <a:r>
                        <a:rPr lang="en-IN" sz="1300" b="1" dirty="0">
                          <a:effectLst/>
                        </a:rPr>
                        <a:t>Swagger - API​</a:t>
                      </a:r>
                      <a:endParaRPr lang="en-IN" sz="1500" b="1" i="0" dirty="0">
                        <a:solidFill>
                          <a:srgbClr val="000000"/>
                        </a:solidFill>
                        <a:effectLst/>
                      </a:endParaRPr>
                    </a:p>
                  </a:txBody>
                  <a:tcPr marL="74228" marR="74228" marT="37114" marB="37114"/>
                </a:tc>
                <a:tc>
                  <a:txBody>
                    <a:bodyPr/>
                    <a:lstStyle/>
                    <a:p>
                      <a:pPr algn="l" fontAlgn="base"/>
                      <a:r>
                        <a:rPr lang="en-IN" sz="1300" u="none" strike="noStrike" dirty="0">
                          <a:effectLst/>
                          <a:hlinkClick r:id="rId3"/>
                        </a:rPr>
                        <a:t>https://localhost:7072/swagger</a:t>
                      </a:r>
                      <a:r>
                        <a:rPr lang="en-US" sz="1300" u="none" strike="noStrike" dirty="0">
                          <a:effectLst/>
                        </a:rPr>
                        <a:t> </a:t>
                      </a:r>
                      <a:r>
                        <a:rPr lang="en-IN" sz="1300" dirty="0">
                          <a:effectLst/>
                        </a:rPr>
                        <a:t>​</a:t>
                      </a:r>
                      <a:endParaRPr lang="en-IN" sz="1500" b="0" i="0" dirty="0">
                        <a:solidFill>
                          <a:srgbClr val="000000"/>
                        </a:solidFill>
                        <a:effectLst/>
                      </a:endParaRPr>
                    </a:p>
                  </a:txBody>
                  <a:tcPr marL="74228" marR="74228" marT="37114" marB="37114"/>
                </a:tc>
                <a:extLst>
                  <a:ext uri="{0D108BD9-81ED-4DB2-BD59-A6C34878D82A}">
                    <a16:rowId xmlns:a16="http://schemas.microsoft.com/office/drawing/2014/main" val="4249050807"/>
                  </a:ext>
                </a:extLst>
              </a:tr>
              <a:tr h="590824">
                <a:tc>
                  <a:txBody>
                    <a:bodyPr/>
                    <a:lstStyle/>
                    <a:p>
                      <a:pPr algn="l" fontAlgn="base"/>
                      <a:r>
                        <a:rPr lang="en-IN" sz="1300" b="1" dirty="0">
                          <a:effectLst/>
                        </a:rPr>
                        <a:t>Data Model – EAR (Entity Attribute Relationship)</a:t>
                      </a:r>
                      <a:r>
                        <a:rPr lang="en-IN" sz="1300" dirty="0">
                          <a:effectLst/>
                        </a:rPr>
                        <a:t>​</a:t>
                      </a:r>
                      <a:endParaRPr lang="en-IN" sz="1500" b="0" i="0" dirty="0">
                        <a:solidFill>
                          <a:srgbClr val="000000"/>
                        </a:solidFill>
                        <a:effectLst/>
                      </a:endParaRPr>
                    </a:p>
                  </a:txBody>
                  <a:tcPr marL="74228" marR="74228" marT="37114" marB="37114"/>
                </a:tc>
                <a:tc>
                  <a:txBody>
                    <a:bodyPr/>
                    <a:lstStyle/>
                    <a:p>
                      <a:pPr algn="l" fontAlgn="auto"/>
                      <a:r>
                        <a:rPr lang="en-IN" sz="1300" u="sng" strike="noStrike" dirty="0">
                          <a:effectLst/>
                          <a:hlinkClick r:id="rId4"/>
                        </a:rPr>
                        <a:t>Project/Design/Data Model at master · TeamAlpha01/Project (github.com)</a:t>
                      </a:r>
                      <a:r>
                        <a:rPr lang="en-IN" sz="1300" dirty="0">
                          <a:effectLst/>
                        </a:rPr>
                        <a:t>​</a:t>
                      </a:r>
                      <a:endParaRPr lang="en-IN" sz="1300" b="0" i="0" dirty="0">
                        <a:solidFill>
                          <a:srgbClr val="000000"/>
                        </a:solidFill>
                        <a:effectLst/>
                        <a:latin typeface="Century Gothic" panose="020B0502020202020204" pitchFamily="34" charset="0"/>
                      </a:endParaRPr>
                    </a:p>
                  </a:txBody>
                  <a:tcPr marL="74228" marR="74228" marT="37114" marB="37114"/>
                </a:tc>
                <a:extLst>
                  <a:ext uri="{0D108BD9-81ED-4DB2-BD59-A6C34878D82A}">
                    <a16:rowId xmlns:a16="http://schemas.microsoft.com/office/drawing/2014/main" val="4239378424"/>
                  </a:ext>
                </a:extLst>
              </a:tr>
              <a:tr h="229717">
                <a:tc>
                  <a:txBody>
                    <a:bodyPr/>
                    <a:lstStyle/>
                    <a:p>
                      <a:pPr algn="l" fontAlgn="base"/>
                      <a:r>
                        <a:rPr lang="en-IN" sz="1300" b="1" dirty="0">
                          <a:effectLst/>
                        </a:rPr>
                        <a:t>Test Scenarios​</a:t>
                      </a:r>
                      <a:endParaRPr lang="en-IN" sz="1500" b="1" i="0" dirty="0">
                        <a:solidFill>
                          <a:srgbClr val="000000"/>
                        </a:solidFill>
                        <a:effectLst/>
                      </a:endParaRPr>
                    </a:p>
                  </a:txBody>
                  <a:tcPr marL="74228" marR="74228" marT="37114" marB="37114"/>
                </a:tc>
                <a:tc>
                  <a:txBody>
                    <a:bodyPr/>
                    <a:lstStyle/>
                    <a:p>
                      <a:pPr algn="l" fontAlgn="auto"/>
                      <a:r>
                        <a:rPr lang="en-IN" sz="1300" dirty="0">
                          <a:effectLst/>
                        </a:rPr>
                        <a:t>​</a:t>
                      </a:r>
                      <a:endParaRPr lang="en-IN" sz="1300" b="0" i="0" dirty="0">
                        <a:solidFill>
                          <a:srgbClr val="000000"/>
                        </a:solidFill>
                        <a:effectLst/>
                        <a:latin typeface="Century Gothic" panose="020B0502020202020204" pitchFamily="34" charset="0"/>
                      </a:endParaRPr>
                    </a:p>
                  </a:txBody>
                  <a:tcPr marL="74228" marR="74228" marT="37114" marB="37114"/>
                </a:tc>
                <a:extLst>
                  <a:ext uri="{0D108BD9-81ED-4DB2-BD59-A6C34878D82A}">
                    <a16:rowId xmlns:a16="http://schemas.microsoft.com/office/drawing/2014/main" val="1791525693"/>
                  </a:ext>
                </a:extLst>
              </a:tr>
              <a:tr h="590824">
                <a:tc>
                  <a:txBody>
                    <a:bodyPr/>
                    <a:lstStyle/>
                    <a:p>
                      <a:pPr algn="l" fontAlgn="base"/>
                      <a:r>
                        <a:rPr lang="en-IN" sz="1300" b="1" dirty="0">
                          <a:effectLst/>
                        </a:rPr>
                        <a:t>Sequence Diagrams​</a:t>
                      </a:r>
                      <a:endParaRPr lang="en-IN" sz="1500" b="1" i="0" dirty="0">
                        <a:solidFill>
                          <a:srgbClr val="000000"/>
                        </a:solidFill>
                        <a:effectLst/>
                      </a:endParaRPr>
                    </a:p>
                  </a:txBody>
                  <a:tcPr marL="74228" marR="74228" marT="37114" marB="37114"/>
                </a:tc>
                <a:tc>
                  <a:txBody>
                    <a:bodyPr/>
                    <a:lstStyle/>
                    <a:p>
                      <a:pPr algn="l" fontAlgn="auto"/>
                      <a:r>
                        <a:rPr lang="en-IN" sz="1300" u="sng" strike="noStrike" dirty="0">
                          <a:effectLst/>
                          <a:hlinkClick r:id="rId5"/>
                        </a:rPr>
                        <a:t>Project/Design/Low Level at master · TeamAlpha01/Project (github.com)</a:t>
                      </a:r>
                      <a:r>
                        <a:rPr lang="en-IN" sz="1300" dirty="0">
                          <a:effectLst/>
                        </a:rPr>
                        <a:t>​</a:t>
                      </a:r>
                      <a:endParaRPr lang="en-IN" sz="1300" b="0" i="0" dirty="0">
                        <a:solidFill>
                          <a:srgbClr val="000000"/>
                        </a:solidFill>
                        <a:effectLst/>
                        <a:latin typeface="Century Gothic" panose="020B0502020202020204" pitchFamily="34" charset="0"/>
                      </a:endParaRPr>
                    </a:p>
                  </a:txBody>
                  <a:tcPr marL="74228" marR="74228" marT="37114" marB="37114"/>
                </a:tc>
                <a:extLst>
                  <a:ext uri="{0D108BD9-81ED-4DB2-BD59-A6C34878D82A}">
                    <a16:rowId xmlns:a16="http://schemas.microsoft.com/office/drawing/2014/main" val="3339171563"/>
                  </a:ext>
                </a:extLst>
              </a:tr>
              <a:tr h="590824">
                <a:tc>
                  <a:txBody>
                    <a:bodyPr/>
                    <a:lstStyle/>
                    <a:p>
                      <a:pPr algn="l" fontAlgn="base"/>
                      <a:r>
                        <a:rPr lang="en-IN" sz="1300" b="1" dirty="0">
                          <a:effectLst/>
                        </a:rPr>
                        <a:t>Defect Logs​</a:t>
                      </a:r>
                      <a:endParaRPr lang="en-IN" sz="1500" b="1" i="0" dirty="0">
                        <a:solidFill>
                          <a:srgbClr val="000000"/>
                        </a:solidFill>
                        <a:effectLst/>
                      </a:endParaRPr>
                    </a:p>
                  </a:txBody>
                  <a:tcPr marL="74228" marR="74228" marT="37114" marB="37114"/>
                </a:tc>
                <a:tc>
                  <a:txBody>
                    <a:bodyPr/>
                    <a:lstStyle/>
                    <a:p>
                      <a:pPr algn="l" fontAlgn="auto"/>
                      <a:r>
                        <a:rPr lang="en-IN" sz="1300" u="sng" strike="noStrike" dirty="0">
                          <a:effectLst/>
                          <a:hlinkClick r:id="rId6"/>
                        </a:rPr>
                        <a:t>Project/Revised Plan.xlsx at master · TeamAlpha01/Project (github.com)</a:t>
                      </a:r>
                      <a:r>
                        <a:rPr lang="en-IN" sz="1300" dirty="0">
                          <a:effectLst/>
                        </a:rPr>
                        <a:t>​</a:t>
                      </a:r>
                      <a:endParaRPr lang="en-IN" sz="1300" b="0" i="0" dirty="0">
                        <a:solidFill>
                          <a:srgbClr val="000000"/>
                        </a:solidFill>
                        <a:effectLst/>
                        <a:latin typeface="Century Gothic" panose="020B0502020202020204" pitchFamily="34" charset="0"/>
                      </a:endParaRPr>
                    </a:p>
                  </a:txBody>
                  <a:tcPr marL="74228" marR="74228" marT="37114" marB="37114"/>
                </a:tc>
                <a:extLst>
                  <a:ext uri="{0D108BD9-81ED-4DB2-BD59-A6C34878D82A}">
                    <a16:rowId xmlns:a16="http://schemas.microsoft.com/office/drawing/2014/main" val="4163807635"/>
                  </a:ext>
                </a:extLst>
              </a:tr>
              <a:tr h="229717">
                <a:tc>
                  <a:txBody>
                    <a:bodyPr/>
                    <a:lstStyle/>
                    <a:p>
                      <a:pPr algn="l" fontAlgn="base"/>
                      <a:r>
                        <a:rPr lang="en-IN" sz="1300" b="1" dirty="0">
                          <a:effectLst/>
                        </a:rPr>
                        <a:t>Code Quality Metrics​</a:t>
                      </a:r>
                      <a:endParaRPr lang="en-IN" sz="1500" b="1" i="0" dirty="0">
                        <a:solidFill>
                          <a:srgbClr val="000000"/>
                        </a:solidFill>
                        <a:effectLst/>
                      </a:endParaRPr>
                    </a:p>
                  </a:txBody>
                  <a:tcPr marL="74228" marR="74228" marT="37114" marB="37114"/>
                </a:tc>
                <a:tc>
                  <a:txBody>
                    <a:bodyPr/>
                    <a:lstStyle/>
                    <a:p>
                      <a:pPr algn="l" fontAlgn="base"/>
                      <a:r>
                        <a:rPr lang="en-IN" sz="1300" dirty="0">
                          <a:effectLst/>
                        </a:rPr>
                        <a:t>Sonar and Lint reports​</a:t>
                      </a:r>
                      <a:endParaRPr lang="en-IN" sz="1500" b="0" i="0" dirty="0">
                        <a:solidFill>
                          <a:srgbClr val="000000"/>
                        </a:solidFill>
                        <a:effectLst/>
                      </a:endParaRPr>
                    </a:p>
                  </a:txBody>
                  <a:tcPr marL="74228" marR="74228" marT="37114" marB="37114"/>
                </a:tc>
                <a:extLst>
                  <a:ext uri="{0D108BD9-81ED-4DB2-BD59-A6C34878D82A}">
                    <a16:rowId xmlns:a16="http://schemas.microsoft.com/office/drawing/2014/main" val="1420431886"/>
                  </a:ext>
                </a:extLst>
              </a:tr>
              <a:tr h="455779">
                <a:tc>
                  <a:txBody>
                    <a:bodyPr/>
                    <a:lstStyle/>
                    <a:p>
                      <a:pPr algn="l" fontAlgn="base"/>
                      <a:r>
                        <a:rPr lang="en-IN" sz="1300" b="1" dirty="0">
                          <a:effectLst/>
                        </a:rPr>
                        <a:t>Setup Manual​</a:t>
                      </a:r>
                      <a:endParaRPr lang="en-IN" sz="1500" b="1" i="0" dirty="0">
                        <a:solidFill>
                          <a:srgbClr val="000000"/>
                        </a:solidFill>
                        <a:effectLst/>
                      </a:endParaRPr>
                    </a:p>
                  </a:txBody>
                  <a:tcPr marL="74228" marR="74228" marT="37114" marB="37114"/>
                </a:tc>
                <a:tc>
                  <a:txBody>
                    <a:bodyPr/>
                    <a:lstStyle/>
                    <a:p>
                      <a:pPr algn="l" fontAlgn="auto"/>
                      <a:r>
                        <a:rPr lang="en-IN" sz="1300" u="sng" strike="noStrike" dirty="0">
                          <a:effectLst/>
                          <a:hlinkClick r:id="rId7"/>
                        </a:rPr>
                        <a:t>Project/Document at master · TeamAlpha01/Project (github.com)</a:t>
                      </a:r>
                      <a:r>
                        <a:rPr lang="en-IN" sz="1300" dirty="0">
                          <a:effectLst/>
                        </a:rPr>
                        <a:t>​</a:t>
                      </a:r>
                      <a:endParaRPr lang="en-IN" sz="1300" b="0" i="0" dirty="0">
                        <a:solidFill>
                          <a:srgbClr val="000000"/>
                        </a:solidFill>
                        <a:effectLst/>
                        <a:latin typeface="Century Gothic" panose="020B0502020202020204" pitchFamily="34" charset="0"/>
                      </a:endParaRPr>
                    </a:p>
                  </a:txBody>
                  <a:tcPr marL="74228" marR="74228" marT="37114" marB="37114"/>
                </a:tc>
                <a:extLst>
                  <a:ext uri="{0D108BD9-81ED-4DB2-BD59-A6C34878D82A}">
                    <a16:rowId xmlns:a16="http://schemas.microsoft.com/office/drawing/2014/main" val="2373462897"/>
                  </a:ext>
                </a:extLst>
              </a:tr>
            </a:tbl>
          </a:graphicData>
        </a:graphic>
      </p:graphicFrame>
    </p:spTree>
    <p:extLst>
      <p:ext uri="{BB962C8B-B14F-4D97-AF65-F5344CB8AC3E}">
        <p14:creationId xmlns:p14="http://schemas.microsoft.com/office/powerpoint/2010/main" val="176152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4E0E-A817-4083-B289-2CE3753D0DB9}"/>
              </a:ext>
            </a:extLst>
          </p:cNvPr>
          <p:cNvSpPr>
            <a:spLocks noGrp="1"/>
          </p:cNvSpPr>
          <p:nvPr>
            <p:ph type="title"/>
          </p:nvPr>
        </p:nvSpPr>
        <p:spPr/>
        <p:txBody>
          <a:bodyPr/>
          <a:lstStyle/>
          <a:p>
            <a:r>
              <a:rPr lang="en-US">
                <a:solidFill>
                  <a:srgbClr val="7030A0"/>
                </a:solidFill>
                <a:latin typeface="Calibri"/>
                <a:cs typeface="Calibri"/>
              </a:rPr>
              <a:t>TECHNOLOGIES &amp; TOOLS USED</a:t>
            </a:r>
          </a:p>
        </p:txBody>
      </p:sp>
      <p:sp>
        <p:nvSpPr>
          <p:cNvPr id="4" name="TextBox 3">
            <a:extLst>
              <a:ext uri="{FF2B5EF4-FFF2-40B4-BE49-F238E27FC236}">
                <a16:creationId xmlns:a16="http://schemas.microsoft.com/office/drawing/2014/main" id="{702BDC33-ACB7-4199-934A-FA8140976D2C}"/>
              </a:ext>
            </a:extLst>
          </p:cNvPr>
          <p:cNvSpPr txBox="1"/>
          <p:nvPr/>
        </p:nvSpPr>
        <p:spPr>
          <a:xfrm>
            <a:off x="961069" y="1753359"/>
            <a:ext cx="8532655" cy="2800767"/>
          </a:xfrm>
          <a:prstGeom prst="rect">
            <a:avLst/>
          </a:prstGeom>
          <a:noFill/>
        </p:spPr>
        <p:txBody>
          <a:bodyPr wrap="square" lIns="91440" tIns="45720" rIns="91440" bIns="45720" anchor="t">
            <a:spAutoFit/>
          </a:bodyPr>
          <a:lstStyle/>
          <a:p>
            <a:pPr marL="342900" indent="-342900" algn="l" rtl="0" fontAlgn="base">
              <a:buFont typeface="Arial" panose="020B0604020202020204" pitchFamily="34" charset="0"/>
              <a:buChar char="•"/>
            </a:pPr>
            <a:r>
              <a:rPr lang="en-US" sz="2200" b="0" i="0" u="none" strike="noStrike" dirty="0">
                <a:solidFill>
                  <a:srgbClr val="404040"/>
                </a:solidFill>
                <a:effectLst/>
              </a:rPr>
              <a:t>Asp Dotnet Core 6.0</a:t>
            </a:r>
            <a:r>
              <a:rPr lang="en-US" sz="2200" b="0" i="0" dirty="0">
                <a:solidFill>
                  <a:srgbClr val="000000"/>
                </a:solidFill>
                <a:effectLst/>
              </a:rPr>
              <a:t>​</a:t>
            </a:r>
          </a:p>
          <a:p>
            <a:pPr marL="342900" indent="-342900" algn="l" rtl="0" fontAlgn="base">
              <a:buFont typeface="Arial" panose="020B0604020202020204" pitchFamily="34" charset="0"/>
              <a:buChar char="•"/>
            </a:pPr>
            <a:r>
              <a:rPr lang="en-US" sz="2200" b="0" i="0" u="none" strike="noStrike" dirty="0">
                <a:solidFill>
                  <a:srgbClr val="404040"/>
                </a:solidFill>
                <a:effectLst/>
              </a:rPr>
              <a:t>Angular 13</a:t>
            </a:r>
            <a:r>
              <a:rPr lang="en-US" sz="2200" b="0" i="0" dirty="0">
                <a:solidFill>
                  <a:srgbClr val="000000"/>
                </a:solidFill>
                <a:effectLst/>
              </a:rPr>
              <a:t>​</a:t>
            </a:r>
            <a:endParaRPr lang="en-US" sz="2200" b="0" i="0" dirty="0">
              <a:solidFill>
                <a:srgbClr val="000000"/>
              </a:solidFill>
              <a:effectLst/>
              <a:cs typeface="Calibri"/>
            </a:endParaRPr>
          </a:p>
          <a:p>
            <a:pPr marL="342900" indent="-342900" algn="l" rtl="0" fontAlgn="base">
              <a:buFont typeface="Arial" panose="020B0604020202020204" pitchFamily="34" charset="0"/>
              <a:buChar char="•"/>
            </a:pPr>
            <a:r>
              <a:rPr lang="en-US" sz="2200" b="0" i="0" u="none" strike="noStrike" dirty="0">
                <a:solidFill>
                  <a:srgbClr val="404040"/>
                </a:solidFill>
                <a:effectLst/>
              </a:rPr>
              <a:t>Visual Studio Code</a:t>
            </a:r>
            <a:r>
              <a:rPr lang="en-US" sz="2200" b="0" i="0" dirty="0">
                <a:solidFill>
                  <a:srgbClr val="000000"/>
                </a:solidFill>
                <a:effectLst/>
              </a:rPr>
              <a:t>​</a:t>
            </a:r>
            <a:endParaRPr lang="en-US" sz="2200" b="0" i="0" dirty="0">
              <a:solidFill>
                <a:srgbClr val="000000"/>
              </a:solidFill>
              <a:effectLst/>
              <a:cs typeface="Calibri"/>
            </a:endParaRPr>
          </a:p>
          <a:p>
            <a:pPr marL="342900" indent="-342900" fontAlgn="base">
              <a:buFont typeface="Arial" panose="020B0604020202020204" pitchFamily="34" charset="0"/>
              <a:buChar char="•"/>
            </a:pPr>
            <a:r>
              <a:rPr lang="en-US" sz="2200" b="0" i="0" u="none" strike="noStrike" dirty="0">
                <a:solidFill>
                  <a:srgbClr val="404040"/>
                </a:solidFill>
                <a:effectLst/>
              </a:rPr>
              <a:t>Node</a:t>
            </a:r>
            <a:r>
              <a:rPr lang="en-US" sz="2200" dirty="0">
                <a:solidFill>
                  <a:srgbClr val="404040"/>
                </a:solidFill>
              </a:rPr>
              <a:t> JS</a:t>
            </a:r>
            <a:r>
              <a:rPr lang="en-US" sz="2200" b="0" i="0" dirty="0">
                <a:solidFill>
                  <a:srgbClr val="000000"/>
                </a:solidFill>
                <a:effectLst/>
              </a:rPr>
              <a:t>​</a:t>
            </a:r>
            <a:endParaRPr lang="en-US" sz="2200" b="0" i="0" dirty="0">
              <a:solidFill>
                <a:srgbClr val="000000"/>
              </a:solidFill>
              <a:effectLst/>
              <a:cs typeface="Calibri"/>
            </a:endParaRPr>
          </a:p>
          <a:p>
            <a:pPr marL="342900" indent="-342900" algn="l" rtl="0" fontAlgn="base">
              <a:buFont typeface="Arial" panose="020B0604020202020204" pitchFamily="34" charset="0"/>
              <a:buChar char="•"/>
            </a:pPr>
            <a:r>
              <a:rPr lang="en-US" sz="2200" b="0" i="0" u="none" strike="noStrike" dirty="0">
                <a:solidFill>
                  <a:srgbClr val="404040"/>
                </a:solidFill>
                <a:effectLst/>
              </a:rPr>
              <a:t>Angular</a:t>
            </a:r>
            <a:r>
              <a:rPr lang="en-US" sz="2200" b="0" i="0" dirty="0">
                <a:solidFill>
                  <a:srgbClr val="000000"/>
                </a:solidFill>
                <a:effectLst/>
              </a:rPr>
              <a:t>​</a:t>
            </a:r>
            <a:endParaRPr lang="en-US" sz="2200" b="0" i="0" dirty="0">
              <a:solidFill>
                <a:srgbClr val="000000"/>
              </a:solidFill>
              <a:effectLst/>
              <a:cs typeface="Calibri"/>
            </a:endParaRPr>
          </a:p>
          <a:p>
            <a:pPr marL="342900" indent="-342900" algn="l" rtl="0" fontAlgn="base">
              <a:buFont typeface="Arial" panose="020B0604020202020204" pitchFamily="34" charset="0"/>
              <a:buChar char="•"/>
            </a:pPr>
            <a:r>
              <a:rPr lang="en-US" sz="2200" b="0" i="0" u="none" strike="noStrike" dirty="0">
                <a:solidFill>
                  <a:srgbClr val="404040"/>
                </a:solidFill>
                <a:effectLst/>
              </a:rPr>
              <a:t>SonarQube</a:t>
            </a:r>
            <a:r>
              <a:rPr lang="en-US" sz="2200" b="0" i="0" dirty="0">
                <a:solidFill>
                  <a:srgbClr val="000000"/>
                </a:solidFill>
                <a:effectLst/>
              </a:rPr>
              <a:t>​</a:t>
            </a:r>
            <a:endParaRPr lang="en-US" sz="2200" b="0" i="0" dirty="0">
              <a:solidFill>
                <a:srgbClr val="000000"/>
              </a:solidFill>
              <a:effectLst/>
              <a:cs typeface="Calibri"/>
            </a:endParaRPr>
          </a:p>
          <a:p>
            <a:pPr marL="342900" indent="-342900" algn="l" rtl="0" fontAlgn="base">
              <a:buFont typeface="Arial" panose="020B0604020202020204" pitchFamily="34" charset="0"/>
              <a:buChar char="•"/>
            </a:pPr>
            <a:r>
              <a:rPr lang="en-US" sz="2200" dirty="0">
                <a:solidFill>
                  <a:srgbClr val="404040"/>
                </a:solidFill>
                <a:cs typeface="Calibri"/>
              </a:rPr>
              <a:t>JDK</a:t>
            </a:r>
            <a:endParaRPr lang="en-US" sz="2200" b="0" i="0" dirty="0">
              <a:solidFill>
                <a:srgbClr val="404040"/>
              </a:solidFill>
              <a:effectLst/>
              <a:cs typeface="Calibri"/>
            </a:endParaRPr>
          </a:p>
          <a:p>
            <a:pPr marL="342900" indent="-342900" algn="l" rtl="0" fontAlgn="base">
              <a:buFont typeface="Arial" panose="020B0604020202020204" pitchFamily="34" charset="0"/>
              <a:buChar char="•"/>
            </a:pPr>
            <a:r>
              <a:rPr lang="en-US" sz="2200" b="0" i="0" u="none" strike="noStrike" dirty="0">
                <a:solidFill>
                  <a:srgbClr val="404040"/>
                </a:solidFill>
                <a:effectLst/>
              </a:rPr>
              <a:t>JMeter</a:t>
            </a:r>
            <a:r>
              <a:rPr lang="en-IN" sz="2200" b="0" i="0" dirty="0">
                <a:solidFill>
                  <a:srgbClr val="000000"/>
                </a:solidFill>
                <a:effectLst/>
              </a:rPr>
              <a:t>​</a:t>
            </a:r>
            <a:endParaRPr lang="en-IN" sz="2200" b="0" i="0" dirty="0">
              <a:solidFill>
                <a:srgbClr val="000000"/>
              </a:solidFill>
              <a:effectLst/>
              <a:cs typeface="Calibri"/>
            </a:endParaRPr>
          </a:p>
        </p:txBody>
      </p:sp>
    </p:spTree>
    <p:extLst>
      <p:ext uri="{BB962C8B-B14F-4D97-AF65-F5344CB8AC3E}">
        <p14:creationId xmlns:p14="http://schemas.microsoft.com/office/powerpoint/2010/main" val="705161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TRAINING MANAGEMENT SYSTEM</vt:lpstr>
      <vt:lpstr>TEAM MEMBERS</vt:lpstr>
      <vt:lpstr>ABOUT THIS APPLICATION</vt:lpstr>
      <vt:lpstr>ABOUT THIS APPLICATION</vt:lpstr>
      <vt:lpstr>EXISTING CHALLENGES​</vt:lpstr>
      <vt:lpstr>SOLUTION AND ARCHITECTURE</vt:lpstr>
      <vt:lpstr>EXECUTION JOURNEY</vt:lpstr>
      <vt:lpstr>ARTIFACTS</vt:lpstr>
      <vt:lpstr>TECHNOLOGIES &amp; TOOLS USED</vt:lpstr>
      <vt:lpstr>DEMO</vt:lpstr>
      <vt:lpstr>LEASONS LEARNED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revision>454</cp:revision>
  <dcterms:created xsi:type="dcterms:W3CDTF">2020-06-30T04:13:35Z</dcterms:created>
  <dcterms:modified xsi:type="dcterms:W3CDTF">2022-07-24T07:55:15Z</dcterms:modified>
</cp:coreProperties>
</file>