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5" r:id="rId4"/>
    <p:sldId id="259" r:id="rId5"/>
    <p:sldId id="266" r:id="rId6"/>
    <p:sldId id="272" r:id="rId7"/>
    <p:sldId id="269" r:id="rId8"/>
    <p:sldId id="271" r:id="rId9"/>
    <p:sldId id="261" r:id="rId10"/>
    <p:sldId id="273" r:id="rId11"/>
    <p:sldId id="258" r:id="rId12"/>
    <p:sldId id="274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0D8"/>
    <a:srgbClr val="FFFFFF"/>
    <a:srgbClr val="13F5EA"/>
    <a:srgbClr val="A9DCD8"/>
    <a:srgbClr val="7DBF59"/>
    <a:srgbClr val="8EC76F"/>
    <a:srgbClr val="B1D89C"/>
    <a:srgbClr val="CEE6C0"/>
    <a:srgbClr val="E2F0D9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39" d="100"/>
          <a:sy n="39" d="100"/>
        </p:scale>
        <p:origin x="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D4DE-8D46-E24C-9300-68E36EE62758}" type="datetimeFigureOut">
              <a:rPr kumimoji="1" lang="ko-KR" altLang="en-US" smtClean="0"/>
              <a:t>2022-10-20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rgbClr val="AAF0D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396139" y="2767279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Team-</a:t>
            </a:r>
            <a:r>
              <a:rPr kumimoji="1" lang="en-US" altLang="ko-KR" sz="6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Peenecto</a:t>
            </a:r>
            <a:r>
              <a:rPr kumimoji="1" lang="en-US" altLang="ko-KR"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endParaRPr kumimoji="1" lang="ko-KR" altLang="en-US" sz="6600" dirty="0">
              <a:solidFill>
                <a:schemeClr val="tx1">
                  <a:lumMod val="95000"/>
                  <a:lumOff val="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24;p44">
            <a:extLst>
              <a:ext uri="{FF2B5EF4-FFF2-40B4-BE49-F238E27FC236}">
                <a16:creationId xmlns:a16="http://schemas.microsoft.com/office/drawing/2014/main" id="{960F90E1-82CB-8C45-9627-F4A789D4DAF3}"/>
              </a:ext>
            </a:extLst>
          </p:cNvPr>
          <p:cNvSpPr/>
          <p:nvPr/>
        </p:nvSpPr>
        <p:spPr>
          <a:xfrm>
            <a:off x="5765680" y="2140011"/>
            <a:ext cx="2494917" cy="907323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rgbClr val="AAF0D8">
              <a:alpha val="49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Arial"/>
                <a:sym typeface="Arial"/>
              </a:rPr>
              <a:t>AndroidStudio</a:t>
            </a:r>
            <a:r>
              <a:rPr 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Arial"/>
                <a:sym typeface="Arial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Arial"/>
                <a:sym typeface="Arial"/>
              </a:rPr>
              <a:t>Kotlin</a:t>
            </a:r>
          </a:p>
        </p:txBody>
      </p:sp>
      <p:sp>
        <p:nvSpPr>
          <p:cNvPr id="17" name="Google Shape;5125;p44">
            <a:extLst>
              <a:ext uri="{FF2B5EF4-FFF2-40B4-BE49-F238E27FC236}">
                <a16:creationId xmlns:a16="http://schemas.microsoft.com/office/drawing/2014/main" id="{F53CC69B-87C4-8945-A86D-49A9E1CA9C73}"/>
              </a:ext>
            </a:extLst>
          </p:cNvPr>
          <p:cNvSpPr/>
          <p:nvPr/>
        </p:nvSpPr>
        <p:spPr>
          <a:xfrm>
            <a:off x="3010245" y="2140011"/>
            <a:ext cx="2494917" cy="907323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rgbClr val="AAF0D8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Arial"/>
                <a:sym typeface="Arial"/>
              </a:rPr>
              <a:t>GitHub</a:t>
            </a:r>
            <a:endParaRPr sz="2400" b="1" i="0" u="none" strike="noStrike" cap="none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  <a:cs typeface="Arial"/>
              <a:sym typeface="Arial"/>
            </a:endParaRPr>
          </a:p>
        </p:txBody>
      </p:sp>
      <p:cxnSp>
        <p:nvCxnSpPr>
          <p:cNvPr id="20" name="Google Shape;5137;p44">
            <a:extLst>
              <a:ext uri="{FF2B5EF4-FFF2-40B4-BE49-F238E27FC236}">
                <a16:creationId xmlns:a16="http://schemas.microsoft.com/office/drawing/2014/main" id="{97699693-FB0B-B54E-A21A-44B16ACF97EA}"/>
              </a:ext>
            </a:extLst>
          </p:cNvPr>
          <p:cNvCxnSpPr/>
          <p:nvPr/>
        </p:nvCxnSpPr>
        <p:spPr>
          <a:xfrm>
            <a:off x="3176347" y="5209574"/>
            <a:ext cx="374400" cy="0"/>
          </a:xfrm>
          <a:prstGeom prst="straightConnector1">
            <a:avLst/>
          </a:prstGeom>
          <a:noFill/>
          <a:ln w="38100" cap="flat" cmpd="sng">
            <a:solidFill>
              <a:srgbClr val="AAF0D8">
                <a:alpha val="75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5138;p44">
            <a:extLst>
              <a:ext uri="{FF2B5EF4-FFF2-40B4-BE49-F238E27FC236}">
                <a16:creationId xmlns:a16="http://schemas.microsoft.com/office/drawing/2014/main" id="{DE325B49-E7AB-C44C-A415-C2AB0AF0EA0B}"/>
              </a:ext>
            </a:extLst>
          </p:cNvPr>
          <p:cNvCxnSpPr/>
          <p:nvPr/>
        </p:nvCxnSpPr>
        <p:spPr>
          <a:xfrm>
            <a:off x="5883873" y="5271795"/>
            <a:ext cx="374400" cy="0"/>
          </a:xfrm>
          <a:prstGeom prst="straightConnector1">
            <a:avLst/>
          </a:prstGeom>
          <a:noFill/>
          <a:ln w="38100" cap="flat" cmpd="sng">
            <a:solidFill>
              <a:srgbClr val="AAF0D8">
                <a:alpha val="49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409266-E8E5-1E43-A6A7-ED79B73502CD}"/>
              </a:ext>
            </a:extLst>
          </p:cNvPr>
          <p:cNvSpPr txBox="1"/>
          <p:nvPr/>
        </p:nvSpPr>
        <p:spPr>
          <a:xfrm>
            <a:off x="3010245" y="3641390"/>
            <a:ext cx="2339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GitHub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이용해 버전 관리와 공동 개발을 진행함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2C897-1BF8-7B46-8167-8DB0645CFBC7}"/>
              </a:ext>
            </a:extLst>
          </p:cNvPr>
          <p:cNvSpPr txBox="1"/>
          <p:nvPr/>
        </p:nvSpPr>
        <p:spPr>
          <a:xfrm>
            <a:off x="5765679" y="3649243"/>
            <a:ext cx="249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Kotlin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언어를 사용해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AndroidStudio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프론트엔드를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설계하고 서버에 연결함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kumimoji="1"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2216141" y="985849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이용기술 </a:t>
            </a:r>
            <a:r>
              <a: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: Client(Front-End)</a:t>
            </a:r>
            <a:endParaRPr kumimoji="1" lang="ko-KR" altLang="en-US" sz="4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95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254;p67">
            <a:extLst>
              <a:ext uri="{FF2B5EF4-FFF2-40B4-BE49-F238E27FC236}">
                <a16:creationId xmlns:a16="http://schemas.microsoft.com/office/drawing/2014/main" id="{8A58635F-6FC1-3F40-B813-3D9AF8E0EF2E}"/>
              </a:ext>
            </a:extLst>
          </p:cNvPr>
          <p:cNvGrpSpPr/>
          <p:nvPr/>
        </p:nvGrpSpPr>
        <p:grpSpPr>
          <a:xfrm>
            <a:off x="2817507" y="2205319"/>
            <a:ext cx="6584948" cy="3388657"/>
            <a:chOff x="5798222" y="2247269"/>
            <a:chExt cx="1169155" cy="629486"/>
          </a:xfrm>
        </p:grpSpPr>
        <p:sp>
          <p:nvSpPr>
            <p:cNvPr id="5" name="Google Shape;6255;p67">
              <a:extLst>
                <a:ext uri="{FF2B5EF4-FFF2-40B4-BE49-F238E27FC236}">
                  <a16:creationId xmlns:a16="http://schemas.microsoft.com/office/drawing/2014/main" id="{C09C9C11-7ADD-1441-BD4C-73841A7268EA}"/>
                </a:ext>
              </a:extLst>
            </p:cNvPr>
            <p:cNvSpPr/>
            <p:nvPr/>
          </p:nvSpPr>
          <p:spPr>
            <a:xfrm>
              <a:off x="5798222" y="2252733"/>
              <a:ext cx="243201" cy="26853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rgbClr val="E2F0D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9/1~8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Project Proposal</a:t>
              </a:r>
            </a:p>
          </p:txBody>
        </p:sp>
        <p:sp>
          <p:nvSpPr>
            <p:cNvPr id="6" name="Google Shape;6256;p67">
              <a:extLst>
                <a:ext uri="{FF2B5EF4-FFF2-40B4-BE49-F238E27FC236}">
                  <a16:creationId xmlns:a16="http://schemas.microsoft.com/office/drawing/2014/main" id="{87BD2A23-90F8-444D-8572-58A8D88E5410}"/>
                </a:ext>
              </a:extLst>
            </p:cNvPr>
            <p:cNvSpPr/>
            <p:nvPr/>
          </p:nvSpPr>
          <p:spPr>
            <a:xfrm>
              <a:off x="6248567" y="2247269"/>
              <a:ext cx="242584" cy="268539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AAF0D8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9/16~30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Development</a:t>
              </a:r>
              <a:endParaRPr sz="12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Google Shape;6257;p67">
              <a:extLst>
                <a:ext uri="{FF2B5EF4-FFF2-40B4-BE49-F238E27FC236}">
                  <a16:creationId xmlns:a16="http://schemas.microsoft.com/office/drawing/2014/main" id="{37FF0188-7F05-4646-977D-95F157B3713B}"/>
                </a:ext>
              </a:extLst>
            </p:cNvPr>
            <p:cNvSpPr/>
            <p:nvPr/>
          </p:nvSpPr>
          <p:spPr>
            <a:xfrm>
              <a:off x="6016801" y="2608216"/>
              <a:ext cx="243201" cy="25864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AAF0D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9/9~15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Frame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Design</a:t>
              </a:r>
              <a:endParaRPr lang="ko-KR" altLang="en-US" sz="12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Google Shape;6258;p67">
              <a:extLst>
                <a:ext uri="{FF2B5EF4-FFF2-40B4-BE49-F238E27FC236}">
                  <a16:creationId xmlns:a16="http://schemas.microsoft.com/office/drawing/2014/main" id="{871D0BF3-F8F6-1D4A-AF01-795853B732A8}"/>
                </a:ext>
              </a:extLst>
            </p:cNvPr>
            <p:cNvSpPr/>
            <p:nvPr/>
          </p:nvSpPr>
          <p:spPr>
            <a:xfrm>
              <a:off x="6474653" y="2608216"/>
              <a:ext cx="243201" cy="26853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rgbClr val="AAF0D8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10/1~13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Client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Development</a:t>
              </a:r>
              <a:endParaRPr sz="12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" name="Google Shape;6259;p67">
              <a:extLst>
                <a:ext uri="{FF2B5EF4-FFF2-40B4-BE49-F238E27FC236}">
                  <a16:creationId xmlns:a16="http://schemas.microsoft.com/office/drawing/2014/main" id="{9D683007-6B77-8F4B-90E9-27087A1C3FB6}"/>
                </a:ext>
              </a:extLst>
            </p:cNvPr>
            <p:cNvSpPr/>
            <p:nvPr/>
          </p:nvSpPr>
          <p:spPr>
            <a:xfrm>
              <a:off x="6703875" y="2247269"/>
              <a:ext cx="243253" cy="268539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AAF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10/14~18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Release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&amp;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Inspection</a:t>
              </a:r>
              <a:endParaRPr sz="12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Google Shape;6260;p67">
              <a:extLst>
                <a:ext uri="{FF2B5EF4-FFF2-40B4-BE49-F238E27FC236}">
                  <a16:creationId xmlns:a16="http://schemas.microsoft.com/office/drawing/2014/main" id="{3790A5F4-3A24-9B49-A56B-A209734D50ED}"/>
                </a:ext>
              </a:extLst>
            </p:cNvPr>
            <p:cNvSpPr/>
            <p:nvPr/>
          </p:nvSpPr>
          <p:spPr>
            <a:xfrm>
              <a:off x="5808471" y="2556590"/>
              <a:ext cx="1158906" cy="10844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61;p67">
              <a:extLst>
                <a:ext uri="{FF2B5EF4-FFF2-40B4-BE49-F238E27FC236}">
                  <a16:creationId xmlns:a16="http://schemas.microsoft.com/office/drawing/2014/main" id="{701A85B9-DA32-DB48-8AF7-C922C8E7BE8F}"/>
                </a:ext>
              </a:extLst>
            </p:cNvPr>
            <p:cNvSpPr/>
            <p:nvPr/>
          </p:nvSpPr>
          <p:spPr>
            <a:xfrm>
              <a:off x="5884526" y="2539861"/>
              <a:ext cx="58950" cy="5067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AAF0D8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62;p67">
              <a:extLst>
                <a:ext uri="{FF2B5EF4-FFF2-40B4-BE49-F238E27FC236}">
                  <a16:creationId xmlns:a16="http://schemas.microsoft.com/office/drawing/2014/main" id="{E8C80400-C934-B049-AC7F-8D5C36DAE32C}"/>
                </a:ext>
              </a:extLst>
            </p:cNvPr>
            <p:cNvSpPr/>
            <p:nvPr/>
          </p:nvSpPr>
          <p:spPr>
            <a:xfrm>
              <a:off x="6104815" y="2539912"/>
              <a:ext cx="58950" cy="50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rgbClr val="AAF0D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63;p67">
              <a:extLst>
                <a:ext uri="{FF2B5EF4-FFF2-40B4-BE49-F238E27FC236}">
                  <a16:creationId xmlns:a16="http://schemas.microsoft.com/office/drawing/2014/main" id="{37E7C4A9-9F70-F349-BBBD-4CD67A4511EE}"/>
                </a:ext>
              </a:extLst>
            </p:cNvPr>
            <p:cNvSpPr/>
            <p:nvPr/>
          </p:nvSpPr>
          <p:spPr>
            <a:xfrm>
              <a:off x="6333420" y="2539809"/>
              <a:ext cx="58950" cy="5047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AAF0D8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64;p67">
              <a:extLst>
                <a:ext uri="{FF2B5EF4-FFF2-40B4-BE49-F238E27FC236}">
                  <a16:creationId xmlns:a16="http://schemas.microsoft.com/office/drawing/2014/main" id="{0E2C23EC-F3CA-9B4E-983A-A54A59539EBF}"/>
                </a:ext>
              </a:extLst>
            </p:cNvPr>
            <p:cNvSpPr/>
            <p:nvPr/>
          </p:nvSpPr>
          <p:spPr>
            <a:xfrm>
              <a:off x="6562642" y="2539912"/>
              <a:ext cx="58333" cy="50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rgbClr val="AAF0D8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6265;p67">
              <a:extLst>
                <a:ext uri="{FF2B5EF4-FFF2-40B4-BE49-F238E27FC236}">
                  <a16:creationId xmlns:a16="http://schemas.microsoft.com/office/drawing/2014/main" id="{52475494-6FDD-EC47-A196-16C6AC80BF85}"/>
                </a:ext>
              </a:extLst>
            </p:cNvPr>
            <p:cNvSpPr/>
            <p:nvPr/>
          </p:nvSpPr>
          <p:spPr>
            <a:xfrm>
              <a:off x="6799521" y="2539809"/>
              <a:ext cx="58950" cy="5047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rgbClr val="AAF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2D2B7F0-DF35-3E40-ABE5-8BF825747103}"/>
              </a:ext>
            </a:extLst>
          </p:cNvPr>
          <p:cNvSpPr txBox="1"/>
          <p:nvPr/>
        </p:nvSpPr>
        <p:spPr>
          <a:xfrm>
            <a:off x="4956906" y="1521387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완성된 디자인을 바탕으로</a:t>
            </a:r>
            <a:endParaRPr kumimoji="1"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필요한 </a:t>
            </a:r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API</a:t>
            </a:r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를 구현함</a:t>
            </a:r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kumimoji="1"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70D1D-3DD6-2C4B-BAAA-17A2EDE9A2C4}"/>
              </a:ext>
            </a:extLst>
          </p:cNvPr>
          <p:cNvSpPr txBox="1"/>
          <p:nvPr/>
        </p:nvSpPr>
        <p:spPr>
          <a:xfrm>
            <a:off x="7484768" y="156011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실제 배포를 통해</a:t>
            </a:r>
            <a:endParaRPr kumimoji="1"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프로젝트를 관리</a:t>
            </a:r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점검함</a:t>
            </a:r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090A2A-3280-D949-8A96-6934FE34F03C}"/>
              </a:ext>
            </a:extLst>
          </p:cNvPr>
          <p:cNvSpPr txBox="1"/>
          <p:nvPr/>
        </p:nvSpPr>
        <p:spPr>
          <a:xfrm>
            <a:off x="3905364" y="5676146"/>
            <a:ext cx="1656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Figma</a:t>
            </a:r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를 이용하여</a:t>
            </a:r>
            <a:endParaRPr kumimoji="1"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페이지 프레임을</a:t>
            </a:r>
            <a:endParaRPr kumimoji="1"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디자인함</a:t>
            </a:r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kumimoji="1"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C7299-8ADE-A84A-B726-727562D2B39B}"/>
              </a:ext>
            </a:extLst>
          </p:cNvPr>
          <p:cNvSpPr txBox="1"/>
          <p:nvPr/>
        </p:nvSpPr>
        <p:spPr>
          <a:xfrm>
            <a:off x="6278715" y="5689891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완성된 </a:t>
            </a:r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API</a:t>
            </a:r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를 바탕으로</a:t>
            </a:r>
            <a:endParaRPr kumimoji="1"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실제 뷰를 제작함</a:t>
            </a:r>
            <a:r>
              <a:rPr kumimoji="1"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kumimoji="1"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4832673" y="573510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6583D-B458-3188-EBF0-DDCDC907905F}"/>
              </a:ext>
            </a:extLst>
          </p:cNvPr>
          <p:cNvSpPr txBox="1"/>
          <p:nvPr/>
        </p:nvSpPr>
        <p:spPr>
          <a:xfrm>
            <a:off x="2178425" y="1419068"/>
            <a:ext cx="25170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 err="1">
                <a:latin typeface="Gulim" panose="020B0600000101010101" pitchFamily="34" charset="-127"/>
                <a:ea typeface="Gulim" panose="020B0600000101010101" pitchFamily="34" charset="-127"/>
              </a:rPr>
              <a:t>팬데믹</a:t>
            </a:r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 상황을 고려하여 학생</a:t>
            </a:r>
            <a:endParaRPr kumimoji="1"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사회에 도움이 될 만한 </a:t>
            </a:r>
            <a:endParaRPr kumimoji="1"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프로젝트를 기획함</a:t>
            </a:r>
          </a:p>
        </p:txBody>
      </p:sp>
    </p:spTree>
    <p:extLst>
      <p:ext uri="{BB962C8B-B14F-4D97-AF65-F5344CB8AC3E}">
        <p14:creationId xmlns:p14="http://schemas.microsoft.com/office/powerpoint/2010/main" val="85508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492F-1F8E-CCC8-859A-5E4C7EA9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9AA52-4E06-0B2A-EAD3-1CF92445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7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rgbClr val="AAF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2142A48-6BF9-9C4D-A770-AEE1B2783124}"/>
              </a:ext>
            </a:extLst>
          </p:cNvPr>
          <p:cNvSpPr/>
          <p:nvPr/>
        </p:nvSpPr>
        <p:spPr>
          <a:xfrm>
            <a:off x="-1054251" y="2111034"/>
            <a:ext cx="5311744" cy="5311744"/>
          </a:xfrm>
          <a:prstGeom prst="ellipse">
            <a:avLst/>
          </a:prstGeom>
          <a:solidFill>
            <a:srgbClr val="AAF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참여 인력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879DCA-AE5F-4824-97D7-3FBA923B0518}"/>
              </a:ext>
            </a:extLst>
          </p:cNvPr>
          <p:cNvGrpSpPr/>
          <p:nvPr/>
        </p:nvGrpSpPr>
        <p:grpSpPr>
          <a:xfrm>
            <a:off x="3769915" y="2035013"/>
            <a:ext cx="6161878" cy="720762"/>
            <a:chOff x="4395963" y="2948644"/>
            <a:chExt cx="6161878" cy="72076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1DD7D30-1D8E-B94C-A03A-ABBECF4D2830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AA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D96D17-0C43-5B40-A5B8-5189AE3D9C86}"/>
                </a:ext>
              </a:extLst>
            </p:cNvPr>
            <p:cNvSpPr txBox="1"/>
            <p:nvPr/>
          </p:nvSpPr>
          <p:spPr>
            <a:xfrm>
              <a:off x="5383256" y="312435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최윤정 </a:t>
              </a:r>
              <a:r>
                <a:rPr kumimoji="1"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Front-End</a:t>
              </a:r>
              <a:endParaRPr kumimoji="1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CFB527-BBDA-4249-ABB1-52FCA588D7DA}"/>
                </a:ext>
              </a:extLst>
            </p:cNvPr>
            <p:cNvSpPr txBox="1"/>
            <p:nvPr/>
          </p:nvSpPr>
          <p:spPr>
            <a:xfrm>
              <a:off x="7404805" y="3194753"/>
              <a:ext cx="31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201914113 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소프트웨어공학 </a:t>
              </a:r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4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학년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0A69B7-252B-4DF7-9F85-991729224014}"/>
              </a:ext>
            </a:extLst>
          </p:cNvPr>
          <p:cNvGrpSpPr/>
          <p:nvPr/>
        </p:nvGrpSpPr>
        <p:grpSpPr>
          <a:xfrm>
            <a:off x="2945505" y="1106689"/>
            <a:ext cx="6300990" cy="720762"/>
            <a:chOff x="4395963" y="2948644"/>
            <a:chExt cx="6300990" cy="72076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E59E758-6EB8-4EA7-9A0E-48B0D65C9D17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AA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BF5288-5189-4109-8438-CDAF89CEA526}"/>
                </a:ext>
              </a:extLst>
            </p:cNvPr>
            <p:cNvSpPr txBox="1"/>
            <p:nvPr/>
          </p:nvSpPr>
          <p:spPr>
            <a:xfrm>
              <a:off x="5383256" y="312435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김수빈 </a:t>
              </a:r>
              <a:r>
                <a:rPr kumimoji="1"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Front-End</a:t>
              </a:r>
              <a:r>
                <a:rPr kumimoji="1" lang="ko-KR" alt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CCC894-1304-4F46-A684-6D9B0C49673C}"/>
                </a:ext>
              </a:extLst>
            </p:cNvPr>
            <p:cNvSpPr txBox="1"/>
            <p:nvPr/>
          </p:nvSpPr>
          <p:spPr>
            <a:xfrm>
              <a:off x="7551355" y="3155136"/>
              <a:ext cx="3145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201914071 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소프트웨어공학 </a:t>
              </a:r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4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학년 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E43F7E-521E-41AB-A0BD-313861343AFD}"/>
              </a:ext>
            </a:extLst>
          </p:cNvPr>
          <p:cNvGrpSpPr/>
          <p:nvPr/>
        </p:nvGrpSpPr>
        <p:grpSpPr>
          <a:xfrm>
            <a:off x="4490677" y="3156774"/>
            <a:ext cx="7101169" cy="720762"/>
            <a:chOff x="4395963" y="2948644"/>
            <a:chExt cx="7101169" cy="72076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F492519-99F9-4850-ACD7-4E55552588D2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AA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AA49D6-0EFB-419E-B168-720D604D0492}"/>
                </a:ext>
              </a:extLst>
            </p:cNvPr>
            <p:cNvSpPr txBox="1"/>
            <p:nvPr/>
          </p:nvSpPr>
          <p:spPr>
            <a:xfrm>
              <a:off x="5383256" y="3124359"/>
              <a:ext cx="1997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이승헌 </a:t>
              </a:r>
              <a:r>
                <a:rPr kumimoji="1"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Back-End</a:t>
              </a:r>
              <a:r>
                <a:rPr kumimoji="1" lang="ko-KR" altLang="en-US" b="1" dirty="0"/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C78AFC-E813-4322-B095-FAE7B51698CC}"/>
                </a:ext>
              </a:extLst>
            </p:cNvPr>
            <p:cNvSpPr txBox="1"/>
            <p:nvPr/>
          </p:nvSpPr>
          <p:spPr>
            <a:xfrm>
              <a:off x="7380919" y="3183486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201914120 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소프트웨어공학 </a:t>
              </a:r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3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학년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252615-EA19-7A61-BEA3-3A0D14013129}"/>
              </a:ext>
            </a:extLst>
          </p:cNvPr>
          <p:cNvGrpSpPr/>
          <p:nvPr/>
        </p:nvGrpSpPr>
        <p:grpSpPr>
          <a:xfrm>
            <a:off x="4732362" y="4277941"/>
            <a:ext cx="7101169" cy="720762"/>
            <a:chOff x="4395963" y="2948644"/>
            <a:chExt cx="7101169" cy="72076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2029307-FAEE-ABEA-B30F-82F4CC279678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AA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599857-A77A-5774-A7A8-5DF1010EA60E}"/>
                </a:ext>
              </a:extLst>
            </p:cNvPr>
            <p:cNvSpPr txBox="1"/>
            <p:nvPr/>
          </p:nvSpPr>
          <p:spPr>
            <a:xfrm>
              <a:off x="5383256" y="3124359"/>
              <a:ext cx="1997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오동재</a:t>
              </a:r>
              <a:r>
                <a:rPr kumimoji="1" lang="ko-KR" alt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Back-End</a:t>
              </a:r>
              <a:r>
                <a:rPr kumimoji="1" lang="ko-KR" altLang="en-US" b="1" dirty="0"/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58EB8C-BE72-58D0-7BED-F33F0D5D530C}"/>
                </a:ext>
              </a:extLst>
            </p:cNvPr>
            <p:cNvSpPr txBox="1"/>
            <p:nvPr/>
          </p:nvSpPr>
          <p:spPr>
            <a:xfrm>
              <a:off x="7380919" y="3129832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201914089 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소프트웨어공학 </a:t>
              </a:r>
              <a:r>
                <a:rPr kumimoji="1" lang="en-US" altLang="ko-KR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2</a:t>
              </a:r>
              <a:r>
                <a:rPr kumimoji="1" lang="ko-KR" altLang="en-US" sz="1400" dirty="0">
                  <a:latin typeface="Gulim" panose="020B0600000101010101" pitchFamily="34" charset="-127"/>
                  <a:ea typeface="Gulim" panose="020B0600000101010101" pitchFamily="34" charset="-127"/>
                </a:rPr>
                <a:t>학년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8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7D2FE-B6E2-F245-B1C1-DEDC6A8DE971}"/>
              </a:ext>
            </a:extLst>
          </p:cNvPr>
          <p:cNvSpPr/>
          <p:nvPr/>
        </p:nvSpPr>
        <p:spPr>
          <a:xfrm>
            <a:off x="0" y="1"/>
            <a:ext cx="584242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8D6FB-F98D-C548-B0C3-97B22E41C2C7}"/>
              </a:ext>
            </a:extLst>
          </p:cNvPr>
          <p:cNvSpPr txBox="1"/>
          <p:nvPr/>
        </p:nvSpPr>
        <p:spPr>
          <a:xfrm>
            <a:off x="6451550" y="1196548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1" lang="en-US" altLang="ko-KR" sz="4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Peenector</a:t>
            </a:r>
            <a:r>
              <a:rPr kumimoji="1" lang="en-US" altLang="ko-KR" sz="4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kumimoji="1" lang="ko-KR" altLang="en-US" sz="4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2035A-9D04-984F-A5AD-0A9C184A667B}"/>
              </a:ext>
            </a:extLst>
          </p:cNvPr>
          <p:cNvSpPr txBox="1"/>
          <p:nvPr/>
        </p:nvSpPr>
        <p:spPr>
          <a:xfrm>
            <a:off x="6544017" y="2985643"/>
            <a:ext cx="4251766" cy="295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</a:t>
            </a:r>
            <a:r>
              <a:rPr kumimoji="1" lang="ko-KR" altLang="en-US" spc="-150" dirty="0" err="1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팀명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</a:t>
            </a:r>
            <a:r>
              <a:rPr kumimoji="1" lang="en-US" altLang="ko-KR" spc="-150" dirty="0" err="1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Peenector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란 또래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, 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친구를 의미하는 영어단어 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“Peer”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와 연결의 기능을 수행하는 객체를 의미하는 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“Connector”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의 합성어이다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. </a:t>
            </a:r>
            <a:r>
              <a:rPr kumimoji="1" lang="ko-KR" altLang="en-US" spc="-150" dirty="0" err="1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팬데믹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상황 이후 줄어든 대학에서의 사회적 접점을 회복하고자 하는 취지에서 연결의 기능을 수행하는 기술을 서비스 하고자 구성되었다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.</a:t>
            </a:r>
            <a:endParaRPr kumimoji="1" lang="ko-KR" altLang="en-US" spc="-150" dirty="0">
              <a:latin typeface="D2Coding" panose="020B0609020101020101" pitchFamily="49" charset="-127"/>
              <a:ea typeface="D2Coding" panose="020B0609020101020101" pitchFamily="49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7A1CFA-7856-224B-A0E5-8845E56CE515}"/>
              </a:ext>
            </a:extLst>
          </p:cNvPr>
          <p:cNvSpPr txBox="1"/>
          <p:nvPr/>
        </p:nvSpPr>
        <p:spPr>
          <a:xfrm>
            <a:off x="6451550" y="2275761"/>
            <a:ext cx="503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7DBF5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kumimoji="1" lang="en-US" altLang="ko-KR" sz="2000" b="1" dirty="0" err="1">
                <a:solidFill>
                  <a:srgbClr val="7DBF5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Peenector</a:t>
            </a:r>
            <a:r>
              <a:rPr kumimoji="1" lang="en-US" altLang="ko-KR" sz="2000" b="1" dirty="0">
                <a:solidFill>
                  <a:srgbClr val="7DBF5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Peer + Connector”</a:t>
            </a:r>
            <a:endParaRPr kumimoji="1" lang="ko-KR" altLang="en-US" sz="2000" b="1" dirty="0">
              <a:solidFill>
                <a:srgbClr val="7DBF5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8C68C16-18C3-3361-26ED-6B8EB1D8A3E9}"/>
              </a:ext>
            </a:extLst>
          </p:cNvPr>
          <p:cNvSpPr/>
          <p:nvPr/>
        </p:nvSpPr>
        <p:spPr>
          <a:xfrm>
            <a:off x="1229626" y="1777429"/>
            <a:ext cx="3631611" cy="3389878"/>
          </a:xfrm>
          <a:prstGeom prst="roundRect">
            <a:avLst/>
          </a:prstGeom>
          <a:solidFill>
            <a:srgbClr val="AAF0D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D2Coding" panose="020B0609020101020101" pitchFamily="49" charset="-127"/>
              </a:rPr>
              <a:t>PEENECTOR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ramond" panose="02020404030301010803" pitchFamily="18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8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1389900" y="2622938"/>
            <a:ext cx="9275173" cy="1922088"/>
            <a:chOff x="1085532" y="2442316"/>
            <a:chExt cx="8893237" cy="18553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792238" y="2469364"/>
              <a:ext cx="1204857" cy="1204857"/>
              <a:chOff x="1792238" y="2469364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792238" y="2469364"/>
                <a:ext cx="1204857" cy="1204857"/>
              </a:xfrm>
              <a:prstGeom prst="ellipse">
                <a:avLst/>
              </a:prstGeom>
              <a:solidFill>
                <a:srgbClr val="AAF0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rgbClr val="AAF0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rgbClr val="AAF0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:a16="http://schemas.microsoft.com/office/drawing/2014/main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EC5B97F-D672-4C96-B549-B6993AC504B7}"/>
                </a:ext>
              </a:extLst>
            </p:cNvPr>
            <p:cNvGrpSpPr/>
            <p:nvPr/>
          </p:nvGrpSpPr>
          <p:grpSpPr>
            <a:xfrm>
              <a:off x="8416561" y="2442316"/>
              <a:ext cx="1204857" cy="1204857"/>
              <a:chOff x="8416561" y="2442316"/>
              <a:chExt cx="1204857" cy="1204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29D5803-C7D0-7649-B85F-C1D3352C871B}"/>
                  </a:ext>
                </a:extLst>
              </p:cNvPr>
              <p:cNvSpPr/>
              <p:nvPr/>
            </p:nvSpPr>
            <p:spPr>
              <a:xfrm>
                <a:off x="8416561" y="2442316"/>
                <a:ext cx="1204857" cy="1204857"/>
              </a:xfrm>
              <a:prstGeom prst="ellipse">
                <a:avLst/>
              </a:prstGeom>
              <a:solidFill>
                <a:srgbClr val="AAF0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23" name="Google Shape;8578;p68">
                <a:extLst>
                  <a:ext uri="{FF2B5EF4-FFF2-40B4-BE49-F238E27FC236}">
                    <a16:creationId xmlns:a16="http://schemas.microsoft.com/office/drawing/2014/main" id="{2DE2D669-CFAF-454C-B51B-799892BF361F}"/>
                  </a:ext>
                </a:extLst>
              </p:cNvPr>
              <p:cNvGrpSpPr/>
              <p:nvPr/>
            </p:nvGrpSpPr>
            <p:grpSpPr>
              <a:xfrm>
                <a:off x="8800838" y="2851428"/>
                <a:ext cx="436302" cy="376409"/>
                <a:chOff x="3300325" y="249875"/>
                <a:chExt cx="433725" cy="480900"/>
              </a:xfrm>
              <a:solidFill>
                <a:schemeClr val="bg1"/>
              </a:solidFill>
            </p:grpSpPr>
            <p:sp>
              <p:nvSpPr>
                <p:cNvPr id="24" name="Google Shape;8579;p68">
                  <a:extLst>
                    <a:ext uri="{FF2B5EF4-FFF2-40B4-BE49-F238E27FC236}">
                      <a16:creationId xmlns:a16="http://schemas.microsoft.com/office/drawing/2014/main" id="{FAA6BA6B-6904-5345-B46A-934715F6C7F6}"/>
                    </a:ext>
                  </a:extLst>
                </p:cNvPr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5" name="Google Shape;8580;p68">
                  <a:extLst>
                    <a:ext uri="{FF2B5EF4-FFF2-40B4-BE49-F238E27FC236}">
                      <a16:creationId xmlns:a16="http://schemas.microsoft.com/office/drawing/2014/main" id="{EC560D6E-B1FD-B04B-9E48-C0F6815D3422}"/>
                    </a:ext>
                  </a:extLst>
                </p:cNvPr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" name="Google Shape;8581;p68">
                  <a:extLst>
                    <a:ext uri="{FF2B5EF4-FFF2-40B4-BE49-F238E27FC236}">
                      <a16:creationId xmlns:a16="http://schemas.microsoft.com/office/drawing/2014/main" id="{152AD9B6-773A-BA46-A9C5-6ED2EAFA1B73}"/>
                    </a:ext>
                  </a:extLst>
                </p:cNvPr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7" name="Google Shape;8582;p68">
                  <a:extLst>
                    <a:ext uri="{FF2B5EF4-FFF2-40B4-BE49-F238E27FC236}">
                      <a16:creationId xmlns:a16="http://schemas.microsoft.com/office/drawing/2014/main" id="{A23F3A1E-CC08-604A-AC64-2C8256B1B08E}"/>
                    </a:ext>
                  </a:extLst>
                </p:cNvPr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8" name="Google Shape;8583;p68">
                  <a:extLst>
                    <a:ext uri="{FF2B5EF4-FFF2-40B4-BE49-F238E27FC236}">
                      <a16:creationId xmlns:a16="http://schemas.microsoft.com/office/drawing/2014/main" id="{8E44107F-C224-7C4C-90AE-CCBE8A9D1266}"/>
                    </a:ext>
                  </a:extLst>
                </p:cNvPr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9" name="Google Shape;8584;p68">
                  <a:extLst>
                    <a:ext uri="{FF2B5EF4-FFF2-40B4-BE49-F238E27FC236}">
                      <a16:creationId xmlns:a16="http://schemas.microsoft.com/office/drawing/2014/main" id="{766EC85B-93B4-B54B-8C3E-2E159D986198}"/>
                    </a:ext>
                  </a:extLst>
                </p:cNvPr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085532" y="3941155"/>
              <a:ext cx="2390333" cy="35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1. </a:t>
              </a:r>
              <a:r>
                <a:rPr kumimoji="1"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작품 구성 및 특징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F0233A-885E-B94A-84F6-2413C59B5D8D}"/>
                </a:ext>
              </a:extLst>
            </p:cNvPr>
            <p:cNvSpPr txBox="1"/>
            <p:nvPr/>
          </p:nvSpPr>
          <p:spPr>
            <a:xfrm>
              <a:off x="8473745" y="3941155"/>
              <a:ext cx="1505024" cy="35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4. </a:t>
              </a:r>
              <a:r>
                <a:rPr kumimoji="1"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작품 시연</a:t>
              </a:r>
              <a:endPara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3711534" y="3935749"/>
              <a:ext cx="1947679" cy="35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2.</a:t>
              </a:r>
              <a:r>
                <a:rPr kumimoji="1"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이용 기술 소개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91E366-3160-FB42-8E66-37C841130CDB}"/>
                </a:ext>
              </a:extLst>
            </p:cNvPr>
            <p:cNvSpPr txBox="1"/>
            <p:nvPr/>
          </p:nvSpPr>
          <p:spPr>
            <a:xfrm>
              <a:off x="6171579" y="3935748"/>
              <a:ext cx="1505024" cy="35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3. </a:t>
              </a:r>
              <a:r>
                <a:rPr kumimoji="1"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개발 일정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613124" y="1138686"/>
            <a:ext cx="2965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목차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6F0E15-A6D0-4E43-A3AC-B4E1B9551162}"/>
              </a:ext>
            </a:extLst>
          </p:cNvPr>
          <p:cNvSpPr txBox="1"/>
          <p:nvPr/>
        </p:nvSpPr>
        <p:spPr>
          <a:xfrm>
            <a:off x="1782404" y="757217"/>
            <a:ext cx="6109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2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1" lang="ko-KR" altLang="en-US" sz="4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개발하는 작품의 특징</a:t>
            </a:r>
            <a:r>
              <a:rPr kumimoji="1" lang="en-US" altLang="ko-KR" sz="4200" b="1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kumimoji="1" lang="ko-KR" altLang="en-US" sz="4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E97A6-CECB-FD44-AC5A-41DD0D7F5E94}"/>
              </a:ext>
            </a:extLst>
          </p:cNvPr>
          <p:cNvSpPr txBox="1"/>
          <p:nvPr/>
        </p:nvSpPr>
        <p:spPr>
          <a:xfrm>
            <a:off x="543329" y="856357"/>
            <a:ext cx="69259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5400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2020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년 </a:t>
            </a:r>
            <a:r>
              <a:rPr kumimoji="1" lang="ko-KR" altLang="en-US" spc="-150" dirty="0" err="1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팬데믹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상황을 기점으로 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20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년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, 21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년 그리고 부분적으로 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22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년도까지 약 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2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년 반의 기간 동안 대부분의 국내 대학교는 강의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, 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세미나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, 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동아리 등을 전면 비대면으로 전환하였다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. 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이는 학생들 간의 관계 형성에 있어 제동점이 되었으며 </a:t>
            </a:r>
            <a:r>
              <a:rPr kumimoji="1" lang="ko-KR" altLang="en-US" spc="-150" dirty="0" err="1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팬데믹이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마무리 되는 현 시점에서도 학생들이 기존의 대학 문화를 온전히 즐기는데 어려움을 겪는 원인으로 작용하고 있다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latin typeface="D2Coding" panose="020B0609020101020101" pitchFamily="49" charset="-127"/>
              <a:ea typeface="D2Coding" panose="020B0609020101020101" pitchFamily="49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이러한 문제점을 해소하고자 대학가 문화마다의 차이점을 고려하여 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“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랜덤 매칭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”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을 통한 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“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조별 미션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”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을 수행하는 서비스를 개발하였다</a:t>
            </a:r>
            <a:r>
              <a:rPr kumimoji="1"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.</a:t>
            </a:r>
            <a:r>
              <a:rPr kumimoji="1"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                                 </a:t>
            </a:r>
            <a:endParaRPr kumimoji="1" lang="en-US" altLang="ko-KR" spc="-150" dirty="0">
              <a:latin typeface="D2Coding" panose="020B0609020101020101" pitchFamily="49" charset="-127"/>
              <a:ea typeface="D2Coding" panose="020B0609020101020101" pitchFamily="49" charset="-127"/>
              <a:cs typeface="Arial" panose="020B0604020202020204" pitchFamily="34" charset="0"/>
            </a:endParaRPr>
          </a:p>
          <a:p>
            <a:r>
              <a:rPr kumimoji="1" lang="en-US" altLang="ko-KR" sz="4400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                     </a:t>
            </a:r>
            <a:r>
              <a:rPr kumimoji="1" lang="en-US" altLang="ko-KR" sz="6000" spc="-150" dirty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”</a:t>
            </a:r>
            <a:endParaRPr kumimoji="1" lang="ko-KR" altLang="en-US" sz="6000" spc="-150" dirty="0">
              <a:latin typeface="D2Coding" panose="020B0609020101020101" pitchFamily="49" charset="-127"/>
              <a:ea typeface="D2Coding" panose="020B0609020101020101" pitchFamily="49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D3788-02E6-CE4B-43A3-21E3ADB3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27" y="552450"/>
            <a:ext cx="3236119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8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05B73242-7F65-A14E-BC3A-36DC8911DE9B}"/>
              </a:ext>
            </a:extLst>
          </p:cNvPr>
          <p:cNvSpPr/>
          <p:nvPr/>
        </p:nvSpPr>
        <p:spPr>
          <a:xfrm>
            <a:off x="3990914" y="1743086"/>
            <a:ext cx="1796528" cy="1796528"/>
          </a:xfrm>
          <a:prstGeom prst="ellipse">
            <a:avLst/>
          </a:prstGeom>
          <a:solidFill>
            <a:srgbClr val="AAF0D8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로그인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DCA74A-4DC7-3D4A-AEEB-DC89BC78AE68}"/>
              </a:ext>
            </a:extLst>
          </p:cNvPr>
          <p:cNvSpPr/>
          <p:nvPr/>
        </p:nvSpPr>
        <p:spPr>
          <a:xfrm>
            <a:off x="6714737" y="1743086"/>
            <a:ext cx="1796528" cy="1796528"/>
          </a:xfrm>
          <a:prstGeom prst="ellipse">
            <a:avLst/>
          </a:prstGeom>
          <a:solidFill>
            <a:srgbClr val="AAF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회원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가입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8F4F6-337C-4EEA-9B3A-64E4DE151EBB}"/>
              </a:ext>
            </a:extLst>
          </p:cNvPr>
          <p:cNvSpPr txBox="1"/>
          <p:nvPr/>
        </p:nvSpPr>
        <p:spPr>
          <a:xfrm>
            <a:off x="4889178" y="565206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작품</a:t>
            </a:r>
            <a:r>
              <a: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2A727-4E29-EA88-091D-53BF7F6EA1FF}"/>
              </a:ext>
            </a:extLst>
          </p:cNvPr>
          <p:cNvSpPr txBox="1"/>
          <p:nvPr/>
        </p:nvSpPr>
        <p:spPr>
          <a:xfrm>
            <a:off x="1161956" y="3981652"/>
            <a:ext cx="10178265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본 서비스를 이용하기 위한 전제 조건은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본 서비스에 가입하는 것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이를 구현하기 위해서는 회원으로서 가입을 하는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회원 가입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페이지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’,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그리고 이에 접속하는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로그인 페이지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가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필요하다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회원가입을 하는 시점에 본 서버 데이터베이스에 회원 테이블과 조 테이블에 정보가 입력이 된다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endParaRPr lang="ko-KR" altLang="en-US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6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05B73242-7F65-A14E-BC3A-36DC8911DE9B}"/>
              </a:ext>
            </a:extLst>
          </p:cNvPr>
          <p:cNvSpPr/>
          <p:nvPr/>
        </p:nvSpPr>
        <p:spPr>
          <a:xfrm>
            <a:off x="3990914" y="1743086"/>
            <a:ext cx="1796528" cy="1796528"/>
          </a:xfrm>
          <a:prstGeom prst="ellipse">
            <a:avLst/>
          </a:prstGeom>
          <a:solidFill>
            <a:srgbClr val="AAF0D8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매칭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endParaRPr kumimoji="1"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DCA74A-4DC7-3D4A-AEEB-DC89BC78AE68}"/>
              </a:ext>
            </a:extLst>
          </p:cNvPr>
          <p:cNvSpPr/>
          <p:nvPr/>
        </p:nvSpPr>
        <p:spPr>
          <a:xfrm>
            <a:off x="6714737" y="1743086"/>
            <a:ext cx="1796528" cy="1796528"/>
          </a:xfrm>
          <a:prstGeom prst="ellipse">
            <a:avLst/>
          </a:prstGeom>
          <a:solidFill>
            <a:srgbClr val="AAF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미션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8F4F6-337C-4EEA-9B3A-64E4DE151EBB}"/>
              </a:ext>
            </a:extLst>
          </p:cNvPr>
          <p:cNvSpPr txBox="1"/>
          <p:nvPr/>
        </p:nvSpPr>
        <p:spPr>
          <a:xfrm>
            <a:off x="4889178" y="565206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작품</a:t>
            </a:r>
            <a:r>
              <a: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10457-D278-EDFC-2ECB-0428C0D3D24A}"/>
              </a:ext>
            </a:extLst>
          </p:cNvPr>
          <p:cNvSpPr txBox="1"/>
          <p:nvPr/>
        </p:nvSpPr>
        <p:spPr>
          <a:xfrm>
            <a:off x="1161956" y="3981652"/>
            <a:ext cx="10178265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본 서비스의 핵심이 되는 기능은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랜덤 매칭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조별 미션 할당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본 서비스는 회원이 가입을 하는 순서대로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명 단위로 같은 조가 되어 데이터베이스에 저장이 된다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 10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명의 조원이 모두 구성되었을 경우 미션이 할당된다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미션을 수행할 경우 일정 부분의 보상이 팀원에게 주어지게 된다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6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05B73242-7F65-A14E-BC3A-36DC8911DE9B}"/>
              </a:ext>
            </a:extLst>
          </p:cNvPr>
          <p:cNvSpPr/>
          <p:nvPr/>
        </p:nvSpPr>
        <p:spPr>
          <a:xfrm>
            <a:off x="3990914" y="1743086"/>
            <a:ext cx="1796528" cy="1796528"/>
          </a:xfrm>
          <a:prstGeom prst="ellipse">
            <a:avLst/>
          </a:prstGeom>
          <a:solidFill>
            <a:srgbClr val="AAF0D8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마이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페이지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DCA74A-4DC7-3D4A-AEEB-DC89BC78AE68}"/>
              </a:ext>
            </a:extLst>
          </p:cNvPr>
          <p:cNvSpPr/>
          <p:nvPr/>
        </p:nvSpPr>
        <p:spPr>
          <a:xfrm>
            <a:off x="6714737" y="1743086"/>
            <a:ext cx="1796528" cy="1796528"/>
          </a:xfrm>
          <a:prstGeom prst="ellipse">
            <a:avLst/>
          </a:prstGeom>
          <a:solidFill>
            <a:srgbClr val="AAF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타인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페이지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8F4F6-337C-4EEA-9B3A-64E4DE151EBB}"/>
              </a:ext>
            </a:extLst>
          </p:cNvPr>
          <p:cNvSpPr txBox="1"/>
          <p:nvPr/>
        </p:nvSpPr>
        <p:spPr>
          <a:xfrm>
            <a:off x="4889178" y="565206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작품</a:t>
            </a:r>
            <a:r>
              <a: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10457-D278-EDFC-2ECB-0428C0D3D24A}"/>
              </a:ext>
            </a:extLst>
          </p:cNvPr>
          <p:cNvSpPr txBox="1"/>
          <p:nvPr/>
        </p:nvSpPr>
        <p:spPr>
          <a:xfrm>
            <a:off x="1161956" y="3981652"/>
            <a:ext cx="10178265" cy="88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마이 페이지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타인 페이지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는 본인을 비롯한 해당 조의 구성원 정보를 열람할 수 있는 페이지이다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 등을 통하여 해당 서비스 밖에서도 친목 도모를 주문하고자 구현한 기능이다</a:t>
            </a:r>
            <a:r>
              <a:rPr lang="en-US" altLang="ko-KR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0453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123;p44">
            <a:extLst>
              <a:ext uri="{FF2B5EF4-FFF2-40B4-BE49-F238E27FC236}">
                <a16:creationId xmlns:a16="http://schemas.microsoft.com/office/drawing/2014/main" id="{870DA497-D351-0B4C-B4C5-A1295921CEB1}"/>
              </a:ext>
            </a:extLst>
          </p:cNvPr>
          <p:cNvSpPr/>
          <p:nvPr/>
        </p:nvSpPr>
        <p:spPr>
          <a:xfrm>
            <a:off x="8289174" y="2140011"/>
            <a:ext cx="2494917" cy="907323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7" y="6347"/>
                </a:lnTo>
                <a:lnTo>
                  <a:pt x="19910" y="3174"/>
                </a:lnTo>
                <a:lnTo>
                  <a:pt x="18527" y="0"/>
                </a:lnTo>
                <a:close/>
              </a:path>
            </a:pathLst>
          </a:custGeom>
          <a:solidFill>
            <a:srgbClr val="AAF0D8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AWS EC2</a:t>
            </a:r>
            <a:endParaRPr sz="2400" i="0" u="none" strike="noStrike" cap="none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6" name="Google Shape;5124;p44">
            <a:extLst>
              <a:ext uri="{FF2B5EF4-FFF2-40B4-BE49-F238E27FC236}">
                <a16:creationId xmlns:a16="http://schemas.microsoft.com/office/drawing/2014/main" id="{960F90E1-82CB-8C45-9627-F4A789D4DAF3}"/>
              </a:ext>
            </a:extLst>
          </p:cNvPr>
          <p:cNvSpPr/>
          <p:nvPr/>
        </p:nvSpPr>
        <p:spPr>
          <a:xfrm>
            <a:off x="5930009" y="2140011"/>
            <a:ext cx="2494917" cy="907323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rgbClr val="AAF0D8">
              <a:alpha val="49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JPA/MySQL</a:t>
            </a:r>
            <a:endParaRPr sz="2400" i="0" u="none" strike="noStrike" cap="none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7" name="Google Shape;5125;p44">
            <a:extLst>
              <a:ext uri="{FF2B5EF4-FFF2-40B4-BE49-F238E27FC236}">
                <a16:creationId xmlns:a16="http://schemas.microsoft.com/office/drawing/2014/main" id="{F53CC69B-87C4-8945-A86D-49A9E1CA9C73}"/>
              </a:ext>
            </a:extLst>
          </p:cNvPr>
          <p:cNvSpPr/>
          <p:nvPr/>
        </p:nvSpPr>
        <p:spPr>
          <a:xfrm>
            <a:off x="3544501" y="2140011"/>
            <a:ext cx="2494917" cy="907323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rgbClr val="AAF0D8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Java/Spring</a:t>
            </a:r>
            <a:endParaRPr sz="2400" i="0" u="none" strike="noStrike" cap="none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Google Shape;5126;p44">
            <a:extLst>
              <a:ext uri="{FF2B5EF4-FFF2-40B4-BE49-F238E27FC236}">
                <a16:creationId xmlns:a16="http://schemas.microsoft.com/office/drawing/2014/main" id="{92EC6636-9DED-C847-990C-B415A713AB5A}"/>
              </a:ext>
            </a:extLst>
          </p:cNvPr>
          <p:cNvSpPr/>
          <p:nvPr/>
        </p:nvSpPr>
        <p:spPr>
          <a:xfrm>
            <a:off x="1131491" y="2140013"/>
            <a:ext cx="2549176" cy="907323"/>
          </a:xfrm>
          <a:custGeom>
            <a:avLst/>
            <a:gdLst/>
            <a:ahLst/>
            <a:cxnLst/>
            <a:rect l="l" t="t" r="r" b="b"/>
            <a:pathLst>
              <a:path w="20343" h="6348" extrusionOk="0">
                <a:moveTo>
                  <a:pt x="0" y="0"/>
                </a:moveTo>
                <a:lnTo>
                  <a:pt x="0" y="6347"/>
                </a:lnTo>
                <a:lnTo>
                  <a:pt x="18933" y="6347"/>
                </a:lnTo>
                <a:lnTo>
                  <a:pt x="20343" y="3174"/>
                </a:lnTo>
                <a:lnTo>
                  <a:pt x="18933" y="0"/>
                </a:lnTo>
                <a:close/>
              </a:path>
            </a:pathLst>
          </a:custGeom>
          <a:solidFill>
            <a:srgbClr val="AAF0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IntelliJ/GitHub</a:t>
            </a:r>
            <a:endParaRPr sz="2400" i="0" u="none" strike="noStrike" cap="none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9" name="Google Shape;5136;p44">
            <a:extLst>
              <a:ext uri="{FF2B5EF4-FFF2-40B4-BE49-F238E27FC236}">
                <a16:creationId xmlns:a16="http://schemas.microsoft.com/office/drawing/2014/main" id="{5700306E-8403-D641-87F5-12400248C1C3}"/>
              </a:ext>
            </a:extLst>
          </p:cNvPr>
          <p:cNvCxnSpPr/>
          <p:nvPr/>
        </p:nvCxnSpPr>
        <p:spPr>
          <a:xfrm>
            <a:off x="1131491" y="5209574"/>
            <a:ext cx="374400" cy="0"/>
          </a:xfrm>
          <a:prstGeom prst="straightConnector1">
            <a:avLst/>
          </a:prstGeom>
          <a:noFill/>
          <a:ln w="38100" cap="flat" cmpd="sng">
            <a:solidFill>
              <a:srgbClr val="AAF0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5137;p44">
            <a:extLst>
              <a:ext uri="{FF2B5EF4-FFF2-40B4-BE49-F238E27FC236}">
                <a16:creationId xmlns:a16="http://schemas.microsoft.com/office/drawing/2014/main" id="{97699693-FB0B-B54E-A21A-44B16ACF97EA}"/>
              </a:ext>
            </a:extLst>
          </p:cNvPr>
          <p:cNvCxnSpPr/>
          <p:nvPr/>
        </p:nvCxnSpPr>
        <p:spPr>
          <a:xfrm>
            <a:off x="3550747" y="5209574"/>
            <a:ext cx="374400" cy="0"/>
          </a:xfrm>
          <a:prstGeom prst="straightConnector1">
            <a:avLst/>
          </a:prstGeom>
          <a:noFill/>
          <a:ln w="38100" cap="flat" cmpd="sng">
            <a:solidFill>
              <a:srgbClr val="AAF0D8">
                <a:alpha val="75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5138;p44">
            <a:extLst>
              <a:ext uri="{FF2B5EF4-FFF2-40B4-BE49-F238E27FC236}">
                <a16:creationId xmlns:a16="http://schemas.microsoft.com/office/drawing/2014/main" id="{DE325B49-E7AB-C44C-A415-C2AB0AF0EA0B}"/>
              </a:ext>
            </a:extLst>
          </p:cNvPr>
          <p:cNvCxnSpPr/>
          <p:nvPr/>
        </p:nvCxnSpPr>
        <p:spPr>
          <a:xfrm>
            <a:off x="5930009" y="5209574"/>
            <a:ext cx="374400" cy="0"/>
          </a:xfrm>
          <a:prstGeom prst="straightConnector1">
            <a:avLst/>
          </a:prstGeom>
          <a:noFill/>
          <a:ln w="38100" cap="flat" cmpd="sng">
            <a:solidFill>
              <a:srgbClr val="AAF0D8">
                <a:alpha val="49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5139;p44">
            <a:extLst>
              <a:ext uri="{FF2B5EF4-FFF2-40B4-BE49-F238E27FC236}">
                <a16:creationId xmlns:a16="http://schemas.microsoft.com/office/drawing/2014/main" id="{339BF522-7699-7F43-AD0F-9E2FFB769AC0}"/>
              </a:ext>
            </a:extLst>
          </p:cNvPr>
          <p:cNvCxnSpPr/>
          <p:nvPr/>
        </p:nvCxnSpPr>
        <p:spPr>
          <a:xfrm>
            <a:off x="8305762" y="5209574"/>
            <a:ext cx="374400" cy="0"/>
          </a:xfrm>
          <a:prstGeom prst="straightConnector1">
            <a:avLst/>
          </a:prstGeom>
          <a:noFill/>
          <a:ln w="38100" cap="flat" cmpd="sng">
            <a:solidFill>
              <a:srgbClr val="AAF0D8">
                <a:alpha val="24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54A86F-1AEC-8448-B060-3B944CDD9174}"/>
              </a:ext>
            </a:extLst>
          </p:cNvPr>
          <p:cNvSpPr txBox="1"/>
          <p:nvPr/>
        </p:nvSpPr>
        <p:spPr>
          <a:xfrm>
            <a:off x="1026988" y="3652533"/>
            <a:ext cx="2339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개발환경은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IntelliJ</a:t>
            </a:r>
          </a:p>
          <a:p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Idea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이용하였으며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버전관리는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Git/GitHub</a:t>
            </a:r>
          </a:p>
          <a:p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이용함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09266-E8E5-1E43-A6A7-ED79B73502CD}"/>
              </a:ext>
            </a:extLst>
          </p:cNvPr>
          <p:cNvSpPr txBox="1"/>
          <p:nvPr/>
        </p:nvSpPr>
        <p:spPr>
          <a:xfrm>
            <a:off x="3451148" y="3656776"/>
            <a:ext cx="219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프레임워크는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기반의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Spring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프레임워크를 활용함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2C897-1BF8-7B46-8167-8DB0645CFBC7}"/>
              </a:ext>
            </a:extLst>
          </p:cNvPr>
          <p:cNvSpPr txBox="1"/>
          <p:nvPr/>
        </p:nvSpPr>
        <p:spPr>
          <a:xfrm>
            <a:off x="5843588" y="3649243"/>
            <a:ext cx="2339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표준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ORM JPA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와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MySQL DBMS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데이터베이스를 구축함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kumimoji="1"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57E60-06BA-0B49-A769-D765ED7C2022}"/>
              </a:ext>
            </a:extLst>
          </p:cNvPr>
          <p:cNvSpPr txBox="1"/>
          <p:nvPr/>
        </p:nvSpPr>
        <p:spPr>
          <a:xfrm>
            <a:off x="8305762" y="365677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AWS EC2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프로젝트를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무중단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배포함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kumimoji="1"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2216141" y="985849"/>
            <a:ext cx="780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이용기술 </a:t>
            </a:r>
            <a:r>
              <a: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rPr>
              <a:t>: Server(Back-End)</a:t>
            </a:r>
            <a:endParaRPr kumimoji="1" lang="ko-KR" altLang="en-US" sz="4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496</Words>
  <Application>Microsoft Office PowerPoint</Application>
  <PresentationFormat>와이드스크린</PresentationFormat>
  <Paragraphs>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D2Coding</vt:lpstr>
      <vt:lpstr>Gulim</vt:lpstr>
      <vt:lpstr>맑은 고딕</vt:lpstr>
      <vt:lpstr>Arial</vt:lpstr>
      <vt:lpstr>Garamond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 영상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오 동재</cp:lastModifiedBy>
  <cp:revision>47</cp:revision>
  <dcterms:created xsi:type="dcterms:W3CDTF">2021-10-01T11:11:14Z</dcterms:created>
  <dcterms:modified xsi:type="dcterms:W3CDTF">2022-10-20T06:14:16Z</dcterms:modified>
</cp:coreProperties>
</file>