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96" r:id="rId3"/>
    <p:sldId id="273" r:id="rId4"/>
    <p:sldId id="258" r:id="rId5"/>
    <p:sldId id="274" r:id="rId6"/>
    <p:sldId id="294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275" r:id="rId17"/>
    <p:sldId id="281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7" r:id="rId26"/>
    <p:sldId id="288" r:id="rId27"/>
    <p:sldId id="289" r:id="rId28"/>
    <p:sldId id="290" r:id="rId29"/>
    <p:sldId id="291" r:id="rId30"/>
    <p:sldId id="292" r:id="rId31"/>
    <p:sldId id="293" r:id="rId32"/>
  </p:sldIdLst>
  <p:sldSz cx="9144000" cy="6858000" type="screen4x3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0894" autoAdjust="0"/>
  </p:normalViewPr>
  <p:slideViewPr>
    <p:cSldViewPr>
      <p:cViewPr varScale="1">
        <p:scale>
          <a:sx n="69" d="100"/>
          <a:sy n="69" d="100"/>
        </p:scale>
        <p:origin x="-8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54D4857D-62A5-486B-9129-468003D7E020}" type="datetimeFigureOut">
              <a:rPr lang="en-US" altLang="zh-CN" smtClean="0"/>
              <a:pPr/>
              <a:t>9/28/2014</a:t>
            </a:fld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2EBE4566-6F3A-4CC1-BD6C-9C510D05F126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02669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2D2EF2CE-B28C-4ED4-8FD0-48BB3F48846A}" type="datetimeFigureOut">
              <a:rPr/>
              <a:pPr/>
              <a:t>6/30/2006</a:t>
            </a:fld>
            <a:endParaRPr lang="zh-CN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61807874-5299-41B2-A37A-6AA3547857F4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8013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20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21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22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23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24</a:t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25</a:t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26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27</a:t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28</a:t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29</a:t>
            </a:fld>
            <a:endParaRPr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30</a:t>
            </a:fld>
            <a:endParaRPr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31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这个函数是存在一定副作用的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函数体内改变了外界变量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在多人协作的项目中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createMask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是个不安全的函数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另一方面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这个全局变量并不是非需不可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再来改进一下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在原生对象的基础上扩展，分别是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，前面分析了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，还剩下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0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TODO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05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TODO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45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TODO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81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16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zh-CN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altLang="zh-CN" sz="1100"/>
              <a:pPr algn="r"/>
              <a:t>9/28/2014</a:t>
            </a:fld>
            <a:endParaRPr kumimoji="0" lang="zh-CN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zh-CN" sz="1200"/>
              <a:pPr/>
              <a:t>‹#›</a:t>
            </a:fld>
            <a:endParaRPr kumimoji="0" lang="zh-CN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zh-CN" sz="7200" b="1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zh-CN"/>
              <a:t>节目标题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altLang="zh-CN" sz="1100"/>
              <a:pPr algn="r"/>
              <a:t>9/28/2014</a:t>
            </a:fld>
            <a:endParaRPr kumimoji="0" lang="zh-CN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zh-CN" sz="1200"/>
              <a:pPr/>
              <a:t>‹#›</a:t>
            </a:fld>
            <a:endParaRPr kumimoji="0" lang="zh-CN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altLang="zh-CN" sz="1100"/>
              <a:pPr algn="r"/>
              <a:t>9/28/2014</a:t>
            </a:fld>
            <a:endParaRPr kumimoji="0" lang="zh-CN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zh-CN" sz="1200"/>
              <a:pPr/>
              <a:t>‹#›</a:t>
            </a:fld>
            <a:endParaRPr kumimoji="0" lang="zh-CN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zh-CN" sz="4800" b="1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zh-CN"/>
              <a:t>单击此处添加节标题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简答题及其答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zh-CN"/>
            </a:lvl1pPr>
            <a:extLst/>
          </a:lstStyle>
          <a:p>
            <a:fld id="{1BEBB2CB-903D-46EF-8227-E770ED8FF514}" type="datetimeFigureOut">
              <a:rPr/>
              <a:pPr/>
              <a:t>6/30/2006</a:t>
            </a:fld>
            <a:endParaRPr kumimoji="0" lang="zh-CN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zh-CN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zh-CN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zh-CN"/>
              <a:t>单击此处添加问题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zh-CN" sz="4800" b="1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zh-CN"/>
              <a:t>单击此处添加答案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答题及其答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zh-CN"/>
            </a:lvl1pPr>
            <a:extLst/>
          </a:lstStyle>
          <a:p>
            <a:fld id="{1BEBB2CB-903D-46EF-8227-E770ED8FF514}" type="datetimeFigureOut">
              <a:rPr/>
              <a:pPr/>
              <a:t>6/30/2006</a:t>
            </a:fld>
            <a:endParaRPr kumimoji="0" lang="zh-CN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zh-CN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zh-CN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zh-CN"/>
              <a:t>单击此处添加问题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zh-CN" sz="4800" b="1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zh-CN"/>
              <a:t>单击此处添加答案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zh-CN" baseline="0"/>
            </a:lvl1pPr>
            <a:extLst/>
          </a:lstStyle>
          <a:p>
            <a:pPr lvl="0"/>
            <a:r>
              <a:rPr kumimoji="0" lang="zh-CN"/>
              <a:t>单击此处向答案添加详细信息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对错判断题(答案: 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zh-CN"/>
            </a:lvl1pPr>
            <a:extLst/>
          </a:lstStyle>
          <a:p>
            <a:fld id="{1BEBB2CB-903D-46EF-8227-E770ED8FF514}" type="datetimeFigureOut">
              <a:rPr/>
              <a:pPr/>
              <a:t>6/30/2006</a:t>
            </a:fld>
            <a:endParaRPr kumimoji="0" lang="zh-CN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zh-CN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zh-CN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zh-CN"/>
              <a:t>单击此处添加问题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zh-CN" sz="7200">
                <a:solidFill>
                  <a:schemeClr val="tx1">
                    <a:alpha val="40000"/>
                  </a:schemeClr>
                </a:solidFill>
              </a:rPr>
              <a:t>对</a:t>
            </a:r>
            <a:r>
              <a:rPr kumimoji="0" lang="zh-CN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zh-CN" sz="7200">
                <a:solidFill>
                  <a:schemeClr val="tx1">
                    <a:alpha val="40000"/>
                  </a:schemeClr>
                </a:solidFill>
              </a:rPr>
              <a:t>还是错?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zh-CN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对</a:t>
            </a:r>
            <a:r>
              <a:rPr kumimoji="0" lang="zh-CN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还是错?</a:t>
            </a:r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对错判断题(答案: 错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zh-CN"/>
            </a:lvl1pPr>
            <a:extLst/>
          </a:lstStyle>
          <a:p>
            <a:fld id="{1BEBB2CB-903D-46EF-8227-E770ED8FF514}" type="datetimeFigureOut">
              <a:rPr/>
              <a:pPr/>
              <a:t>6/30/2006</a:t>
            </a:fld>
            <a:endParaRPr kumimoji="0" lang="zh-CN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zh-CN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zh-CN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zh-CN"/>
              <a:t>单击此处添加问题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zh-CN" sz="7200">
                <a:solidFill>
                  <a:schemeClr val="tx1">
                    <a:alpha val="40000"/>
                  </a:schemeClr>
                </a:solidFill>
              </a:rPr>
              <a:t>对</a:t>
            </a:r>
            <a:r>
              <a:rPr kumimoji="0" lang="zh-CN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zh-CN" sz="7200">
                <a:solidFill>
                  <a:schemeClr val="tx1">
                    <a:alpha val="40000"/>
                  </a:schemeClr>
                </a:solidFill>
              </a:rPr>
              <a:t>还是错?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zh-CN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对还是</a:t>
            </a:r>
            <a:r>
              <a:rPr kumimoji="0" lang="zh-CN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错</a:t>
            </a:r>
            <a:r>
              <a:rPr kumimoji="0" lang="zh-CN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连线匹配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zh-CN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单击此处添加项目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单击此处添加项目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单击此处添加项目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单击此处添加项目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单击此处添加项目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zh-CN"/>
            </a:lvl1pPr>
            <a:extLst/>
          </a:lstStyle>
          <a:p>
            <a:fld id="{1BEBB2CB-903D-46EF-8227-E770ED8FF514}" type="datetimeFigureOut">
              <a:rPr/>
              <a:pPr/>
              <a:t>6/30/2006</a:t>
            </a:fld>
            <a:endParaRPr kumimoji="0" lang="zh-CN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单击此处添加匹配项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单击此处添加匹配项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单击此处添加匹配项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单击此处添加匹配项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单击此处添加匹配项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zh-CN" baseline="0"/>
            </a:lvl1pPr>
            <a:extLst/>
          </a:lstStyle>
          <a:p>
            <a:r>
              <a:rPr kumimoji="0" lang="zh-CN"/>
              <a:t>单击此处键入问题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‹#›</a:t>
            </a:fld>
            <a:endParaRPr kumimoji="0" lang="zh-CN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zh-CN" sz="1100"/>
            </a:lvl1pPr>
            <a:extLst/>
          </a:lstStyle>
          <a:p>
            <a:pPr algn="r"/>
            <a:fld id="{8F67D422-08A8-451B-9A67-21962FC4B660}" type="datetimeFigureOut">
              <a:rPr kumimoji="0" lang="en-US" altLang="zh-CN" sz="1100"/>
              <a:pPr algn="r"/>
              <a:t>9/28/2014</a:t>
            </a:fld>
            <a:endParaRPr kumimoji="0" lang="zh-CN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zh-CN" sz="1200"/>
            </a:lvl1pPr>
            <a:extLst/>
          </a:lstStyle>
          <a:p>
            <a:endParaRPr kumimoji="0" lang="zh-CN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zh-CN" sz="1200"/>
            </a:lvl1pPr>
            <a:extLst/>
          </a:lstStyle>
          <a:p>
            <a:fld id="{169B2101-2E9F-420A-91A3-890890D84497}" type="slidenum">
              <a:rPr kumimoji="0" lang="zh-CN" sz="1200"/>
              <a:pPr/>
              <a:t>‹#›</a:t>
            </a:fld>
            <a:endParaRPr kumimoji="0" lang="zh-CN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zh-CN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zh-CN">
          <a:solidFill>
            <a:schemeClr val="tx2"/>
          </a:solidFill>
        </a:defRPr>
      </a:lvl2pPr>
      <a:lvl3pPr eaLnBrk="1" latinLnBrk="0" hangingPunct="1">
        <a:defRPr kumimoji="0" lang="zh-CN">
          <a:solidFill>
            <a:schemeClr val="tx2"/>
          </a:solidFill>
        </a:defRPr>
      </a:lvl3pPr>
      <a:lvl4pPr eaLnBrk="1" latinLnBrk="0" hangingPunct="1">
        <a:defRPr kumimoji="0" lang="zh-CN">
          <a:solidFill>
            <a:schemeClr val="tx2"/>
          </a:solidFill>
        </a:defRPr>
      </a:lvl4pPr>
      <a:lvl5pPr eaLnBrk="1" latinLnBrk="0" hangingPunct="1">
        <a:defRPr kumimoji="0" lang="zh-CN">
          <a:solidFill>
            <a:schemeClr val="tx2"/>
          </a:solidFill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igher-order_func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demo1/decorator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binatory_logi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demo1/compose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emo1/decorator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emo1/decorator_onc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mo1/decorator_mayb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emo/demo5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emo/demo6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emo/demo7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Global_Objects/Object/creat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demo/demo9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emo/demo10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iem/my-class" TargetMode="External"/><Relationship Id="rId4" Type="http://schemas.openxmlformats.org/officeDocument/2006/relationships/hyperlink" Target="https://github.com/ded/klas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emo/demo11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nodejs/commonj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nblogs.com/snandy/archive/2012/06/10/2543893.html" TargetMode="External"/><Relationship Id="rId5" Type="http://schemas.openxmlformats.org/officeDocument/2006/relationships/hyperlink" Target="http://seajs.org/docs/" TargetMode="External"/><Relationship Id="rId4" Type="http://schemas.openxmlformats.org/officeDocument/2006/relationships/hyperlink" Target="http://www.requirejs.c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mberjs.cn/guides/" TargetMode="External"/><Relationship Id="rId3" Type="http://schemas.openxmlformats.org/officeDocument/2006/relationships/hyperlink" Target="http://javascript.ruanyifeng.com/nodejs/commonjs.html" TargetMode="External"/><Relationship Id="rId7" Type="http://schemas.openxmlformats.org/officeDocument/2006/relationships/hyperlink" Target="http://z2009zxiaolong.iteye.com/blog/1847833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ckbonejs.org/" TargetMode="External"/><Relationship Id="rId5" Type="http://schemas.openxmlformats.org/officeDocument/2006/relationships/hyperlink" Target="http://www.protoshop.io/" TargetMode="External"/><Relationship Id="rId4" Type="http://schemas.openxmlformats.org/officeDocument/2006/relationships/hyperlink" Target="http://www.angularjs.cn/T006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s6.ruanyifeng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angax.github.io/compat-table/es6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emo1/singlet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emo1/singleton_op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emo1/singleton_b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emo1/factor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1619672" y="281352"/>
            <a:ext cx="6946967" cy="3886200"/>
          </a:xfrm>
        </p:spPr>
        <p:txBody>
          <a:bodyPr>
            <a:normAutofit/>
          </a:bodyPr>
          <a:lstStyle>
            <a:extLst/>
          </a:lstStyle>
          <a:p>
            <a:r>
              <a:rPr lang="en-US" altLang="zh-CN" sz="4800" dirty="0" err="1" smtClean="0"/>
              <a:t>Javascript</a:t>
            </a:r>
            <a:r>
              <a:rPr lang="zh-CN" altLang="en-US" sz="4800" dirty="0" smtClean="0"/>
              <a:t>设计模式</a:t>
            </a:r>
            <a:endParaRPr lang="zh-CN" sz="4800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extLst/>
          </a:lstStyle>
          <a:p>
            <a:r>
              <a:rPr lang="zh-CN" dirty="0" smtClean="0"/>
              <a:t>示例</a:t>
            </a:r>
            <a:r>
              <a:rPr lang="zh-CN" dirty="0"/>
              <a:t>和技巧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Observer</a:t>
            </a:r>
            <a:r>
              <a:rPr lang="zh-CN" altLang="en-US" dirty="0" smtClean="0"/>
              <a:t>模式</a:t>
            </a:r>
            <a:r>
              <a:rPr lang="en-US" altLang="zh-CN" dirty="0"/>
              <a:t>( </a:t>
            </a:r>
            <a:r>
              <a:rPr lang="zh-CN" altLang="en-US" dirty="0"/>
              <a:t>又叫发布者</a:t>
            </a:r>
            <a:r>
              <a:rPr lang="en-US" altLang="zh-CN" dirty="0"/>
              <a:t>-</a:t>
            </a:r>
            <a:r>
              <a:rPr lang="zh-CN" altLang="en-US" dirty="0"/>
              <a:t>订阅者模式 </a:t>
            </a:r>
            <a:r>
              <a:rPr lang="en-US" altLang="zh-CN" dirty="0"/>
              <a:t>)</a:t>
            </a:r>
            <a:r>
              <a:rPr lang="zh-CN" altLang="en-US" dirty="0"/>
              <a:t>应该是最常用的模式之一</a:t>
            </a:r>
            <a:r>
              <a:rPr lang="en-US" altLang="zh-CN" dirty="0"/>
              <a:t>. </a:t>
            </a:r>
            <a:r>
              <a:rPr lang="zh-CN" altLang="en-US" dirty="0"/>
              <a:t>在很多语言里都得到大量应用</a:t>
            </a:r>
            <a:r>
              <a:rPr lang="en-US" altLang="zh-CN" dirty="0"/>
              <a:t>. </a:t>
            </a:r>
            <a:r>
              <a:rPr lang="zh-CN" altLang="en-US" dirty="0"/>
              <a:t>包括我们平时接触的</a:t>
            </a:r>
            <a:r>
              <a:rPr lang="en-US" altLang="zh-CN" dirty="0" err="1"/>
              <a:t>dom</a:t>
            </a:r>
            <a:r>
              <a:rPr lang="zh-CN" altLang="en-US" dirty="0"/>
              <a:t>事件</a:t>
            </a:r>
            <a:r>
              <a:rPr lang="en-US" altLang="zh-CN" dirty="0"/>
              <a:t>. </a:t>
            </a:r>
            <a:r>
              <a:rPr lang="zh-CN" altLang="en-US" dirty="0"/>
              <a:t>也是</a:t>
            </a:r>
            <a:r>
              <a:rPr lang="en-US" altLang="zh-CN" dirty="0" err="1" smtClean="0"/>
              <a:t>js</a:t>
            </a:r>
            <a:r>
              <a:rPr lang="zh-CN" altLang="en-US" dirty="0"/>
              <a:t>和</a:t>
            </a:r>
            <a:r>
              <a:rPr lang="en-US" altLang="zh-CN" dirty="0" err="1"/>
              <a:t>dom</a:t>
            </a:r>
            <a:r>
              <a:rPr lang="zh-CN" altLang="en-US" dirty="0"/>
              <a:t>之间实现的一种观察者模式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/>
              <a:t>div.onclick</a:t>
            </a:r>
            <a:r>
              <a:rPr lang="en-US" altLang="zh-CN" dirty="0"/>
              <a:t>  =  </a:t>
            </a:r>
            <a:r>
              <a:rPr lang="en-US" altLang="zh-CN" b="1" dirty="0"/>
              <a:t>function</a:t>
            </a:r>
            <a:r>
              <a:rPr lang="en-US" altLang="zh-CN" dirty="0"/>
              <a:t> click (){ </a:t>
            </a:r>
          </a:p>
          <a:p>
            <a:pPr marL="400050" lvl="1" indent="0">
              <a:buNone/>
            </a:pPr>
            <a:r>
              <a:rPr lang="en-US" altLang="zh-CN" dirty="0"/>
              <a:t>   alert ( ''click' ) 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只要订阅了</a:t>
            </a:r>
            <a:r>
              <a:rPr lang="en-US" altLang="zh-CN" dirty="0"/>
              <a:t>div</a:t>
            </a:r>
            <a:r>
              <a:rPr lang="zh-CN" altLang="en-US" dirty="0"/>
              <a:t>的</a:t>
            </a:r>
            <a:r>
              <a:rPr lang="en-US" altLang="zh-CN" dirty="0"/>
              <a:t>click</a:t>
            </a:r>
            <a:r>
              <a:rPr lang="zh-CN" altLang="en-US" dirty="0"/>
              <a:t>事件</a:t>
            </a:r>
            <a:r>
              <a:rPr lang="en-US" altLang="zh-CN" dirty="0"/>
              <a:t>. </a:t>
            </a:r>
            <a:r>
              <a:rPr lang="zh-CN" altLang="en-US" dirty="0"/>
              <a:t>当点击</a:t>
            </a:r>
            <a:r>
              <a:rPr lang="en-US" altLang="zh-CN" dirty="0"/>
              <a:t>div</a:t>
            </a:r>
            <a:r>
              <a:rPr lang="zh-CN" altLang="en-US" dirty="0"/>
              <a:t>的时候</a:t>
            </a:r>
            <a:r>
              <a:rPr lang="en-US" altLang="zh-CN" dirty="0"/>
              <a:t>, function click</a:t>
            </a:r>
            <a:r>
              <a:rPr lang="zh-CN" altLang="en-US" dirty="0"/>
              <a:t>就会被触发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65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适配器模式的作用很像一个转接口</a:t>
            </a:r>
            <a:r>
              <a:rPr lang="en-US" altLang="zh-CN" dirty="0"/>
              <a:t>. </a:t>
            </a:r>
            <a:r>
              <a:rPr lang="zh-CN" altLang="en-US" dirty="0"/>
              <a:t>本来</a:t>
            </a:r>
            <a:r>
              <a:rPr lang="en-US" altLang="zh-CN" dirty="0" err="1"/>
              <a:t>iphone</a:t>
            </a:r>
            <a:r>
              <a:rPr lang="zh-CN" altLang="en-US" dirty="0"/>
              <a:t>的充电器是不能直接插在电脑机箱上的</a:t>
            </a:r>
            <a:r>
              <a:rPr lang="en-US" altLang="zh-CN" dirty="0"/>
              <a:t>, </a:t>
            </a:r>
            <a:r>
              <a:rPr lang="zh-CN" altLang="en-US" dirty="0"/>
              <a:t>而通过一个</a:t>
            </a:r>
            <a:r>
              <a:rPr lang="en-US" altLang="zh-CN" dirty="0" err="1"/>
              <a:t>usb</a:t>
            </a:r>
            <a:r>
              <a:rPr lang="zh-CN" altLang="en-US" dirty="0"/>
              <a:t>转接口就可以了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在程序里适配器模式也经常用来适配</a:t>
            </a:r>
            <a:r>
              <a:rPr lang="en-US" altLang="zh-CN" dirty="0"/>
              <a:t>2</a:t>
            </a:r>
            <a:r>
              <a:rPr lang="zh-CN" altLang="en-US" dirty="0"/>
              <a:t>个接口</a:t>
            </a:r>
            <a:r>
              <a:rPr lang="en-US" altLang="zh-CN" dirty="0"/>
              <a:t>, </a:t>
            </a:r>
            <a:r>
              <a:rPr lang="zh-CN" altLang="en-US" dirty="0"/>
              <a:t>比如你现在正在用一个自定义的</a:t>
            </a:r>
            <a:r>
              <a:rPr lang="en-US" altLang="zh-CN" dirty="0" err="1"/>
              <a:t>js</a:t>
            </a:r>
            <a:r>
              <a:rPr lang="zh-CN" altLang="en-US" dirty="0"/>
              <a:t>库</a:t>
            </a:r>
            <a:r>
              <a:rPr lang="en-US" altLang="zh-CN" dirty="0"/>
              <a:t>. </a:t>
            </a:r>
            <a:r>
              <a:rPr lang="zh-CN" altLang="en-US" dirty="0"/>
              <a:t>里面有个根据</a:t>
            </a:r>
            <a:r>
              <a:rPr lang="en-US" altLang="zh-CN" dirty="0"/>
              <a:t>id</a:t>
            </a:r>
            <a:r>
              <a:rPr lang="zh-CN" altLang="en-US" dirty="0"/>
              <a:t>获取节点的方法</a:t>
            </a:r>
            <a:r>
              <a:rPr lang="en-US" altLang="zh-CN" dirty="0"/>
              <a:t>$id(). </a:t>
            </a:r>
            <a:r>
              <a:rPr lang="zh-CN" altLang="en-US" dirty="0"/>
              <a:t>有天你觉得</a:t>
            </a:r>
            <a:r>
              <a:rPr lang="en-US" altLang="zh-CN" dirty="0" err="1"/>
              <a:t>jquery</a:t>
            </a:r>
            <a:r>
              <a:rPr lang="zh-CN" altLang="en-US" dirty="0"/>
              <a:t>里的</a:t>
            </a:r>
            <a:r>
              <a:rPr lang="en-US" altLang="zh-CN" dirty="0"/>
              <a:t>$</a:t>
            </a:r>
            <a:r>
              <a:rPr lang="zh-CN" altLang="en-US" dirty="0"/>
              <a:t>实现得更酷</a:t>
            </a:r>
            <a:r>
              <a:rPr lang="en-US" altLang="zh-CN" dirty="0"/>
              <a:t>, </a:t>
            </a:r>
            <a:r>
              <a:rPr lang="zh-CN" altLang="en-US" dirty="0"/>
              <a:t>但你又不想让你的工程师去学习新的库和语法</a:t>
            </a:r>
            <a:r>
              <a:rPr lang="en-US" altLang="zh-CN" dirty="0"/>
              <a:t>. </a:t>
            </a:r>
            <a:r>
              <a:rPr lang="zh-CN" altLang="en-US" dirty="0"/>
              <a:t>那一个适配器就能让你完成这件事情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$id = </a:t>
            </a:r>
            <a:r>
              <a:rPr lang="en-US" altLang="zh-CN" b="1" dirty="0"/>
              <a:t>function</a:t>
            </a:r>
            <a:r>
              <a:rPr lang="en-US" altLang="zh-CN" dirty="0"/>
              <a:t>( id ){ </a:t>
            </a:r>
            <a:endParaRPr lang="zh-CN" altLang="en-US" dirty="0"/>
          </a:p>
          <a:p>
            <a:r>
              <a:rPr lang="zh-CN" altLang="en-US" dirty="0"/>
              <a:t>  </a:t>
            </a:r>
            <a:r>
              <a:rPr lang="en-US" altLang="zh-CN" b="1" dirty="0"/>
              <a:t>return</a:t>
            </a:r>
            <a:r>
              <a:rPr lang="zh-CN" altLang="en-US" dirty="0"/>
              <a:t> </a:t>
            </a:r>
            <a:r>
              <a:rPr lang="en-US" altLang="zh-CN" dirty="0"/>
              <a:t>jQuery( '#'</a:t>
            </a:r>
            <a:r>
              <a:rPr lang="zh-CN" altLang="en-US" dirty="0"/>
              <a:t> </a:t>
            </a:r>
            <a:r>
              <a:rPr lang="en-US" altLang="zh-CN" dirty="0"/>
              <a:t>+ id )[0]; </a:t>
            </a:r>
            <a:endParaRPr lang="zh-CN" altLang="en-US" dirty="0"/>
          </a:p>
          <a:p>
            <a:r>
              <a:rPr lang="en-US" altLang="zh-CN" dirty="0"/>
              <a:t>} 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Adapater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82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Proxy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24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Bridge</a:t>
            </a:r>
            <a:r>
              <a:rPr lang="zh-CN" altLang="en-US" dirty="0" smtClean="0"/>
              <a:t>模式</a:t>
            </a:r>
            <a:r>
              <a:rPr lang="zh-CN" altLang="en-US" dirty="0"/>
              <a:t>的作用在于将实现部分和抽象部分分离开来， 以便两者可以独立的变化。在实现</a:t>
            </a:r>
            <a:r>
              <a:rPr lang="en-US" altLang="zh-CN" dirty="0" err="1"/>
              <a:t>api</a:t>
            </a:r>
            <a:r>
              <a:rPr lang="zh-CN" altLang="en-US" dirty="0"/>
              <a:t>的时候， 桥接模式特别有用。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singleton</a:t>
            </a:r>
            <a:r>
              <a:rPr lang="zh-CN" altLang="en-US" dirty="0" smtClean="0"/>
              <a:t>的例子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b="1" dirty="0" err="1"/>
              <a:t>var</a:t>
            </a:r>
            <a:r>
              <a:rPr lang="en-US" altLang="zh-CN" dirty="0"/>
              <a:t> singleton = </a:t>
            </a:r>
            <a:r>
              <a:rPr lang="en-US" altLang="zh-CN" b="1" dirty="0"/>
              <a:t>function</a:t>
            </a:r>
            <a:r>
              <a:rPr lang="en-US" altLang="zh-CN" dirty="0"/>
              <a:t>( </a:t>
            </a:r>
            <a:r>
              <a:rPr lang="en-US" altLang="zh-CN" dirty="0" err="1"/>
              <a:t>fn</a:t>
            </a:r>
            <a:r>
              <a:rPr lang="en-US" altLang="zh-CN" dirty="0"/>
              <a:t> ){ </a:t>
            </a:r>
            <a:r>
              <a:rPr lang="en-US" altLang="zh-CN" dirty="0" smtClean="0"/>
              <a:t>  ---</a:t>
            </a:r>
            <a:r>
              <a:rPr lang="zh-CN" altLang="en-US" dirty="0" smtClean="0"/>
              <a:t>抽象部分</a:t>
            </a:r>
            <a:endParaRPr lang="en-US" altLang="zh-CN" dirty="0"/>
          </a:p>
          <a:p>
            <a:pPr lvl="1"/>
            <a:r>
              <a:rPr lang="en-US" altLang="zh-CN" dirty="0"/>
              <a:t>    </a:t>
            </a:r>
            <a:r>
              <a:rPr lang="en-US" altLang="zh-CN" b="1" dirty="0" err="1"/>
              <a:t>var</a:t>
            </a:r>
            <a:r>
              <a:rPr lang="en-US" altLang="zh-CN" dirty="0"/>
              <a:t> result; </a:t>
            </a:r>
          </a:p>
          <a:p>
            <a:pPr lvl="1"/>
            <a:r>
              <a:rPr lang="en-US" altLang="zh-CN" dirty="0"/>
              <a:t>   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b="1" dirty="0"/>
              <a:t>function</a:t>
            </a:r>
            <a:r>
              <a:rPr lang="en-US" altLang="zh-CN" dirty="0"/>
              <a:t>(){ </a:t>
            </a:r>
          </a:p>
          <a:p>
            <a:pPr lvl="1"/>
            <a:r>
              <a:rPr lang="en-US" altLang="zh-CN" dirty="0"/>
              <a:t>        </a:t>
            </a:r>
            <a:r>
              <a:rPr lang="en-US" altLang="zh-CN" b="1" dirty="0"/>
              <a:t>return</a:t>
            </a:r>
            <a:r>
              <a:rPr lang="en-US" altLang="zh-CN" dirty="0"/>
              <a:t> result || ( result = </a:t>
            </a:r>
            <a:r>
              <a:rPr lang="en-US" altLang="zh-CN" dirty="0" err="1"/>
              <a:t>fn</a:t>
            </a:r>
            <a:r>
              <a:rPr lang="en-US" altLang="zh-CN" dirty="0"/>
              <a:t> .apply( </a:t>
            </a:r>
            <a:r>
              <a:rPr lang="en-US" altLang="zh-CN" b="1" dirty="0"/>
              <a:t>this</a:t>
            </a:r>
            <a:r>
              <a:rPr lang="en-US" altLang="zh-CN" dirty="0"/>
              <a:t>, arguments ) ); </a:t>
            </a:r>
          </a:p>
          <a:p>
            <a:pPr lvl="1"/>
            <a:r>
              <a:rPr lang="en-US" altLang="zh-CN" dirty="0"/>
              <a:t>    } 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b="1" dirty="0" err="1"/>
              <a:t>var</a:t>
            </a:r>
            <a:r>
              <a:rPr lang="en-US" altLang="zh-CN" dirty="0"/>
              <a:t> </a:t>
            </a:r>
            <a:r>
              <a:rPr lang="en-US" altLang="zh-CN" dirty="0" err="1"/>
              <a:t>createMask</a:t>
            </a:r>
            <a:r>
              <a:rPr lang="en-US" altLang="zh-CN" dirty="0"/>
              <a:t> = singleton( </a:t>
            </a:r>
            <a:r>
              <a:rPr lang="en-US" altLang="zh-CN" b="1" dirty="0"/>
              <a:t>function</a:t>
            </a:r>
            <a:r>
              <a:rPr lang="en-US" altLang="zh-CN" dirty="0"/>
              <a:t>(){ </a:t>
            </a:r>
            <a:r>
              <a:rPr lang="en-US" altLang="zh-CN" dirty="0" smtClean="0"/>
              <a:t> --</a:t>
            </a:r>
            <a:r>
              <a:rPr lang="zh-CN" altLang="en-US" dirty="0" smtClean="0"/>
              <a:t>实现部分</a:t>
            </a:r>
            <a:endParaRPr lang="en-US" altLang="zh-CN" dirty="0"/>
          </a:p>
          <a:p>
            <a:pPr lvl="1"/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document.body.appendChild</a:t>
            </a:r>
            <a:r>
              <a:rPr lang="en-US" altLang="zh-CN" dirty="0"/>
              <a:t>( </a:t>
            </a:r>
            <a:r>
              <a:rPr lang="en-US" altLang="zh-CN" dirty="0" err="1"/>
              <a:t>document.createElement</a:t>
            </a:r>
            <a:r>
              <a:rPr lang="en-US" altLang="zh-CN" dirty="0"/>
              <a:t>('div') ); </a:t>
            </a:r>
          </a:p>
          <a:p>
            <a:pPr lvl="1"/>
            <a:r>
              <a:rPr lang="en-US" altLang="zh-CN" dirty="0"/>
              <a:t> }) 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Bridge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39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外观模式</a:t>
            </a:r>
            <a:r>
              <a:rPr lang="en-US" altLang="zh-CN" dirty="0"/>
              <a:t>(</a:t>
            </a:r>
            <a:r>
              <a:rPr lang="zh-CN" altLang="en-US" dirty="0"/>
              <a:t>门面模式</a:t>
            </a:r>
            <a:r>
              <a:rPr lang="en-US" altLang="zh-CN" dirty="0"/>
              <a:t>)</a:t>
            </a:r>
            <a:r>
              <a:rPr lang="zh-CN" altLang="en-US" dirty="0"/>
              <a:t>，是一种相对简单而又无处不在的模式。外观模式提供一个高层接口，这个接口使得客户端或子系统更加方便调用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b="1" dirty="0" err="1"/>
              <a:t>var</a:t>
            </a:r>
            <a:r>
              <a:rPr lang="en-US" altLang="zh-CN" dirty="0"/>
              <a:t> </a:t>
            </a:r>
            <a:r>
              <a:rPr lang="en-US" altLang="zh-CN" dirty="0" err="1"/>
              <a:t>getName</a:t>
            </a:r>
            <a:r>
              <a:rPr lang="en-US" altLang="zh-CN" dirty="0"/>
              <a:t> = </a:t>
            </a:r>
            <a:r>
              <a:rPr lang="en-US" altLang="zh-CN" b="1" dirty="0"/>
              <a:t>function</a:t>
            </a:r>
            <a:r>
              <a:rPr lang="en-US" altLang="zh-CN" dirty="0"/>
              <a:t>(){ </a:t>
            </a:r>
          </a:p>
          <a:p>
            <a:pPr lvl="1"/>
            <a:r>
              <a:rPr lang="en-US" altLang="zh-CN" dirty="0"/>
              <a:t>  </a:t>
            </a:r>
            <a:r>
              <a:rPr lang="en-US" altLang="zh-CN" b="1" dirty="0"/>
              <a:t>return</a:t>
            </a:r>
            <a:r>
              <a:rPr lang="en-US" altLang="zh-CN" dirty="0"/>
              <a:t> ''</a:t>
            </a:r>
            <a:r>
              <a:rPr lang="en-US" altLang="zh-CN" dirty="0" err="1"/>
              <a:t>svenzeng</a:t>
            </a:r>
            <a:r>
              <a:rPr lang="en-US" altLang="zh-CN" dirty="0"/>
              <a:t>" </a:t>
            </a:r>
          </a:p>
          <a:p>
            <a:pPr lvl="1"/>
            <a:r>
              <a:rPr lang="en-US" altLang="zh-CN" dirty="0"/>
              <a:t>} </a:t>
            </a:r>
          </a:p>
          <a:p>
            <a:pPr lvl="1"/>
            <a:r>
              <a:rPr lang="en-US" altLang="zh-CN" b="1" dirty="0" err="1"/>
              <a:t>var</a:t>
            </a:r>
            <a:r>
              <a:rPr lang="en-US" altLang="zh-CN" dirty="0"/>
              <a:t> </a:t>
            </a:r>
            <a:r>
              <a:rPr lang="en-US" altLang="zh-CN" dirty="0" err="1"/>
              <a:t>getSex</a:t>
            </a:r>
            <a:r>
              <a:rPr lang="en-US" altLang="zh-CN" dirty="0"/>
              <a:t> = </a:t>
            </a:r>
            <a:r>
              <a:rPr lang="en-US" altLang="zh-CN" b="1" dirty="0"/>
              <a:t>function</a:t>
            </a:r>
            <a:r>
              <a:rPr lang="en-US" altLang="zh-CN" dirty="0"/>
              <a:t>(){ </a:t>
            </a:r>
          </a:p>
          <a:p>
            <a:pPr lvl="1"/>
            <a:r>
              <a:rPr lang="en-US" altLang="zh-CN" dirty="0"/>
              <a:t>   </a:t>
            </a:r>
            <a:r>
              <a:rPr lang="en-US" altLang="zh-CN" b="1" dirty="0"/>
              <a:t>return</a:t>
            </a:r>
            <a:r>
              <a:rPr lang="en-US" altLang="zh-CN" dirty="0"/>
              <a:t> 'man' </a:t>
            </a:r>
          </a:p>
          <a:p>
            <a:pPr lvl="1"/>
            <a:r>
              <a:rPr lang="en-US" altLang="zh-CN" dirty="0"/>
              <a:t>} 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 err="1"/>
              <a:t>var</a:t>
            </a:r>
            <a:r>
              <a:rPr lang="en-US" altLang="zh-CN" dirty="0"/>
              <a:t> </a:t>
            </a:r>
            <a:r>
              <a:rPr lang="en-US" altLang="zh-CN" dirty="0" err="1"/>
              <a:t>getUserInfo</a:t>
            </a:r>
            <a:r>
              <a:rPr lang="en-US" altLang="zh-CN" dirty="0"/>
              <a:t> = </a:t>
            </a:r>
            <a:r>
              <a:rPr lang="en-US" altLang="zh-CN" b="1" dirty="0"/>
              <a:t>function</a:t>
            </a:r>
            <a:r>
              <a:rPr lang="en-US" altLang="zh-CN" dirty="0"/>
              <a:t>(){ </a:t>
            </a:r>
          </a:p>
          <a:p>
            <a:pPr lvl="1"/>
            <a:r>
              <a:rPr lang="en-US" altLang="zh-CN" dirty="0"/>
              <a:t>  </a:t>
            </a:r>
            <a:r>
              <a:rPr lang="en-US" altLang="zh-CN" b="1" dirty="0" err="1"/>
              <a:t>var</a:t>
            </a:r>
            <a:r>
              <a:rPr lang="en-US" altLang="zh-CN" dirty="0"/>
              <a:t> info = a() + b(); </a:t>
            </a:r>
          </a:p>
          <a:p>
            <a:pPr lvl="1"/>
            <a:r>
              <a:rPr lang="en-US" altLang="zh-CN" dirty="0"/>
              <a:t>  </a:t>
            </a:r>
            <a:r>
              <a:rPr lang="en-US" altLang="zh-CN" b="1" dirty="0"/>
              <a:t>return</a:t>
            </a:r>
            <a:r>
              <a:rPr lang="en-US" altLang="zh-CN" dirty="0"/>
              <a:t> info; </a:t>
            </a:r>
          </a:p>
          <a:p>
            <a:pPr lvl="1"/>
            <a:r>
              <a:rPr lang="en-US" altLang="zh-CN" dirty="0"/>
              <a:t>} 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Facade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9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外观模式还有一个好处是可以对用户隐藏真正的实现细节，用户只关心最高层的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最后写个我们都用过的外观模式例子</a:t>
            </a:r>
          </a:p>
          <a:p>
            <a:pPr lvl="1"/>
            <a:r>
              <a:rPr lang="en-US" altLang="zh-CN" b="1" dirty="0" err="1"/>
              <a:t>var</a:t>
            </a:r>
            <a:r>
              <a:rPr lang="en-US" altLang="zh-CN" dirty="0"/>
              <a:t> </a:t>
            </a:r>
            <a:r>
              <a:rPr lang="en-US" altLang="zh-CN" dirty="0" err="1"/>
              <a:t>stopEvent</a:t>
            </a:r>
            <a:r>
              <a:rPr lang="en-US" altLang="zh-CN" dirty="0"/>
              <a:t> = </a:t>
            </a:r>
            <a:r>
              <a:rPr lang="en-US" altLang="zh-CN" b="1" dirty="0"/>
              <a:t>function</a:t>
            </a:r>
            <a:r>
              <a:rPr lang="en-US" altLang="zh-CN" dirty="0"/>
              <a:t>( e ){   //</a:t>
            </a:r>
            <a:r>
              <a:rPr lang="zh-CN" altLang="en-US" dirty="0"/>
              <a:t>同时阻止事件默认行为和冒泡 </a:t>
            </a:r>
          </a:p>
          <a:p>
            <a:pPr lvl="1"/>
            <a:r>
              <a:rPr lang="zh-CN" altLang="en-US" dirty="0"/>
              <a:t>  </a:t>
            </a:r>
            <a:r>
              <a:rPr lang="en-US" altLang="zh-CN" dirty="0" err="1"/>
              <a:t>e.stopPropagation</a:t>
            </a:r>
            <a:r>
              <a:rPr lang="en-US" altLang="zh-CN" dirty="0"/>
              <a:t>(); </a:t>
            </a:r>
          </a:p>
          <a:p>
            <a:pPr lvl="1"/>
            <a:r>
              <a:rPr lang="en-US" altLang="zh-CN" dirty="0"/>
              <a:t>  </a:t>
            </a:r>
            <a:r>
              <a:rPr lang="en-US" altLang="zh-CN" dirty="0" err="1"/>
              <a:t>e.preventDefault</a:t>
            </a:r>
            <a:r>
              <a:rPr lang="en-US" altLang="zh-CN" dirty="0"/>
              <a:t>(); </a:t>
            </a:r>
          </a:p>
          <a:p>
            <a:pPr lvl="1"/>
            <a:r>
              <a:rPr lang="en-US" altLang="zh-CN" dirty="0"/>
              <a:t>} 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53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827584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b="1" dirty="0" smtClean="0">
                <a:hlinkClick r:id="rId3"/>
              </a:rPr>
              <a:t>Higher-order function</a:t>
            </a:r>
            <a:endParaRPr lang="en-US" altLang="zh-CN" b="1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altLang="zh-CN" sz="1800" dirty="0" smtClean="0"/>
              <a:t>JavaScript </a:t>
            </a:r>
            <a:r>
              <a:rPr lang="en-US" altLang="zh-CN" sz="1800" dirty="0"/>
              <a:t>functions take values as arguments and return values. JavaScript functions are values, so JavaScript functions can take functions as arguments, return functions, or both. Generally speaking, a function that either takes functions as arguments or returns a function (or both) is referred to as a “higher-order” function.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hlinkClick r:id="rId4" action="ppaction://hlinkfile"/>
              </a:rPr>
              <a:t>Here’s very simple higher-order function that takes a function as an argument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2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i="1" dirty="0"/>
              <a:t>Compose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/>
              <a:t>“A </a:t>
            </a:r>
            <a:r>
              <a:rPr lang="en-US" altLang="zh-CN" sz="1600" dirty="0" err="1"/>
              <a:t>combinator</a:t>
            </a:r>
            <a:r>
              <a:rPr lang="en-US" altLang="zh-CN" sz="1600" dirty="0"/>
              <a:t> is a higher-order function that uses only function application and earlier defined </a:t>
            </a:r>
            <a:r>
              <a:rPr lang="en-US" altLang="zh-CN" sz="1600" dirty="0" err="1"/>
              <a:t>combinators</a:t>
            </a:r>
            <a:r>
              <a:rPr lang="en-US" altLang="zh-CN" sz="1600" dirty="0"/>
              <a:t> to define a result from its arguments.”–</a:t>
            </a:r>
            <a:r>
              <a:rPr lang="en-US" altLang="zh-CN" sz="1600" dirty="0" smtClean="0">
                <a:hlinkClick r:id="rId3" tooltip="Combinatory Logic"/>
              </a:rPr>
              <a:t>Wikipedia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示例代码</a:t>
            </a:r>
            <a:endParaRPr lang="en-US" altLang="zh-CN" sz="16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compose(a, b){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function(c){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return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a(b(c));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27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b="1" dirty="0"/>
              <a:t>function decorators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altLang="zh-CN" sz="1800" dirty="0"/>
              <a:t>A </a:t>
            </a:r>
            <a:r>
              <a:rPr lang="en-US" altLang="zh-CN" sz="1800" i="1" dirty="0"/>
              <a:t>function decorator</a:t>
            </a:r>
            <a:r>
              <a:rPr lang="en-US" altLang="zh-CN" sz="1800" dirty="0"/>
              <a:t> is a higher-order function that takes one function as an argument, returns another function, and the returned function is a variation of the argument function. Here’s a ridiculous example of </a:t>
            </a:r>
            <a:r>
              <a:rPr lang="en-US" altLang="zh-CN" sz="1800" dirty="0" smtClean="0"/>
              <a:t>a decorator:</a:t>
            </a:r>
          </a:p>
          <a:p>
            <a:endParaRPr lang="en-US" altLang="zh-CN" sz="1800" dirty="0" smtClean="0"/>
          </a:p>
          <a:p>
            <a:r>
              <a:rPr lang="zh-CN" altLang="en-US" sz="1800" dirty="0" smtClean="0">
                <a:hlinkClick r:id="rId3" action="ppaction://hlinkfile"/>
              </a:rPr>
              <a:t>示例代码</a:t>
            </a:r>
            <a:endParaRPr lang="en-US" altLang="zh-CN" sz="1800" dirty="0" smtClean="0"/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not 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return function (argument) {</a:t>
            </a:r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return !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(argument)</a:t>
            </a:r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marL="400050" lvl="1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00050" lvl="1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en-US" altLang="zh-CN" sz="1400" dirty="0"/>
              <a:t>not</a:t>
            </a:r>
            <a:r>
              <a:rPr lang="en-US" altLang="zh-CN" sz="1400" dirty="0"/>
              <a:t> is a function decorator because it modifies a function while remaining strongly related to the original function’s semantics.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6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755576" y="105373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b="1" dirty="0"/>
              <a:t>function </a:t>
            </a:r>
            <a:r>
              <a:rPr lang="en-US" altLang="zh-CN" b="1" dirty="0" smtClean="0"/>
              <a:t>decorators  ---Once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914400" y="1905000"/>
            <a:ext cx="7618040" cy="4221163"/>
          </a:xfrm>
        </p:spPr>
        <p:txBody>
          <a:bodyPr>
            <a:normAutofit/>
          </a:bodyPr>
          <a:lstStyle>
            <a:extLst/>
          </a:lstStyle>
          <a:p>
            <a:pPr lvl="1"/>
            <a:r>
              <a:rPr lang="en-US" altLang="zh-CN" sz="1800" dirty="0" smtClean="0"/>
              <a:t>Once ensures </a:t>
            </a:r>
            <a:r>
              <a:rPr lang="en-US" altLang="zh-CN" sz="1800" dirty="0"/>
              <a:t>that a function can only be called, well, </a:t>
            </a:r>
            <a:r>
              <a:rPr lang="en-US" altLang="zh-CN" sz="1800" i="1" dirty="0"/>
              <a:t>once</a:t>
            </a:r>
            <a:r>
              <a:rPr lang="en-US" altLang="zh-CN" sz="1800" dirty="0"/>
              <a:t>. </a:t>
            </a:r>
            <a:endParaRPr lang="en-US" altLang="zh-CN" sz="1800" dirty="0" smtClean="0"/>
          </a:p>
          <a:p>
            <a:pPr lvl="1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示例代码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ea typeface="微软雅黑" panose="020B0503020204020204" pitchFamily="34" charset="-122"/>
              </a:rPr>
              <a:t>function once(</a:t>
            </a:r>
            <a:r>
              <a:rPr lang="en-US" altLang="zh-CN" sz="1800" dirty="0" err="1">
                <a:ea typeface="微软雅黑" panose="020B0503020204020204" pitchFamily="34" charset="-122"/>
              </a:rPr>
              <a:t>fn</a:t>
            </a:r>
            <a:r>
              <a:rPr lang="en-US" altLang="zh-CN" sz="1800" dirty="0">
                <a:ea typeface="微软雅黑" panose="020B0503020204020204" pitchFamily="34" charset="-122"/>
              </a:rPr>
              <a:t>){</a:t>
            </a:r>
          </a:p>
          <a:p>
            <a:pPr marL="457200" lvl="1" indent="0">
              <a:buNone/>
            </a:pPr>
            <a:r>
              <a:rPr lang="en-US" altLang="zh-CN" sz="1800" dirty="0"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ea typeface="微软雅黑" panose="020B0503020204020204" pitchFamily="34" charset="-122"/>
              </a:rPr>
              <a:t>var</a:t>
            </a:r>
            <a:r>
              <a:rPr lang="en-US" altLang="zh-CN" sz="1800" dirty="0">
                <a:ea typeface="微软雅黑" panose="020B0503020204020204" pitchFamily="34" charset="-122"/>
              </a:rPr>
              <a:t> done = false;</a:t>
            </a:r>
          </a:p>
          <a:p>
            <a:pPr marL="457200" lvl="1" indent="0">
              <a:buNone/>
            </a:pPr>
            <a:r>
              <a:rPr lang="en-US" altLang="zh-CN" sz="1800" dirty="0">
                <a:ea typeface="微软雅黑" panose="020B0503020204020204" pitchFamily="34" charset="-122"/>
              </a:rPr>
              <a:t>	return function(){</a:t>
            </a:r>
          </a:p>
          <a:p>
            <a:pPr marL="457200" lvl="1" indent="0">
              <a:buNone/>
            </a:pPr>
            <a:r>
              <a:rPr lang="en-US" altLang="zh-CN" sz="1800" dirty="0">
                <a:ea typeface="微软雅黑" panose="020B0503020204020204" pitchFamily="34" charset="-122"/>
              </a:rPr>
              <a:t>		return done ? void 0 : ((done = true), </a:t>
            </a:r>
            <a:r>
              <a:rPr lang="en-US" altLang="zh-CN" sz="1800" dirty="0" err="1">
                <a:ea typeface="微软雅黑" panose="020B0503020204020204" pitchFamily="34" charset="-122"/>
              </a:rPr>
              <a:t>fn.apply</a:t>
            </a:r>
            <a:r>
              <a:rPr lang="en-US" altLang="zh-CN" sz="1800" dirty="0">
                <a:ea typeface="微软雅黑" panose="020B0503020204020204" pitchFamily="34" charset="-122"/>
              </a:rPr>
              <a:t>(this, arguments))</a:t>
            </a:r>
          </a:p>
          <a:p>
            <a:pPr marL="457200" lvl="1" indent="0">
              <a:buNone/>
            </a:pPr>
            <a:r>
              <a:rPr lang="en-US" altLang="zh-CN" sz="1800" dirty="0">
                <a:ea typeface="微软雅黑" panose="020B0503020204020204" pitchFamily="34" charset="-122"/>
              </a:rPr>
              <a:t>	}</a:t>
            </a:r>
          </a:p>
          <a:p>
            <a:pPr marL="457200" lvl="1" indent="0">
              <a:buNone/>
            </a:pPr>
            <a:r>
              <a:rPr lang="en-US" altLang="zh-CN" sz="1800" dirty="0">
                <a:ea typeface="微软雅黑" panose="020B0503020204020204" pitchFamily="34" charset="-122"/>
              </a:rPr>
              <a:t>}</a:t>
            </a:r>
          </a:p>
          <a:p>
            <a:pPr marL="457200" lvl="1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5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设计模式体现的是一种思想，而思想则是指导行为的一切，理解</a:t>
            </a:r>
            <a:r>
              <a:rPr lang="zh-CN" altLang="en-US" dirty="0" smtClean="0"/>
              <a:t>和掌握</a:t>
            </a:r>
            <a:r>
              <a:rPr lang="zh-CN" altLang="en-US" dirty="0"/>
              <a:t>了设计模式，并不是说记住</a:t>
            </a:r>
            <a:r>
              <a:rPr lang="zh-CN" altLang="en-US" dirty="0" smtClean="0"/>
              <a:t>了</a:t>
            </a:r>
            <a:r>
              <a:rPr lang="en-US" altLang="zh-CN" dirty="0" smtClean="0"/>
              <a:t>23</a:t>
            </a:r>
            <a:r>
              <a:rPr lang="zh-CN" altLang="en-US" dirty="0" smtClean="0"/>
              <a:t>种</a:t>
            </a:r>
            <a:r>
              <a:rPr lang="zh-CN" altLang="en-US" dirty="0"/>
              <a:t>（或更多）设计场景和解决策略（实际上这也是</a:t>
            </a:r>
            <a:r>
              <a:rPr lang="zh-CN" altLang="en-US" dirty="0" smtClean="0"/>
              <a:t>很重要</a:t>
            </a:r>
            <a:r>
              <a:rPr lang="zh-CN" altLang="en-US" dirty="0"/>
              <a:t>的一笔财富</a:t>
            </a:r>
            <a:r>
              <a:rPr lang="zh-CN" altLang="en-US" dirty="0" smtClean="0"/>
              <a:t>），实际</a:t>
            </a:r>
            <a:r>
              <a:rPr lang="zh-CN" altLang="en-US" dirty="0"/>
              <a:t>接受的是一种思想的熏陶和洗礼</a:t>
            </a:r>
            <a:r>
              <a:rPr lang="zh-CN" altLang="en-US" dirty="0" smtClean="0"/>
              <a:t>，等</a:t>
            </a:r>
            <a:r>
              <a:rPr lang="zh-CN" altLang="en-US" dirty="0"/>
              <a:t>这种思想融入到了你的思想中</a:t>
            </a:r>
          </a:p>
          <a:p>
            <a:pPr marL="0" indent="0">
              <a:buNone/>
            </a:pPr>
            <a:r>
              <a:rPr lang="zh-CN" altLang="en-US" dirty="0" smtClean="0"/>
              <a:t>     后</a:t>
            </a:r>
            <a:r>
              <a:rPr lang="zh-CN" altLang="en-US" dirty="0"/>
              <a:t>，你就会不自觉地使用这种思想去进行你的设计和开发，</a:t>
            </a:r>
            <a:r>
              <a:rPr lang="zh-CN" altLang="en-US" dirty="0" smtClean="0"/>
              <a:t>这    一切</a:t>
            </a:r>
            <a:r>
              <a:rPr lang="zh-CN" altLang="en-US" dirty="0"/>
              <a:t>才是最重要</a:t>
            </a:r>
            <a:r>
              <a:rPr lang="zh-CN" altLang="en-US" dirty="0" smtClean="0"/>
              <a:t>的。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712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b="1" dirty="0"/>
              <a:t>function decorators  </a:t>
            </a:r>
            <a:r>
              <a:rPr lang="en-US" altLang="zh-CN" b="1" dirty="0" smtClean="0"/>
              <a:t>---Maybe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>
            <a:extLst/>
          </a:lstStyle>
          <a:p>
            <a:r>
              <a:rPr lang="en-US" altLang="zh-CN" sz="2100" dirty="0"/>
              <a:t>A common problem in programming is </a:t>
            </a:r>
            <a:r>
              <a:rPr lang="en-US" altLang="zh-CN" sz="2100" dirty="0" smtClean="0"/>
              <a:t>checking for</a:t>
            </a:r>
            <a:r>
              <a:rPr lang="en-US" altLang="zh-CN" sz="2100" dirty="0"/>
              <a:t> </a:t>
            </a:r>
            <a:r>
              <a:rPr lang="en-US" altLang="zh-CN" sz="2100" dirty="0"/>
              <a:t>null</a:t>
            </a:r>
            <a:r>
              <a:rPr lang="en-US" altLang="zh-CN" sz="2100" dirty="0"/>
              <a:t> or </a:t>
            </a:r>
            <a:r>
              <a:rPr lang="en-US" altLang="zh-CN" sz="2100" dirty="0" smtClean="0"/>
              <a:t>undefined . Concerned a pattern that is very common:    A </a:t>
            </a:r>
            <a:r>
              <a:rPr lang="en-US" altLang="zh-CN" sz="2100" dirty="0"/>
              <a:t>function </a:t>
            </a:r>
            <a:r>
              <a:rPr lang="en-US" altLang="zh-CN" sz="2100" dirty="0" err="1"/>
              <a:t>fn</a:t>
            </a:r>
            <a:r>
              <a:rPr lang="en-US" altLang="zh-CN" sz="2100" dirty="0"/>
              <a:t> takes a value as a parameter, and its </a:t>
            </a:r>
            <a:r>
              <a:rPr lang="en-US" altLang="zh-CN" sz="2100" dirty="0" err="1"/>
              <a:t>behaviour</a:t>
            </a:r>
            <a:r>
              <a:rPr lang="en-US" altLang="zh-CN" sz="2100" dirty="0"/>
              <a:t> by design is to </a:t>
            </a:r>
            <a:r>
              <a:rPr lang="en-US" altLang="zh-CN" sz="2100" dirty="0" smtClean="0"/>
              <a:t> do </a:t>
            </a:r>
            <a:r>
              <a:rPr lang="en-US" altLang="zh-CN" sz="2100" dirty="0"/>
              <a:t>nothing if the parameter is </a:t>
            </a:r>
            <a:r>
              <a:rPr lang="en-US" altLang="zh-CN" sz="2100" dirty="0" smtClean="0"/>
              <a:t>nothing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实例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maybe 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return function () {</a:t>
            </a:r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if 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arguments.length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=== 0) {</a:t>
            </a:r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return</a:t>
            </a:r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else {</a:t>
            </a:r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for 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arguments.length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++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if (arguments[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== null) return</a:t>
            </a:r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}</a:t>
            </a:r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fn.apply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(this, arguments)</a:t>
            </a:r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marL="40005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1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优缺点：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工厂模式解决了代码复用的问题；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但没有解决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复用的问题，比如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方法显然是可以复用；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另外一个问题就是对象识别问题；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instanceof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Car;  // false</a:t>
            </a:r>
          </a:p>
        </p:txBody>
      </p:sp>
    </p:spTree>
    <p:extLst>
      <p:ext uri="{BB962C8B-B14F-4D97-AF65-F5344CB8AC3E}">
        <p14:creationId xmlns:p14="http://schemas.microsoft.com/office/powerpoint/2010/main" val="31779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构造函数模式：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前面说过所有函数都可以做为构造函数，只要用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关键字来调用；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比如前面的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其实就是一个典型的构造函数。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自定义一个构造函数：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Person(){</a:t>
            </a:r>
          </a:p>
          <a:p>
            <a:pPr lvl="2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body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 = new Person();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看例子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0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构造函数内部其实执行了下面几个过程：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创建一个新对象；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把构造函数作用域赋值给了新对象（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指向了这个新对象）；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执行构造函数；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返回这个新对象；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可以这样理解：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 = {};</a:t>
            </a:r>
          </a:p>
          <a:p>
            <a:pPr lvl="1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 = this;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fn.apply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o,arguments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eturn o;</a:t>
            </a: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看实例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是否可以模拟重现下这个过程？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9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构造函数模式的优缺点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解决了工厂模式无法识别对象的问题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但没有解决方法不能复用、重复创建的问题；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创建全局函数，统一引用。 不好，会创建很多全局变量，且方法会越来越多，不利于维护；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且没有封装性可言；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方法写在函数的原型里；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这也是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面向对象认同最高的创建对象的方式。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原型是什么？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每创建一个函数，都会有一个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指向由构造函数构造实例</a:t>
            </a:r>
            <a:r>
              <a:rPr lang="zh-CN" altLang="en-US" sz="1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共享的属性和方法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里默认只有一个属性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contructor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指向构造函数。正是我们需要的。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看例子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0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存在问题：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父类的构造方法被调用了两次。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且子类和父类共同的属性有两份。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可不可以这样？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Student.prototype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Person.prototype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?</a:t>
            </a:r>
          </a:p>
          <a:p>
            <a:pPr lvl="1">
              <a:buNone/>
            </a:pP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这样子类和父类共享原型，避免了两次调用父类构造函数的问题，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但同时带来了新的问题。由于原型是个引用类型，修改子类的原型，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等同于修改父类的原型。这显然不是我们想要的。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还有一方法，利用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Object.create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buNone/>
            </a:pP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方法创建一个拥有指定原型和若干个指定属性的对象。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看例子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支持此方法的浏览有：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Ie9+,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firefox,chrome,safari,opera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Ie8-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提供了一个类似的方法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Object.create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function(proto){</a:t>
            </a:r>
          </a:p>
          <a:p>
            <a:pPr lvl="2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F(){};</a:t>
            </a:r>
          </a:p>
          <a:p>
            <a:pPr lvl="2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F.prototype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=proto;</a:t>
            </a:r>
          </a:p>
          <a:p>
            <a:pPr lvl="2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 new F();</a:t>
            </a:r>
          </a:p>
          <a:p>
            <a:pPr lvl="1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4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至此类的实现和继承告已段落。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做为总结，我们为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看例子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有几个不错的实现可以参考：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sz="1400" dirty="0" smtClean="0">
                <a:hlinkClick r:id="rId4"/>
              </a:rPr>
              <a:t>https://github.com/ded/klass</a:t>
            </a:r>
            <a:endParaRPr lang="en-US" sz="1400" dirty="0" smtClean="0"/>
          </a:p>
          <a:p>
            <a:pPr lvl="1">
              <a:buNone/>
            </a:pPr>
            <a:r>
              <a:rPr lang="en-US" sz="1400" dirty="0" smtClean="0">
                <a:hlinkClick r:id="rId5"/>
              </a:rPr>
              <a:t>https://github.com/jiem/my-class</a:t>
            </a:r>
            <a:endParaRPr lang="en-US" sz="1400" dirty="0" smtClean="0"/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/>
              <a:t>怎样开发一个</a:t>
            </a:r>
            <a:r>
              <a:rPr lang="en-US" altLang="en-US" dirty="0" err="1" smtClean="0"/>
              <a:t>javascript</a:t>
            </a:r>
            <a:r>
              <a:rPr altLang="en-US" dirty="0" smtClean="0"/>
              <a:t>应用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说到怎么样开发一个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应用。其实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涉及到很多环节，时间原因这里就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不做过多介绍了，接上面只介绍一下代码如组织以及相关的几个类库。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一、上面说过的极简主义；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md1={};</a:t>
            </a:r>
          </a:p>
          <a:p>
            <a:pPr lvl="1">
              <a:buNone/>
            </a:pP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md2={};</a:t>
            </a:r>
          </a:p>
          <a:p>
            <a:pPr lvl="1">
              <a:buNone/>
            </a:pP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……</a:t>
            </a:r>
          </a:p>
          <a:p>
            <a:pPr lvl="1">
              <a:buNone/>
            </a:pP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mdn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={};</a:t>
            </a:r>
          </a:p>
          <a:p>
            <a:pPr lvl="1">
              <a:buNone/>
            </a:pP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二、我们刚才实现有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 = Class();</a:t>
            </a:r>
          </a:p>
          <a:p>
            <a:pPr lvl="1">
              <a:buNone/>
            </a:pP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三、命名空间的方式；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看例子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/>
              <a:t>怎样开发一个</a:t>
            </a:r>
            <a:r>
              <a:rPr lang="en-US" altLang="en-US" dirty="0" err="1" smtClean="0"/>
              <a:t>javascript</a:t>
            </a:r>
            <a:r>
              <a:rPr altLang="en-US" dirty="0" smtClean="0"/>
              <a:t>应用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CommonJS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看这里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几种实现方式：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AMD   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代表框架 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RequireJS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http://www.requirejs.cn/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CMD   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代表框架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seaJS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http://seajs.org/docs/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sz="1400" b="1" dirty="0" err="1" smtClean="0"/>
              <a:t>CommonJS</a:t>
            </a:r>
            <a:r>
              <a:rPr lang="en-US" sz="1400" b="1" dirty="0" smtClean="0"/>
              <a:t> Modules/2.0  </a:t>
            </a:r>
            <a:r>
              <a:rPr altLang="en-US" sz="1400" b="1" dirty="0" smtClean="0"/>
              <a:t>代表框架  </a:t>
            </a:r>
            <a:r>
              <a:rPr lang="en-US" sz="1400" b="1" dirty="0" err="1" smtClean="0"/>
              <a:t>BravoJS</a:t>
            </a:r>
            <a:r>
              <a:rPr lang="en-US" sz="1400" b="1" dirty="0" smtClean="0"/>
              <a:t> </a:t>
            </a:r>
            <a:r>
              <a:rPr lang="en-US" sz="1400" b="1" dirty="0" smtClean="0">
                <a:hlinkClick r:id="rId6"/>
              </a:rPr>
              <a:t>http://www.cnblogs.com/snandy/archive/2012/06/10/2543893.html</a:t>
            </a:r>
            <a:endParaRPr lang="en-US" sz="1400" b="1" dirty="0" smtClean="0"/>
          </a:p>
          <a:p>
            <a:pPr lvl="1">
              <a:buNone/>
            </a:pPr>
            <a:endParaRPr lang="en-US" sz="1400" b="1" dirty="0" smtClean="0"/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严格上讲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CommonJS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只是模块化开发的一种形式。它可以结合其它方法，一起使用。</a:t>
            </a:r>
            <a:endParaRPr 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sz="1400" b="1" dirty="0" smtClean="0"/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设计模式所需面向对象的基本知识</a:t>
            </a:r>
            <a:r>
              <a:rPr lang="en-US" altLang="zh-CN" dirty="0" smtClean="0"/>
              <a:t>(</a:t>
            </a:r>
            <a:r>
              <a:rPr lang="zh-CN" altLang="en-US" dirty="0" smtClean="0"/>
              <a:t>接口，封装，信息隐藏，继承，单体模式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设计模式的优点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设计模式（工厂模式，桥接模式， 组合模式，门面模式）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面向对象编程的几种方式及优缺点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3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/>
              <a:t>怎样开发一个</a:t>
            </a:r>
            <a:r>
              <a:rPr lang="en-US" altLang="en-US" dirty="0" err="1" smtClean="0"/>
              <a:t>javascript</a:t>
            </a:r>
            <a:r>
              <a:rPr altLang="en-US" dirty="0" smtClean="0"/>
              <a:t>应用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看这里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javascript.ruanyifeng.com/nodejs/commonjs.html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几代表框架：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sz="1400" b="1" dirty="0" smtClean="0"/>
          </a:p>
          <a:p>
            <a:pPr lvl="1">
              <a:buNone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http://www.angularjs.cn/T006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lvl="1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Protoshop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http://www.protoshop.io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BackboneJS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http://backbonejs.org/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 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http://z2009zxiaolong.iteye.com/blog/1847833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EmberJS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http://www.emberjs.cn/guides/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en-US" dirty="0" err="1" smtClean="0"/>
              <a:t>Javascript</a:t>
            </a:r>
            <a:r>
              <a:rPr altLang="en-US" dirty="0" smtClean="0"/>
              <a:t>面向对象的发展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sz="1400" b="1" dirty="0" err="1" smtClean="0">
                <a:hlinkClick r:id="rId3"/>
              </a:rPr>
              <a:t>ECMAScript</a:t>
            </a:r>
            <a:r>
              <a:rPr lang="en-US" sz="1400" b="1" dirty="0" smtClean="0">
                <a:hlinkClick r:id="rId3"/>
              </a:rPr>
              <a:t> 6</a:t>
            </a:r>
            <a:r>
              <a:rPr altLang="en-US" sz="1400" b="1" dirty="0" smtClean="0"/>
              <a:t>标准</a:t>
            </a:r>
            <a:endParaRPr lang="en-US" sz="1400" b="1" dirty="0" smtClean="0"/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http://es6.ruanyifeng.com/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支持情况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http://kangax.github.io/compat-table/es6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/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89152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设计模式优点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可维护性：使用设计模式使代码变得模块化、更高效并且易维护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便于交流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设计模式提供一些公用的词汇来描述不同类型的任务目标，使程序员可以更简单的描述系统的工作方式。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设计模式可以提高程序的运行速度，并减少客户端的代码量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/>
              <a:t>Javascript</a:t>
            </a:r>
            <a:r>
              <a:rPr lang="zh-CN" altLang="en-US" dirty="0"/>
              <a:t>设计</a:t>
            </a:r>
            <a:r>
              <a:rPr lang="zh-CN" altLang="en-US" dirty="0" smtClean="0"/>
              <a:t>模式缺点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复杂性： 使用设计模式会使代码越来越复杂且对新程序员很难去理解（注释）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性能问题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虽然一些模式可以提升性能，但大多数模式会带来一些轻微的性能开销。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使用难度： 模式的实现是简单的，懂得使用哪个模式及什么时候使用是最难得。 不加考虑的将一些设计模式应用到代码中是非常危险的，花费点功夫确保使用的模式是最适合的，并且保证对性能的影响在可接受范围内。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0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Singleton</a:t>
            </a:r>
            <a:r>
              <a:rPr lang="zh-CN" altLang="en-US" dirty="0" smtClean="0"/>
              <a:t>模式</a:t>
            </a:r>
            <a:r>
              <a:rPr lang="zh-CN" altLang="en-US" dirty="0"/>
              <a:t>的定义是产生一个类的唯一实例，但</a:t>
            </a:r>
            <a:r>
              <a:rPr lang="en-US" altLang="zh-CN" dirty="0" err="1"/>
              <a:t>js</a:t>
            </a:r>
            <a:r>
              <a:rPr lang="zh-CN" altLang="en-US" dirty="0"/>
              <a:t>本身是一种“无类”语言。很多讲</a:t>
            </a:r>
            <a:r>
              <a:rPr lang="en-US" altLang="zh-CN" dirty="0" err="1"/>
              <a:t>js</a:t>
            </a:r>
            <a:r>
              <a:rPr lang="zh-CN" altLang="en-US" dirty="0"/>
              <a:t>设计模式的文章把</a:t>
            </a:r>
            <a:r>
              <a:rPr lang="en-US" altLang="zh-CN" dirty="0"/>
              <a:t>{}</a:t>
            </a:r>
            <a:r>
              <a:rPr lang="zh-CN" altLang="en-US" dirty="0"/>
              <a:t>当成一个单例来使</a:t>
            </a:r>
            <a:r>
              <a:rPr lang="zh-CN" altLang="en-US" dirty="0" smtClean="0"/>
              <a:t>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有</a:t>
            </a:r>
            <a:r>
              <a:rPr lang="zh-CN" altLang="en-US" dirty="0"/>
              <a:t>这样一个常见的需求，点击某个按钮的时候需要在页面弹出一个遮罩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hlinkClick r:id="rId3" action="ppaction://hlinkfile"/>
              </a:rPr>
              <a:t>示例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mask; </a:t>
            </a:r>
          </a:p>
          <a:p>
            <a:pPr marL="40005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createMask</a:t>
            </a:r>
            <a:r>
              <a:rPr lang="en-US" altLang="zh-CN" dirty="0"/>
              <a:t> = function(){ </a:t>
            </a:r>
          </a:p>
          <a:p>
            <a:pPr marL="400050" lvl="1" indent="0">
              <a:buNone/>
            </a:pPr>
            <a:r>
              <a:rPr lang="en-US" altLang="zh-CN" dirty="0"/>
              <a:t>if ( mask ) return mask; </a:t>
            </a:r>
          </a:p>
          <a:p>
            <a:pPr marL="400050" lvl="1" indent="0">
              <a:buNone/>
            </a:pPr>
            <a:r>
              <a:rPr lang="en-US" altLang="zh-CN" dirty="0"/>
              <a:t>  else{ </a:t>
            </a:r>
          </a:p>
          <a:p>
            <a:pPr marL="400050" lvl="1" indent="0">
              <a:buNone/>
            </a:pPr>
            <a:r>
              <a:rPr lang="en-US" altLang="zh-CN" dirty="0"/>
              <a:t>  mask = </a:t>
            </a:r>
            <a:r>
              <a:rPr lang="en-US" altLang="zh-CN" dirty="0" err="1"/>
              <a:t>document.body.appendChild</a:t>
            </a:r>
            <a:r>
              <a:rPr lang="en-US" altLang="zh-CN" dirty="0"/>
              <a:t>(  </a:t>
            </a:r>
            <a:r>
              <a:rPr lang="en-US" altLang="zh-CN" dirty="0" err="1"/>
              <a:t>document.createElement</a:t>
            </a:r>
            <a:r>
              <a:rPr lang="en-US" altLang="zh-CN" dirty="0"/>
              <a:t>("div")  ); </a:t>
            </a:r>
          </a:p>
          <a:p>
            <a:pPr marL="400050" lvl="1" indent="0">
              <a:buNone/>
            </a:pPr>
            <a:r>
              <a:rPr lang="en-US" altLang="zh-CN" dirty="0"/>
              <a:t>  return mask; </a:t>
            </a:r>
          </a:p>
          <a:p>
            <a:pPr marL="400050" lvl="1" indent="0">
              <a:buNone/>
            </a:pPr>
            <a:r>
              <a:rPr lang="en-US" altLang="zh-CN" dirty="0"/>
              <a:t>  } 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22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kern="1200" dirty="0" smtClean="0"/>
              <a:t>前面函数</a:t>
            </a:r>
            <a:r>
              <a:rPr lang="zh-CN" altLang="en-US" kern="1200" dirty="0"/>
              <a:t>是存在一定副作用的</a:t>
            </a:r>
            <a:r>
              <a:rPr lang="en-US" altLang="zh-CN" kern="1200" dirty="0"/>
              <a:t>, </a:t>
            </a:r>
            <a:r>
              <a:rPr lang="zh-CN" altLang="en-US" kern="1200" dirty="0"/>
              <a:t>函数体内改变了外界变量</a:t>
            </a:r>
            <a:r>
              <a:rPr lang="en-US" altLang="zh-CN" kern="1200" dirty="0"/>
              <a:t>mask</a:t>
            </a:r>
            <a:r>
              <a:rPr lang="zh-CN" altLang="en-US" kern="1200" dirty="0"/>
              <a:t>的引用</a:t>
            </a:r>
            <a:r>
              <a:rPr lang="en-US" altLang="zh-CN" kern="1200" dirty="0"/>
              <a:t>, </a:t>
            </a:r>
            <a:r>
              <a:rPr lang="zh-CN" altLang="en-US" kern="1200" dirty="0"/>
              <a:t>在多人协作的项目中</a:t>
            </a:r>
            <a:r>
              <a:rPr lang="en-US" altLang="zh-CN" kern="1200" dirty="0"/>
              <a:t>, </a:t>
            </a:r>
            <a:r>
              <a:rPr lang="en-US" altLang="zh-CN" kern="1200" dirty="0" err="1"/>
              <a:t>createMask</a:t>
            </a:r>
            <a:r>
              <a:rPr lang="zh-CN" altLang="en-US" kern="1200" dirty="0"/>
              <a:t>是个不安全的函数</a:t>
            </a:r>
            <a:r>
              <a:rPr lang="en-US" altLang="zh-CN" kern="1200" dirty="0"/>
              <a:t>. </a:t>
            </a:r>
            <a:r>
              <a:rPr lang="zh-CN" altLang="en-US" kern="1200" dirty="0"/>
              <a:t>另一方面</a:t>
            </a:r>
            <a:r>
              <a:rPr lang="en-US" altLang="zh-CN" kern="1200" dirty="0"/>
              <a:t>, mask</a:t>
            </a:r>
            <a:r>
              <a:rPr lang="zh-CN" altLang="en-US" kern="1200" dirty="0"/>
              <a:t>这个全局变量并不是非需不可</a:t>
            </a:r>
            <a:r>
              <a:rPr lang="en-US" altLang="zh-CN" kern="1200" dirty="0"/>
              <a:t>. </a:t>
            </a:r>
            <a:r>
              <a:rPr lang="zh-CN" altLang="en-US" kern="1200" dirty="0"/>
              <a:t>再来改进一下</a:t>
            </a:r>
            <a:r>
              <a:rPr lang="en-US" altLang="zh-CN" kern="1200" dirty="0" smtClean="0"/>
              <a:t>.</a:t>
            </a:r>
          </a:p>
          <a:p>
            <a:r>
              <a:rPr lang="zh-CN" altLang="en-US" dirty="0" smtClean="0">
                <a:hlinkClick r:id="rId2" action="ppaction://hlinkfile"/>
              </a:rPr>
              <a:t>示例</a:t>
            </a:r>
            <a:endParaRPr lang="zh-CN" altLang="en-US" dirty="0"/>
          </a:p>
          <a:p>
            <a:pPr marL="40005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createMask</a:t>
            </a:r>
            <a:r>
              <a:rPr lang="en-US" altLang="zh-CN" dirty="0"/>
              <a:t> = function(){ 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mask; </a:t>
            </a:r>
          </a:p>
          <a:p>
            <a:pPr marL="400050" lvl="1" indent="0">
              <a:buNone/>
            </a:pPr>
            <a:r>
              <a:rPr lang="en-US" altLang="zh-CN" dirty="0"/>
              <a:t>  return function(){ </a:t>
            </a:r>
          </a:p>
          <a:p>
            <a:pPr marL="400050" lvl="1" indent="0">
              <a:buNone/>
            </a:pPr>
            <a:r>
              <a:rPr lang="en-US" altLang="zh-CN" dirty="0"/>
              <a:t>       return mask || ( mask = </a:t>
            </a:r>
            <a:r>
              <a:rPr lang="en-US" altLang="zh-CN" dirty="0" err="1"/>
              <a:t>document.body.appendChild</a:t>
            </a:r>
            <a:r>
              <a:rPr lang="en-US" altLang="zh-CN" dirty="0"/>
              <a:t>( </a:t>
            </a:r>
            <a:r>
              <a:rPr lang="en-US" altLang="zh-CN" dirty="0" err="1"/>
              <a:t>document.createElement</a:t>
            </a:r>
            <a:r>
              <a:rPr lang="en-US" altLang="zh-CN" dirty="0"/>
              <a:t>('div') ) ) </a:t>
            </a:r>
          </a:p>
          <a:p>
            <a:pPr marL="400050" lvl="1" indent="0">
              <a:buNone/>
            </a:pPr>
            <a:r>
              <a:rPr lang="en-US" altLang="zh-CN" dirty="0"/>
              <a:t>  } </a:t>
            </a:r>
          </a:p>
          <a:p>
            <a:pPr marL="400050" lvl="1" indent="0">
              <a:buNone/>
            </a:pPr>
            <a:r>
              <a:rPr lang="en-US" altLang="zh-CN" dirty="0"/>
              <a:t>}()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27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</a:t>
            </a:r>
            <a:r>
              <a:rPr lang="zh-CN" altLang="en-US" dirty="0"/>
              <a:t>那个单例还是有缺点</a:t>
            </a:r>
            <a:r>
              <a:rPr lang="en-US" altLang="zh-CN" dirty="0"/>
              <a:t>. </a:t>
            </a:r>
            <a:r>
              <a:rPr lang="zh-CN" altLang="en-US" dirty="0"/>
              <a:t>它只能用于创建遮罩层</a:t>
            </a:r>
            <a:r>
              <a:rPr lang="en-US" altLang="zh-CN" dirty="0"/>
              <a:t>. </a:t>
            </a:r>
            <a:r>
              <a:rPr lang="zh-CN" altLang="en-US" dirty="0" smtClean="0"/>
              <a:t>能不能</a:t>
            </a:r>
            <a:r>
              <a:rPr lang="zh-CN" altLang="en-US" dirty="0"/>
              <a:t>找到一个通用的</a:t>
            </a:r>
            <a:r>
              <a:rPr lang="en-US" altLang="zh-CN" dirty="0" smtClean="0"/>
              <a:t>singleton</a:t>
            </a:r>
            <a:r>
              <a:rPr lang="zh-CN" altLang="en-US" dirty="0" smtClean="0"/>
              <a:t>包装</a:t>
            </a:r>
            <a:r>
              <a:rPr lang="zh-CN" altLang="en-US" dirty="0"/>
              <a:t>器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>
                <a:hlinkClick r:id="rId2" action="ppaction://hlinkfile"/>
              </a:rPr>
              <a:t>示例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singleton = function( </a:t>
            </a:r>
            <a:r>
              <a:rPr lang="en-US" altLang="zh-CN" dirty="0" err="1"/>
              <a:t>fn</a:t>
            </a:r>
            <a:r>
              <a:rPr lang="en-US" altLang="zh-CN" dirty="0"/>
              <a:t> ){ 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result; </a:t>
            </a:r>
          </a:p>
          <a:p>
            <a:pPr marL="400050" lvl="1" indent="0">
              <a:buNone/>
            </a:pPr>
            <a:r>
              <a:rPr lang="en-US" altLang="zh-CN" dirty="0"/>
              <a:t>    return function(){ </a:t>
            </a:r>
          </a:p>
          <a:p>
            <a:pPr marL="400050" lvl="1" indent="0">
              <a:buNone/>
            </a:pPr>
            <a:r>
              <a:rPr lang="en-US" altLang="zh-CN" dirty="0"/>
              <a:t>        return result || ( result = </a:t>
            </a:r>
            <a:r>
              <a:rPr lang="en-US" altLang="zh-CN" dirty="0" err="1"/>
              <a:t>fn</a:t>
            </a:r>
            <a:r>
              <a:rPr lang="en-US" altLang="zh-CN" dirty="0"/>
              <a:t> .apply( this, arguments ) ); </a:t>
            </a:r>
          </a:p>
          <a:p>
            <a:pPr marL="400050" lvl="1" indent="0">
              <a:buNone/>
            </a:pPr>
            <a:r>
              <a:rPr lang="en-US" altLang="zh-CN" dirty="0"/>
              <a:t>    } </a:t>
            </a:r>
          </a:p>
          <a:p>
            <a:pPr marL="400050" lvl="1" indent="0">
              <a:buNone/>
            </a:pPr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75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简单工厂模式是由一个方法来决定到底要创建哪个类的实例</a:t>
            </a:r>
            <a:r>
              <a:rPr lang="en-US" altLang="zh-CN" dirty="0"/>
              <a:t>, </a:t>
            </a:r>
            <a:r>
              <a:rPr lang="zh-CN" altLang="en-US" dirty="0"/>
              <a:t>而这些实例经常都拥有相同的接口</a:t>
            </a:r>
            <a:r>
              <a:rPr lang="en-US" altLang="zh-CN" dirty="0"/>
              <a:t>. </a:t>
            </a:r>
            <a:r>
              <a:rPr lang="zh-CN" altLang="en-US" dirty="0"/>
              <a:t>这种模式主要用在所实例化的类型在</a:t>
            </a:r>
            <a:r>
              <a:rPr lang="zh-CN" altLang="en-US" dirty="0" smtClean="0"/>
              <a:t>编译期</a:t>
            </a:r>
            <a:r>
              <a:rPr lang="zh-CN" altLang="en-US" dirty="0"/>
              <a:t>并不能确定， 而是在执行期决定的情况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hlinkClick r:id="rId3" action="ppaction://hlinkfile"/>
              </a:rPr>
              <a:t>示例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function </a:t>
            </a:r>
            <a:r>
              <a:rPr lang="en-US" altLang="zh-CN" dirty="0" err="1"/>
              <a:t>ObjectFactory</a:t>
            </a:r>
            <a:r>
              <a:rPr lang="en-US" altLang="zh-CN" dirty="0"/>
              <a:t>(){ </a:t>
            </a:r>
          </a:p>
          <a:p>
            <a:pPr marL="400050" lvl="1" indent="0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 = {}, </a:t>
            </a:r>
          </a:p>
          <a:p>
            <a:pPr marL="400050" lvl="1" indent="0">
              <a:buNone/>
            </a:pPr>
            <a:r>
              <a:rPr lang="en-US" altLang="zh-CN" dirty="0"/>
              <a:t>              Constructor = </a:t>
            </a:r>
            <a:r>
              <a:rPr lang="en-US" altLang="zh-CN" dirty="0" err="1"/>
              <a:t>Array.prototype.shift.call</a:t>
            </a:r>
            <a:r>
              <a:rPr lang="en-US" altLang="zh-CN" dirty="0"/>
              <a:t>( arguments ); </a:t>
            </a:r>
          </a:p>
          <a:p>
            <a:pPr marL="400050" lvl="1" indent="0"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obj</a:t>
            </a:r>
            <a:r>
              <a:rPr lang="en-US" altLang="zh-CN" dirty="0"/>
              <a:t>.__proto__ =  </a:t>
            </a:r>
            <a:r>
              <a:rPr lang="en-US" altLang="zh-CN" dirty="0" err="1"/>
              <a:t>typeof</a:t>
            </a:r>
            <a:r>
              <a:rPr lang="en-US" altLang="zh-CN" dirty="0"/>
              <a:t> Constructor .prototype === 'number'  ? </a:t>
            </a:r>
            <a:r>
              <a:rPr lang="en-US" altLang="zh-CN" dirty="0" err="1"/>
              <a:t>Object.prototype</a:t>
            </a:r>
            <a:r>
              <a:rPr lang="en-US" altLang="zh-CN" dirty="0"/>
              <a:t> </a:t>
            </a:r>
          </a:p>
          <a:p>
            <a:pPr marL="400050" lvl="1" indent="0">
              <a:buNone/>
            </a:pPr>
            <a:r>
              <a:rPr lang="en-US" altLang="zh-CN" dirty="0"/>
              <a:t>                           :  Constructor .prototype;  </a:t>
            </a:r>
          </a:p>
          <a:p>
            <a:pPr marL="400050" lvl="1" indent="0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var</a:t>
            </a:r>
            <a:r>
              <a:rPr lang="en-US" altLang="zh-CN" dirty="0"/>
              <a:t> ret = </a:t>
            </a:r>
            <a:r>
              <a:rPr lang="en-US" altLang="zh-CN" dirty="0" err="1"/>
              <a:t>Constructor.apply</a:t>
            </a:r>
            <a:r>
              <a:rPr lang="en-US" altLang="zh-CN" dirty="0"/>
              <a:t>( </a:t>
            </a:r>
            <a:r>
              <a:rPr lang="en-US" altLang="zh-CN" dirty="0" err="1"/>
              <a:t>obj</a:t>
            </a:r>
            <a:r>
              <a:rPr lang="en-US" altLang="zh-CN" dirty="0"/>
              <a:t>, arguments ); </a:t>
            </a:r>
          </a:p>
          <a:p>
            <a:pPr marL="400050" lvl="1" indent="0">
              <a:buNone/>
            </a:pPr>
            <a:r>
              <a:rPr lang="en-US" altLang="zh-CN" dirty="0"/>
              <a:t>          return </a:t>
            </a:r>
            <a:r>
              <a:rPr lang="en-US" altLang="zh-CN" dirty="0" err="1"/>
              <a:t>typeof</a:t>
            </a:r>
            <a:r>
              <a:rPr lang="en-US" altLang="zh-CN" dirty="0"/>
              <a:t> ret === 'object' ? ret : </a:t>
            </a:r>
            <a:r>
              <a:rPr lang="en-US" altLang="zh-CN" dirty="0" err="1"/>
              <a:t>obj</a:t>
            </a:r>
            <a:r>
              <a:rPr lang="en-US" altLang="zh-CN" dirty="0"/>
              <a:t>; </a:t>
            </a:r>
          </a:p>
          <a:p>
            <a:pPr marL="400050" lvl="1" indent="0">
              <a:buNone/>
            </a:pPr>
            <a:r>
              <a:rPr lang="en-US" altLang="zh-CN" dirty="0"/>
              <a:t>   }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90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小测验短片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1635</Words>
  <Application>Microsoft Office PowerPoint</Application>
  <PresentationFormat>全屏显示(4:3)</PresentationFormat>
  <Paragraphs>342</Paragraphs>
  <Slides>31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小测验短片</vt:lpstr>
      <vt:lpstr>Javascript设计模式</vt:lpstr>
      <vt:lpstr>设计模式</vt:lpstr>
      <vt:lpstr>目录</vt:lpstr>
      <vt:lpstr>Javascript设计模式优点</vt:lpstr>
      <vt:lpstr>Javascript设计模式缺点</vt:lpstr>
      <vt:lpstr>Singleton</vt:lpstr>
      <vt:lpstr>Singleton</vt:lpstr>
      <vt:lpstr>Singleton</vt:lpstr>
      <vt:lpstr>Factory</vt:lpstr>
      <vt:lpstr>Observer</vt:lpstr>
      <vt:lpstr>Adapater</vt:lpstr>
      <vt:lpstr>Proxy</vt:lpstr>
      <vt:lpstr>Bridge</vt:lpstr>
      <vt:lpstr>Facade </vt:lpstr>
      <vt:lpstr>Facade</vt:lpstr>
      <vt:lpstr>Higher-order function</vt:lpstr>
      <vt:lpstr>Compose</vt:lpstr>
      <vt:lpstr>function decorators</vt:lpstr>
      <vt:lpstr>function decorators  ---Once</vt:lpstr>
      <vt:lpstr>function decorators  ---Maybe</vt:lpstr>
      <vt:lpstr>Javascript面向对象的几种方式</vt:lpstr>
      <vt:lpstr>Javascript面向对象的几种方式</vt:lpstr>
      <vt:lpstr>Javascript面向对象的几种方式</vt:lpstr>
      <vt:lpstr>Javascript面向对象的几种方式</vt:lpstr>
      <vt:lpstr>Javascript面向对象的几种方式</vt:lpstr>
      <vt:lpstr>Javascript面向对象的几种方式</vt:lpstr>
      <vt:lpstr>Javascript面向对象的几种方式</vt:lpstr>
      <vt:lpstr>怎样开发一个javascript应用</vt:lpstr>
      <vt:lpstr>怎样开发一个javascript应用</vt:lpstr>
      <vt:lpstr>怎样开发一个javascript应用</vt:lpstr>
      <vt:lpstr>Javascript面向对象的发展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2014-09-17T04:39:50Z</dcterms:created>
  <dcterms:modified xsi:type="dcterms:W3CDTF">2014-09-30T10:01:51Z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