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73" r:id="rId3"/>
    <p:sldId id="258" r:id="rId4"/>
    <p:sldId id="274" r:id="rId5"/>
    <p:sldId id="275" r:id="rId6"/>
    <p:sldId id="281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</p:sldIdLst>
  <p:sldSz cx="9144000" cy="6858000" type="screen4x3"/>
  <p:notesSz cx="6858000" cy="9144000"/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93969" autoAdjust="0"/>
  </p:normalViewPr>
  <p:slideViewPr>
    <p:cSldViewPr>
      <p:cViewPr varScale="1">
        <p:scale>
          <a:sx n="103" d="100"/>
          <a:sy n="103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  <a:extLst/>
          </a:lstStyle>
          <a:p>
            <a:fld id="{54D4857D-62A5-486B-9129-468003D7E020}" type="datetimeFigureOut">
              <a:rPr lang="en-US" altLang="zh-CN" smtClean="0"/>
              <a:pPr/>
              <a:t>9/18/2014</a:t>
            </a:fld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  <a:extLst/>
          </a:lstStyle>
          <a:p>
            <a:fld id="{2EBE4566-6F3A-4CC1-BD6C-9C510D05F126}" type="slidenum">
              <a:rPr lang="zh-CN" smtClean="0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02669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  <a:extLst/>
          </a:lstStyle>
          <a:p>
            <a:fld id="{2D2EF2CE-B28C-4ED4-8FD0-48BB3F48846A}" type="datetimeFigureOut">
              <a:rPr/>
              <a:pPr/>
              <a:t>6/30/2006</a:t>
            </a:fld>
            <a:endParaRPr lang="zh-CN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  <a:extLst/>
          </a:lstStyle>
          <a:p>
            <a:fld id="{61807874-5299-41B2-A37A-6AA3547857F4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80133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11</a:t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12</a:t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13</a:t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14</a:t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15</a:t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16</a:t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17</a:t>
            </a:fld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18</a:t>
            </a:fld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19</a:t>
            </a:fld>
            <a:endParaRPr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20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21</a:t>
            </a:fld>
            <a:endParaRPr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22</a:t>
            </a:fld>
            <a:endParaRPr 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23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6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7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8</a:t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9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altLang="zh-CN" smtClean="0"/>
              <a:pPr/>
              <a:t>10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zh-CN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n-US" altLang="zh-CN" sz="1100"/>
              <a:pPr algn="r"/>
              <a:t>9/18/2014</a:t>
            </a:fld>
            <a:endParaRPr kumimoji="0" lang="zh-CN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zh-CN" sz="1200"/>
              <a:pPr/>
              <a:t>‹#›</a:t>
            </a:fld>
            <a:endParaRPr kumimoji="0" lang="zh-CN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zh-CN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zh-CN" sz="7200" b="1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zh-CN"/>
              <a:t>节目标题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n-US" altLang="zh-CN" sz="1100"/>
              <a:pPr algn="r"/>
              <a:t>9/18/2014</a:t>
            </a:fld>
            <a:endParaRPr kumimoji="0" lang="zh-CN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zh-CN" sz="1200"/>
              <a:pPr/>
              <a:t>‹#›</a:t>
            </a:fld>
            <a:endParaRPr kumimoji="0" lang="zh-CN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zh-CN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n-US" altLang="zh-CN" sz="1100"/>
              <a:pPr algn="r"/>
              <a:t>9/18/2014</a:t>
            </a:fld>
            <a:endParaRPr kumimoji="0" lang="zh-CN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kumimoji="0" lang="zh-CN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zh-CN" sz="1200"/>
              <a:pPr/>
              <a:t>‹#›</a:t>
            </a:fld>
            <a:endParaRPr kumimoji="0" lang="zh-CN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zh-CN" sz="4800" b="1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zh-CN"/>
              <a:t>单击此处添加节标题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简答题及其答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zh-CN"/>
            </a:lvl1pPr>
            <a:extLst/>
          </a:lstStyle>
          <a:p>
            <a:fld id="{1BEBB2CB-903D-46EF-8227-E770ED8FF514}" type="datetimeFigureOut">
              <a:rPr/>
              <a:pPr/>
              <a:t>6/30/2006</a:t>
            </a:fld>
            <a:endParaRPr kumimoji="0" lang="zh-CN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zh-CN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‹#›</a:t>
            </a:fld>
            <a:endParaRPr kumimoji="0" lang="zh-CN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zh-CN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zh-CN"/>
              <a:t>单击此处添加问题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zh-CN" sz="4800" b="1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zh-CN"/>
              <a:t>单击此处添加答案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详答题及其答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zh-CN"/>
            </a:lvl1pPr>
            <a:extLst/>
          </a:lstStyle>
          <a:p>
            <a:fld id="{1BEBB2CB-903D-46EF-8227-E770ED8FF514}" type="datetimeFigureOut">
              <a:rPr/>
              <a:pPr/>
              <a:t>6/30/2006</a:t>
            </a:fld>
            <a:endParaRPr kumimoji="0" lang="zh-CN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zh-CN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‹#›</a:t>
            </a:fld>
            <a:endParaRPr kumimoji="0" lang="zh-CN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zh-CN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zh-CN"/>
              <a:t>单击此处添加问题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zh-CN" sz="4800" b="1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zh-CN"/>
              <a:t>单击此处添加答案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zh-CN" baseline="0"/>
            </a:lvl1pPr>
            <a:extLst/>
          </a:lstStyle>
          <a:p>
            <a:pPr lvl="0"/>
            <a:r>
              <a:rPr kumimoji="0" lang="zh-CN"/>
              <a:t>单击此处向答案添加详细信息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对错判断题(答案: 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zh-CN"/>
            </a:lvl1pPr>
            <a:extLst/>
          </a:lstStyle>
          <a:p>
            <a:fld id="{1BEBB2CB-903D-46EF-8227-E770ED8FF514}" type="datetimeFigureOut">
              <a:rPr/>
              <a:pPr/>
              <a:t>6/30/2006</a:t>
            </a:fld>
            <a:endParaRPr kumimoji="0" lang="zh-CN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zh-CN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‹#›</a:t>
            </a:fld>
            <a:endParaRPr kumimoji="0" lang="zh-CN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zh-CN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zh-CN"/>
              <a:t>单击此处添加问题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zh-CN" sz="7200">
                <a:solidFill>
                  <a:schemeClr val="tx1">
                    <a:alpha val="40000"/>
                  </a:schemeClr>
                </a:solidFill>
              </a:rPr>
              <a:t>对</a:t>
            </a:r>
            <a:r>
              <a:rPr kumimoji="0" lang="zh-CN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zh-CN" sz="7200">
                <a:solidFill>
                  <a:schemeClr val="tx1">
                    <a:alpha val="40000"/>
                  </a:schemeClr>
                </a:solidFill>
              </a:rPr>
              <a:t>还是错?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kumimoji="0" lang="zh-CN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对</a:t>
            </a:r>
            <a:r>
              <a:rPr kumimoji="0" lang="zh-CN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还是错?</a:t>
            </a:r>
            <a:endParaRPr kumimoji="0"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对错判断题(答案: 错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zh-CN"/>
            </a:lvl1pPr>
            <a:extLst/>
          </a:lstStyle>
          <a:p>
            <a:fld id="{1BEBB2CB-903D-46EF-8227-E770ED8FF514}" type="datetimeFigureOut">
              <a:rPr/>
              <a:pPr/>
              <a:t>6/30/2006</a:t>
            </a:fld>
            <a:endParaRPr kumimoji="0" lang="zh-CN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zh-CN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‹#›</a:t>
            </a:fld>
            <a:endParaRPr kumimoji="0" lang="zh-CN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zh-CN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zh-CN"/>
              <a:t>单击此处添加问题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zh-CN" sz="7200">
                <a:solidFill>
                  <a:schemeClr val="tx1">
                    <a:alpha val="40000"/>
                  </a:schemeClr>
                </a:solidFill>
              </a:rPr>
              <a:t>对</a:t>
            </a:r>
            <a:r>
              <a:rPr kumimoji="0" lang="zh-CN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zh-CN" sz="7200">
                <a:solidFill>
                  <a:schemeClr val="tx1">
                    <a:alpha val="40000"/>
                  </a:schemeClr>
                </a:solidFill>
              </a:rPr>
              <a:t>还是错?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kumimoji="0" lang="zh-CN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对还是</a:t>
            </a:r>
            <a:r>
              <a:rPr kumimoji="0" lang="zh-CN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错</a:t>
            </a:r>
            <a:r>
              <a:rPr kumimoji="0" lang="zh-CN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连线匹配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zh-CN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zh-CN"/>
            </a:lvl1pPr>
            <a:lvl2pPr eaLnBrk="1" latinLnBrk="0" hangingPunct="1">
              <a:buFontTx/>
              <a:buChar char="•"/>
              <a:defRPr kumimoji="0" lang="zh-CN"/>
            </a:lvl2pPr>
            <a:lvl3pPr eaLnBrk="1" latinLnBrk="0" hangingPunct="1">
              <a:buFontTx/>
              <a:buChar char="•"/>
              <a:defRPr kumimoji="0" lang="zh-CN"/>
            </a:lvl3pPr>
            <a:lvl4pPr eaLnBrk="1" latinLnBrk="0" hangingPunct="1">
              <a:buFontTx/>
              <a:buChar char="•"/>
              <a:defRPr kumimoji="0" lang="zh-CN"/>
            </a:lvl4pPr>
            <a:lvl5pPr eaLnBrk="1" latinLnBrk="0" hangingPunct="1">
              <a:buFontTx/>
              <a:buChar char="•"/>
              <a:defRPr kumimoji="0" lang="zh-CN"/>
            </a:lvl5pPr>
            <a:extLst/>
          </a:lstStyle>
          <a:p>
            <a:pPr lvl="0"/>
            <a:r>
              <a:rPr kumimoji="0" lang="zh-CN"/>
              <a:t>单击此处添加项目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zh-CN"/>
            </a:lvl1pPr>
            <a:lvl2pPr eaLnBrk="1" latinLnBrk="0" hangingPunct="1">
              <a:buFontTx/>
              <a:buChar char="•"/>
              <a:defRPr kumimoji="0" lang="zh-CN"/>
            </a:lvl2pPr>
            <a:lvl3pPr eaLnBrk="1" latinLnBrk="0" hangingPunct="1">
              <a:buFontTx/>
              <a:buChar char="•"/>
              <a:defRPr kumimoji="0" lang="zh-CN"/>
            </a:lvl3pPr>
            <a:lvl4pPr eaLnBrk="1" latinLnBrk="0" hangingPunct="1">
              <a:buFontTx/>
              <a:buChar char="•"/>
              <a:defRPr kumimoji="0" lang="zh-CN"/>
            </a:lvl4pPr>
            <a:lvl5pPr eaLnBrk="1" latinLnBrk="0" hangingPunct="1">
              <a:buFontTx/>
              <a:buChar char="•"/>
              <a:defRPr kumimoji="0" lang="zh-CN"/>
            </a:lvl5pPr>
            <a:extLst/>
          </a:lstStyle>
          <a:p>
            <a:pPr lvl="0"/>
            <a:r>
              <a:rPr kumimoji="0" lang="zh-CN"/>
              <a:t>单击此处添加项目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zh-CN"/>
            </a:lvl1pPr>
            <a:lvl2pPr eaLnBrk="1" latinLnBrk="0" hangingPunct="1">
              <a:buFontTx/>
              <a:buChar char="•"/>
              <a:defRPr kumimoji="0" lang="zh-CN"/>
            </a:lvl2pPr>
            <a:lvl3pPr eaLnBrk="1" latinLnBrk="0" hangingPunct="1">
              <a:buFontTx/>
              <a:buChar char="•"/>
              <a:defRPr kumimoji="0" lang="zh-CN"/>
            </a:lvl3pPr>
            <a:lvl4pPr eaLnBrk="1" latinLnBrk="0" hangingPunct="1">
              <a:buFontTx/>
              <a:buChar char="•"/>
              <a:defRPr kumimoji="0" lang="zh-CN"/>
            </a:lvl4pPr>
            <a:lvl5pPr eaLnBrk="1" latinLnBrk="0" hangingPunct="1">
              <a:buFontTx/>
              <a:buChar char="•"/>
              <a:defRPr kumimoji="0" lang="zh-CN"/>
            </a:lvl5pPr>
            <a:extLst/>
          </a:lstStyle>
          <a:p>
            <a:pPr lvl="0"/>
            <a:r>
              <a:rPr kumimoji="0" lang="zh-CN"/>
              <a:t>单击此处添加项目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zh-CN"/>
            </a:lvl1pPr>
            <a:lvl2pPr eaLnBrk="1" latinLnBrk="0" hangingPunct="1">
              <a:buFontTx/>
              <a:buChar char="•"/>
              <a:defRPr kumimoji="0" lang="zh-CN"/>
            </a:lvl2pPr>
            <a:lvl3pPr eaLnBrk="1" latinLnBrk="0" hangingPunct="1">
              <a:buFontTx/>
              <a:buChar char="•"/>
              <a:defRPr kumimoji="0" lang="zh-CN"/>
            </a:lvl3pPr>
            <a:lvl4pPr eaLnBrk="1" latinLnBrk="0" hangingPunct="1">
              <a:buFontTx/>
              <a:buChar char="•"/>
              <a:defRPr kumimoji="0" lang="zh-CN"/>
            </a:lvl4pPr>
            <a:lvl5pPr eaLnBrk="1" latinLnBrk="0" hangingPunct="1">
              <a:buFontTx/>
              <a:buChar char="•"/>
              <a:defRPr kumimoji="0" lang="zh-CN"/>
            </a:lvl5pPr>
            <a:extLst/>
          </a:lstStyle>
          <a:p>
            <a:pPr lvl="0"/>
            <a:r>
              <a:rPr kumimoji="0" lang="zh-CN"/>
              <a:t>单击此处添加项目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zh-CN"/>
            </a:lvl1pPr>
            <a:lvl2pPr eaLnBrk="1" latinLnBrk="0" hangingPunct="1">
              <a:buFontTx/>
              <a:buChar char="•"/>
              <a:defRPr kumimoji="0" lang="zh-CN"/>
            </a:lvl2pPr>
            <a:lvl3pPr eaLnBrk="1" latinLnBrk="0" hangingPunct="1">
              <a:buFontTx/>
              <a:buChar char="•"/>
              <a:defRPr kumimoji="0" lang="zh-CN"/>
            </a:lvl3pPr>
            <a:lvl4pPr eaLnBrk="1" latinLnBrk="0" hangingPunct="1">
              <a:buFontTx/>
              <a:buChar char="•"/>
              <a:defRPr kumimoji="0" lang="zh-CN"/>
            </a:lvl4pPr>
            <a:lvl5pPr eaLnBrk="1" latinLnBrk="0" hangingPunct="1">
              <a:buFontTx/>
              <a:buChar char="•"/>
              <a:defRPr kumimoji="0" lang="zh-CN"/>
            </a:lvl5pPr>
            <a:extLst/>
          </a:lstStyle>
          <a:p>
            <a:pPr lvl="0"/>
            <a:r>
              <a:rPr kumimoji="0" lang="zh-CN"/>
              <a:t>单击此处添加项目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zh-CN"/>
            </a:lvl1pPr>
            <a:extLst/>
          </a:lstStyle>
          <a:p>
            <a:fld id="{1BEBB2CB-903D-46EF-8227-E770ED8FF514}" type="datetimeFigureOut">
              <a:rPr/>
              <a:pPr/>
              <a:t>6/30/2006</a:t>
            </a:fld>
            <a:endParaRPr kumimoji="0" lang="zh-CN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zh-CN"/>
            </a:lvl1pPr>
            <a:lvl2pPr eaLnBrk="1" latinLnBrk="0" hangingPunct="1">
              <a:buFontTx/>
              <a:buChar char="•"/>
              <a:defRPr kumimoji="0" lang="zh-CN"/>
            </a:lvl2pPr>
            <a:lvl3pPr eaLnBrk="1" latinLnBrk="0" hangingPunct="1">
              <a:buFontTx/>
              <a:buChar char="•"/>
              <a:defRPr kumimoji="0" lang="zh-CN"/>
            </a:lvl3pPr>
            <a:lvl4pPr eaLnBrk="1" latinLnBrk="0" hangingPunct="1">
              <a:buFontTx/>
              <a:buChar char="•"/>
              <a:defRPr kumimoji="0" lang="zh-CN"/>
            </a:lvl4pPr>
            <a:lvl5pPr eaLnBrk="1" latinLnBrk="0" hangingPunct="1">
              <a:buFontTx/>
              <a:buChar char="•"/>
              <a:defRPr kumimoji="0" lang="zh-CN"/>
            </a:lvl5pPr>
            <a:extLst/>
          </a:lstStyle>
          <a:p>
            <a:pPr lvl="0"/>
            <a:r>
              <a:rPr kumimoji="0" lang="zh-CN"/>
              <a:t>单击此处添加匹配项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zh-CN"/>
            </a:lvl1pPr>
            <a:lvl2pPr eaLnBrk="1" latinLnBrk="0" hangingPunct="1">
              <a:buFontTx/>
              <a:buChar char="•"/>
              <a:defRPr kumimoji="0" lang="zh-CN"/>
            </a:lvl2pPr>
            <a:lvl3pPr eaLnBrk="1" latinLnBrk="0" hangingPunct="1">
              <a:buFontTx/>
              <a:buChar char="•"/>
              <a:defRPr kumimoji="0" lang="zh-CN"/>
            </a:lvl3pPr>
            <a:lvl4pPr eaLnBrk="1" latinLnBrk="0" hangingPunct="1">
              <a:buFontTx/>
              <a:buChar char="•"/>
              <a:defRPr kumimoji="0" lang="zh-CN"/>
            </a:lvl4pPr>
            <a:lvl5pPr eaLnBrk="1" latinLnBrk="0" hangingPunct="1">
              <a:buFontTx/>
              <a:buChar char="•"/>
              <a:defRPr kumimoji="0" lang="zh-CN"/>
            </a:lvl5pPr>
            <a:extLst/>
          </a:lstStyle>
          <a:p>
            <a:pPr lvl="0"/>
            <a:r>
              <a:rPr kumimoji="0" lang="zh-CN"/>
              <a:t>单击此处添加匹配项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zh-CN"/>
            </a:lvl1pPr>
            <a:lvl2pPr eaLnBrk="1" latinLnBrk="0" hangingPunct="1">
              <a:buFontTx/>
              <a:buChar char="•"/>
              <a:defRPr kumimoji="0" lang="zh-CN"/>
            </a:lvl2pPr>
            <a:lvl3pPr eaLnBrk="1" latinLnBrk="0" hangingPunct="1">
              <a:buFontTx/>
              <a:buChar char="•"/>
              <a:defRPr kumimoji="0" lang="zh-CN"/>
            </a:lvl3pPr>
            <a:lvl4pPr eaLnBrk="1" latinLnBrk="0" hangingPunct="1">
              <a:buFontTx/>
              <a:buChar char="•"/>
              <a:defRPr kumimoji="0" lang="zh-CN"/>
            </a:lvl4pPr>
            <a:lvl5pPr eaLnBrk="1" latinLnBrk="0" hangingPunct="1">
              <a:buFontTx/>
              <a:buChar char="•"/>
              <a:defRPr kumimoji="0" lang="zh-CN"/>
            </a:lvl5pPr>
            <a:extLst/>
          </a:lstStyle>
          <a:p>
            <a:pPr lvl="0"/>
            <a:r>
              <a:rPr kumimoji="0" lang="zh-CN"/>
              <a:t>单击此处添加匹配项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zh-CN"/>
            </a:lvl1pPr>
            <a:lvl2pPr eaLnBrk="1" latinLnBrk="0" hangingPunct="1">
              <a:buFontTx/>
              <a:buChar char="•"/>
              <a:defRPr kumimoji="0" lang="zh-CN"/>
            </a:lvl2pPr>
            <a:lvl3pPr eaLnBrk="1" latinLnBrk="0" hangingPunct="1">
              <a:buFontTx/>
              <a:buChar char="•"/>
              <a:defRPr kumimoji="0" lang="zh-CN"/>
            </a:lvl3pPr>
            <a:lvl4pPr eaLnBrk="1" latinLnBrk="0" hangingPunct="1">
              <a:buFontTx/>
              <a:buChar char="•"/>
              <a:defRPr kumimoji="0" lang="zh-CN"/>
            </a:lvl4pPr>
            <a:lvl5pPr eaLnBrk="1" latinLnBrk="0" hangingPunct="1">
              <a:buFontTx/>
              <a:buChar char="•"/>
              <a:defRPr kumimoji="0" lang="zh-CN"/>
            </a:lvl5pPr>
            <a:extLst/>
          </a:lstStyle>
          <a:p>
            <a:pPr lvl="0"/>
            <a:r>
              <a:rPr kumimoji="0" lang="zh-CN"/>
              <a:t>单击此处添加匹配项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zh-CN"/>
            </a:lvl1pPr>
            <a:lvl2pPr eaLnBrk="1" latinLnBrk="0" hangingPunct="1">
              <a:buFontTx/>
              <a:buChar char="•"/>
              <a:defRPr kumimoji="0" lang="zh-CN"/>
            </a:lvl2pPr>
            <a:lvl3pPr eaLnBrk="1" latinLnBrk="0" hangingPunct="1">
              <a:buFontTx/>
              <a:buChar char="•"/>
              <a:defRPr kumimoji="0" lang="zh-CN"/>
            </a:lvl3pPr>
            <a:lvl4pPr eaLnBrk="1" latinLnBrk="0" hangingPunct="1">
              <a:buFontTx/>
              <a:buChar char="•"/>
              <a:defRPr kumimoji="0" lang="zh-CN"/>
            </a:lvl4pPr>
            <a:lvl5pPr eaLnBrk="1" latinLnBrk="0" hangingPunct="1">
              <a:buFontTx/>
              <a:buChar char="•"/>
              <a:defRPr kumimoji="0" lang="zh-CN"/>
            </a:lvl5pPr>
            <a:extLst/>
          </a:lstStyle>
          <a:p>
            <a:pPr lvl="0"/>
            <a:r>
              <a:rPr kumimoji="0" lang="zh-CN"/>
              <a:t>单击此处添加匹配项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zh-CN" baseline="0"/>
            </a:lvl1pPr>
            <a:extLst/>
          </a:lstStyle>
          <a:p>
            <a:r>
              <a:rPr kumimoji="0" lang="zh-CN"/>
              <a:t>单击此处键入问题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‹#›</a:t>
            </a:fld>
            <a:endParaRPr kumimoji="0" lang="zh-CN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zh-CN" sz="1100"/>
            </a:lvl1pPr>
            <a:extLst/>
          </a:lstStyle>
          <a:p>
            <a:pPr algn="r"/>
            <a:fld id="{8F67D422-08A8-451B-9A67-21962FC4B660}" type="datetimeFigureOut">
              <a:rPr kumimoji="0" lang="en-US" altLang="zh-CN" sz="1100"/>
              <a:pPr algn="r"/>
              <a:t>9/18/2014</a:t>
            </a:fld>
            <a:endParaRPr kumimoji="0" lang="zh-CN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zh-CN" sz="1200"/>
            </a:lvl1pPr>
            <a:extLst/>
          </a:lstStyle>
          <a:p>
            <a:endParaRPr kumimoji="0" lang="zh-CN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zh-CN" sz="1200"/>
            </a:lvl1pPr>
            <a:extLst/>
          </a:lstStyle>
          <a:p>
            <a:fld id="{169B2101-2E9F-420A-91A3-890890D84497}" type="slidenum">
              <a:rPr kumimoji="0" lang="zh-CN" sz="1200"/>
              <a:pPr/>
              <a:t>‹#›</a:t>
            </a:fld>
            <a:endParaRPr kumimoji="0" lang="zh-CN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zh-CN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zh-CN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zh-CN">
          <a:solidFill>
            <a:schemeClr val="tx2"/>
          </a:solidFill>
        </a:defRPr>
      </a:lvl2pPr>
      <a:lvl3pPr eaLnBrk="1" latinLnBrk="0" hangingPunct="1">
        <a:defRPr kumimoji="0" lang="zh-CN">
          <a:solidFill>
            <a:schemeClr val="tx2"/>
          </a:solidFill>
        </a:defRPr>
      </a:lvl3pPr>
      <a:lvl4pPr eaLnBrk="1" latinLnBrk="0" hangingPunct="1">
        <a:defRPr kumimoji="0" lang="zh-CN">
          <a:solidFill>
            <a:schemeClr val="tx2"/>
          </a:solidFill>
        </a:defRPr>
      </a:lvl4pPr>
      <a:lvl5pPr eaLnBrk="1" latinLnBrk="0" hangingPunct="1">
        <a:defRPr kumimoji="0" lang="zh-CN">
          <a:solidFill>
            <a:schemeClr val="tx2"/>
          </a:solidFill>
        </a:defRPr>
      </a:lvl5pPr>
      <a:lvl6pPr eaLnBrk="1" latinLnBrk="0" hangingPunct="1">
        <a:defRPr kumimoji="0" lang="zh-CN">
          <a:solidFill>
            <a:schemeClr val="tx2"/>
          </a:solidFill>
        </a:defRPr>
      </a:lvl6pPr>
      <a:lvl7pPr eaLnBrk="1" latinLnBrk="0" hangingPunct="1">
        <a:defRPr kumimoji="0" lang="zh-CN">
          <a:solidFill>
            <a:schemeClr val="tx2"/>
          </a:solidFill>
        </a:defRPr>
      </a:lvl7pPr>
      <a:lvl8pPr eaLnBrk="1" latinLnBrk="0" hangingPunct="1">
        <a:defRPr kumimoji="0" lang="zh-CN">
          <a:solidFill>
            <a:schemeClr val="tx2"/>
          </a:solidFill>
        </a:defRPr>
      </a:lvl8pPr>
      <a:lvl9pPr eaLnBrk="1" latinLnBrk="0" hangingPunct="1">
        <a:defRPr kumimoji="0" lang="zh-CN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emo/demo5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emo/demo6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emo/demo7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emo/demo8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JavaScript/Reference/Global_Objects/Object/creat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demo/demo9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emo/demo10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iem/my-class" TargetMode="External"/><Relationship Id="rId4" Type="http://schemas.openxmlformats.org/officeDocument/2006/relationships/hyperlink" Target="https://github.com/ded/klas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emo/demo11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ruanyifeng.com/nodejs/commonjs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nblogs.com/snandy/archive/2012/06/10/2543893.html" TargetMode="External"/><Relationship Id="rId5" Type="http://schemas.openxmlformats.org/officeDocument/2006/relationships/hyperlink" Target="http://seajs.org/docs/" TargetMode="External"/><Relationship Id="rId4" Type="http://schemas.openxmlformats.org/officeDocument/2006/relationships/hyperlink" Target="http://www.requirejs.cn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mberjs.cn/guides/" TargetMode="External"/><Relationship Id="rId3" Type="http://schemas.openxmlformats.org/officeDocument/2006/relationships/hyperlink" Target="http://javascript.ruanyifeng.com/nodejs/commonjs.html" TargetMode="External"/><Relationship Id="rId7" Type="http://schemas.openxmlformats.org/officeDocument/2006/relationships/hyperlink" Target="http://z2009zxiaolong.iteye.com/blog/1847833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ckbonejs.org/" TargetMode="External"/><Relationship Id="rId5" Type="http://schemas.openxmlformats.org/officeDocument/2006/relationships/hyperlink" Target="http://www.protoshop.io/" TargetMode="External"/><Relationship Id="rId4" Type="http://schemas.openxmlformats.org/officeDocument/2006/relationships/hyperlink" Target="http://www.angularjs.cn/T006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s6.ruanyifeng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angax.github.io/compat-table/es6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demo/demo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yi0327/jtmpl/blob/master/template.j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demo/demo2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jsref/jsref_obj_boolean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.com.cn/jsref/jsref_obj_regexp.asp" TargetMode="External"/><Relationship Id="rId5" Type="http://schemas.openxmlformats.org/officeDocument/2006/relationships/hyperlink" Target="http://www.w3school.com.cn/jsref/jsref_obj_number.asp" TargetMode="External"/><Relationship Id="rId4" Type="http://schemas.openxmlformats.org/officeDocument/2006/relationships/hyperlink" Target="http://www.w3school.com.cn/jsref/jsref_obj_date.as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emo/demo3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emo/demo4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>
          <a:xfrm>
            <a:off x="1619672" y="281352"/>
            <a:ext cx="6946967" cy="3886200"/>
          </a:xfrm>
        </p:spPr>
        <p:txBody>
          <a:bodyPr>
            <a:normAutofit/>
          </a:bodyPr>
          <a:lstStyle>
            <a:extLst/>
          </a:lstStyle>
          <a:p>
            <a:r>
              <a:rPr lang="en-US" altLang="zh-CN" sz="4800" dirty="0" err="1" smtClean="0"/>
              <a:t>Javascript</a:t>
            </a:r>
            <a:r>
              <a:rPr lang="zh-CN" altLang="en-US" sz="4800" dirty="0" smtClean="0"/>
              <a:t>面向对象编程</a:t>
            </a:r>
            <a:endParaRPr lang="zh-CN" sz="4800" dirty="0"/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extLst/>
          </a:lstStyle>
          <a:p>
            <a:r>
              <a:rPr lang="zh-CN" dirty="0" smtClean="0"/>
              <a:t>示例</a:t>
            </a:r>
            <a:r>
              <a:rPr lang="zh-CN" dirty="0"/>
              <a:t>和技巧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面向对象的几种方式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优缺点：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工厂模式解决了代码复用的问题；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但没有解决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复用的问题，比如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方法显然是可以复用；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另外一个问题就是对象识别问题；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instanceof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Car;  // false</a:t>
            </a:r>
          </a:p>
        </p:txBody>
      </p:sp>
    </p:spTree>
    <p:extLst>
      <p:ext uri="{BB962C8B-B14F-4D97-AF65-F5344CB8AC3E}">
        <p14:creationId xmlns:p14="http://schemas.microsoft.com/office/powerpoint/2010/main" val="317795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面向对象的几种方式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构造函数模式：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前面说过所有函数都可以做为构造函数，只要用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关键字来调用；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比如前面的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其实就是一个典型的构造函数。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自定义一个构造函数：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Person(){</a:t>
            </a:r>
          </a:p>
          <a:p>
            <a:pPr lvl="2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 body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 = new Person();</a:t>
            </a: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看例子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205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面向对象的几种方式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构造函数内部其实执行了下面几个过程：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创建一个新对象；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把构造函数作用域赋值给了新对象（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指向了这个新对象）；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执行构造函数；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返回这个新对象；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可以这样理解：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o = {};</a:t>
            </a:r>
          </a:p>
          <a:p>
            <a:pPr lvl="1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 = this;</a:t>
            </a: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fn.apply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o,arguments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eturn o;</a:t>
            </a: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看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实例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是否可以模拟重现下这个过程？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692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面向对象的几种方式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构造函数模式的优缺点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解决了工厂模式无法识别对象的问题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但没有解决方法不能复用、重复创建的问题；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创建全局函数，统一引用。 不好，会创建很多全局变量，且方法会越来越多，不利于维护；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且没有封装性可言；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方法写在函数的原型里；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这也是</a:t>
            </a: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面向对象认同最高的创建对象的方式。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原型是什么？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每创建一个函数，都会有一个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指向由构造函数构造实例</a:t>
            </a:r>
            <a:r>
              <a:rPr lang="zh-CN" altLang="en-US" sz="1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共享的属性和</a:t>
            </a:r>
            <a:r>
              <a:rPr lang="zh-CN" altLang="en-US" sz="1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里默认只有一个属性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contructor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指向构造函数。正是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我们需要的。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看例子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0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面向对象的几种方式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理解一下原型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2341984"/>
            <a:ext cx="65817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10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面向对象的几种方式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原型链</a:t>
            </a:r>
            <a:endParaRPr lang="en-US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是通过原型链实现继承的。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回顾上面的原型的概念。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构造函数有一个指针指向了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原型；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原型里有一个</a:t>
            </a: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contructor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指向了构造函数；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实例有一个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[[prototype]]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指向了构造函数的原型；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原型本身也是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的实例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原型也有一个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[[prototype]]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指向了</a:t>
            </a: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Object.prototype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对象属性和方法的查找方式是这样的，先在自身查找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然后再到构造函数的原型里查找，找到就返回。找不到继续在原型的构造函数的原型里查找，直至追述到</a:t>
            </a: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Object.prototype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这就形成了原型链。也既实现了</a:t>
            </a: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的继承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如果把一个对象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的实例，赋值给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的原型，那么就可以说是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继承了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看例子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7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面向对象的几种方式</a:t>
            </a:r>
            <a:endParaRPr lang="zh-CN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72323" y="1905000"/>
            <a:ext cx="5151754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547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面向对象的几种方式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存在问题：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父类的构造方法被调用了两次。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且子类和父类共同的属性有两份。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可不可以这样？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Student.prototype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Person.prototype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?</a:t>
            </a:r>
          </a:p>
          <a:p>
            <a:pPr lvl="1">
              <a:buNone/>
            </a:pP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这样子类和父类共享原型，避免了两次调用父类构造函数的问题，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但同时带来了新的问题。由于原型是个引用类型，修改子类的原型，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等同于修改父类的原型。这显然不是我们想要的。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7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面向对象的几种方式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还有一方法，利用</a:t>
            </a: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Object.create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buNone/>
            </a:pP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方法创建一个拥有指定原型和若干个指定属性的对象。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file"/>
              </a:rPr>
              <a:t>看例子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支持此方法的浏览有：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Ie9+,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firefox,chrome,safari,opera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Ie8-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提供了一个类似的方法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Object.create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function(proto){</a:t>
            </a:r>
          </a:p>
          <a:p>
            <a:pPr lvl="2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F(){};</a:t>
            </a:r>
          </a:p>
          <a:p>
            <a:pPr lvl="2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F.prototype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=proto;</a:t>
            </a:r>
          </a:p>
          <a:p>
            <a:pPr lvl="2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return new F();</a:t>
            </a:r>
          </a:p>
          <a:p>
            <a:pPr lvl="1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47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面向对象的几种方式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至此类的实现和继承告已段落。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做为总结，我们为</a:t>
            </a: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实现一个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看例子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有几个不错的实现可以参考：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sz="1400" dirty="0" smtClean="0">
                <a:hlinkClick r:id="rId4"/>
              </a:rPr>
              <a:t>https://github.com/ded/klass</a:t>
            </a:r>
            <a:endParaRPr lang="en-US" sz="1400" dirty="0" smtClean="0"/>
          </a:p>
          <a:p>
            <a:pPr lvl="1">
              <a:buNone/>
            </a:pPr>
            <a:r>
              <a:rPr lang="en-US" sz="1400" dirty="0" smtClean="0">
                <a:hlinkClick r:id="rId5"/>
              </a:rPr>
              <a:t>https://github.com/jiem/my-class</a:t>
            </a:r>
            <a:endParaRPr lang="en-US" sz="1400" dirty="0" smtClean="0"/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7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创建对象的方法</a:t>
            </a:r>
            <a:endParaRPr lang="en-US" altLang="zh-CN" dirty="0" smtClean="0"/>
          </a:p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中常见的对象</a:t>
            </a:r>
            <a:endParaRPr lang="en-US" altLang="zh-CN" dirty="0" smtClean="0"/>
          </a:p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面向对象编程的几种方式及优缺点</a:t>
            </a:r>
            <a:endParaRPr lang="en-US" altLang="zh-CN" dirty="0" smtClean="0"/>
          </a:p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面向对象的继承</a:t>
            </a:r>
            <a:endParaRPr lang="en-US" altLang="zh-CN" dirty="0" smtClean="0"/>
          </a:p>
          <a:p>
            <a:r>
              <a:rPr lang="zh-CN" altLang="en-US" dirty="0" smtClean="0"/>
              <a:t>怎样开发一个</a:t>
            </a:r>
            <a:r>
              <a:rPr lang="en-US" altLang="zh-CN" dirty="0" err="1"/>
              <a:t>Javascript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面向对象编程的发展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3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altLang="en-US" dirty="0" smtClean="0"/>
              <a:t>怎样开发一个</a:t>
            </a:r>
            <a:r>
              <a:rPr lang="en-US" altLang="en-US" dirty="0" err="1" smtClean="0"/>
              <a:t>javascript</a:t>
            </a:r>
            <a:r>
              <a:rPr altLang="en-US" dirty="0" smtClean="0"/>
              <a:t>应用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说到怎么样开发一个</a:t>
            </a: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应用。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其实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涉及到很多环节，时间原因这里就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不做过多介绍了，接上面只介绍一下代码如组织以及相关的几个类库。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一、上面说过的极简主义；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md1={};</a:t>
            </a:r>
          </a:p>
          <a:p>
            <a:pPr lvl="1">
              <a:buNone/>
            </a:pP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md2={};</a:t>
            </a:r>
          </a:p>
          <a:p>
            <a:pPr lvl="1">
              <a:buNone/>
            </a:pP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……</a:t>
            </a:r>
          </a:p>
          <a:p>
            <a:pPr lvl="1">
              <a:buNone/>
            </a:pP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mdn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={};</a:t>
            </a:r>
          </a:p>
          <a:p>
            <a:pPr lvl="1">
              <a:buNone/>
            </a:pP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二、我们刚才实现有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 = Class();</a:t>
            </a:r>
          </a:p>
          <a:p>
            <a:pPr lvl="1">
              <a:buNone/>
            </a:pP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三、命名空间的方式；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看例子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7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altLang="en-US" dirty="0" smtClean="0"/>
              <a:t>怎样开发一个</a:t>
            </a:r>
            <a:r>
              <a:rPr lang="en-US" altLang="en-US" dirty="0" err="1" smtClean="0"/>
              <a:t>javascript</a:t>
            </a:r>
            <a:r>
              <a:rPr altLang="en-US" dirty="0" smtClean="0"/>
              <a:t>应用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CommonJS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看这里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几种实现方式：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AMD   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代表框架 </a:t>
            </a: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RequireJS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http://www.requirejs.cn/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CMD   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代表框架</a:t>
            </a: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seaJS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http://seajs.org/docs/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sz="1400" b="1" dirty="0" err="1" smtClean="0"/>
              <a:t>CommonJS</a:t>
            </a:r>
            <a:r>
              <a:rPr lang="en-US" sz="1400" b="1" dirty="0" smtClean="0"/>
              <a:t> Modules/2.0  </a:t>
            </a:r>
            <a:r>
              <a:rPr altLang="en-US" sz="1400" b="1" dirty="0" smtClean="0"/>
              <a:t>代表框架  </a:t>
            </a:r>
            <a:r>
              <a:rPr lang="en-US" sz="1400" b="1" dirty="0" err="1" smtClean="0"/>
              <a:t>BravoJS</a:t>
            </a:r>
            <a:r>
              <a:rPr lang="en-US" sz="1400" b="1" dirty="0" smtClean="0"/>
              <a:t> </a:t>
            </a:r>
            <a:r>
              <a:rPr lang="en-US" sz="1400" b="1" dirty="0" smtClean="0">
                <a:hlinkClick r:id="rId6"/>
              </a:rPr>
              <a:t>http://www.cnblogs.com/snandy/archive/2012/06/10/2543893.html</a:t>
            </a:r>
            <a:endParaRPr lang="en-US" sz="1400" b="1" dirty="0" smtClean="0"/>
          </a:p>
          <a:p>
            <a:pPr lvl="1">
              <a:buNone/>
            </a:pPr>
            <a:endParaRPr lang="en-US" sz="1400" b="1" dirty="0" smtClean="0"/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严格上讲</a:t>
            </a:r>
            <a:r>
              <a:rPr lang="en-US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CommonJS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只是模块化开发的一种形式。它可以结合其它方法，一起使用。</a:t>
            </a:r>
            <a:endParaRPr 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sz="1400" b="1" dirty="0" smtClean="0"/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7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altLang="en-US" dirty="0" smtClean="0"/>
              <a:t>怎样开发一个</a:t>
            </a:r>
            <a:r>
              <a:rPr lang="en-US" altLang="en-US" dirty="0" err="1" smtClean="0"/>
              <a:t>javascript</a:t>
            </a:r>
            <a:r>
              <a:rPr altLang="en-US" dirty="0" smtClean="0"/>
              <a:t>应用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五、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看这里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javascript.ruanyifeng.com/nodejs/commonjs.html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几代表框架：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sz="1400" b="1" dirty="0" smtClean="0"/>
          </a:p>
          <a:p>
            <a:pPr lvl="1">
              <a:buNone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www.angularjs.cn/T006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lvl="1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Protoshop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http://www.protoshop.io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BackboneJS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http://backbonejs.org/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 </a:t>
            </a:r>
            <a:r>
              <a:rPr lang="en-US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http://z2009zxiaolong.iteye.com/blog/1847833</a:t>
            </a:r>
            <a:endPara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EmberJS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http://www.emberjs.cn/guides/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7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en-US" dirty="0" err="1" smtClean="0"/>
              <a:t>Javascript</a:t>
            </a:r>
            <a:r>
              <a:rPr altLang="en-US" dirty="0" smtClean="0"/>
              <a:t>面向对象的发展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sz="1400" b="1" dirty="0" err="1" smtClean="0">
                <a:hlinkClick r:id="rId3"/>
              </a:rPr>
              <a:t>ECMAScript</a:t>
            </a:r>
            <a:r>
              <a:rPr lang="en-US" sz="1400" b="1" dirty="0" smtClean="0">
                <a:hlinkClick r:id="rId3"/>
              </a:rPr>
              <a:t> 6</a:t>
            </a:r>
            <a:r>
              <a:rPr altLang="en-US" sz="1400" b="1" dirty="0" smtClean="0"/>
              <a:t>标准</a:t>
            </a:r>
            <a:endParaRPr lang="en-US" sz="1400" b="1" dirty="0" smtClean="0"/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http://es6.ruanyifeng.com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支持情况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http://kangax.github.io/compat-table/es6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/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7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创建对象的方法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是一种基于对象（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object-based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，它又不是一种真正的面向对象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，因为它的语法中没有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（类）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创建一个对象最常见的两种方法。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person = new Object();</a:t>
            </a:r>
          </a:p>
          <a:p>
            <a:pPr marL="457200" lvl="1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person = {};</a:t>
            </a:r>
          </a:p>
          <a:p>
            <a:pPr marL="457200" lvl="1" indent="0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对象的基类，所有对象都是继承自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对象，常见继承自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的方法有：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方法、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valueOf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看一个完整的例子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常见的几种对象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>
            <a:extLst/>
          </a:lstStyle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：基类，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所有对象都是继承自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o = new Object;  // 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可以省略掉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：数组，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数组对象的作用是：使用单独的变量名来存储一系列的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new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Array();  </a:t>
            </a: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还可以指定数组的长度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 = new Array(10);</a:t>
            </a: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还可以这样定义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 = new Array(‘a’, ’b’, ’c’);</a:t>
            </a: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还可以这样定义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 = [‘a’,2, {name:’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lucy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’}, function(){}];</a:t>
            </a:r>
          </a:p>
          <a:p>
            <a:pPr marL="0" indent="0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：字符串。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sobj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new String(‘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’);</a:t>
            </a: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String(‘hello world’);  </a:t>
            </a: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还可以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s1 = “hello world!”;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0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常见的几种对象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>
            <a:extLst/>
          </a:lstStyle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：函数，所有对象都是继承自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 = new Function(‘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a=123;console.log(a)’); 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还可以定义参数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fn1 = new Function('a','b','console.log(a + b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)');</a:t>
            </a: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用的最多的是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return a + b;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pPr marL="0" indent="0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function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做为对象的方法；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做为构造函数；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做为普通的函数；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做为值来传递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如：参数、返回值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一般不采用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new Function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的方式创建，这种方式比直接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慢很多。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最后一个参数为函数体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函数体是字符串格式，所以可以用来执行一段字符串代码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比如前端模板引擎的实现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例子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任何函数都可以做为构造方法，跟普通函数没有任何区别，只要是被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操作符调用的都是构造方法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file"/>
              </a:rPr>
              <a:t>看一个完整的例子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827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常见的几种对象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其它的还有：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u="sng" dirty="0">
                <a:hlinkClick r:id="rId3" tooltip="JavaScript Boolean 对象参考手册"/>
              </a:rPr>
              <a:t>Boolean </a:t>
            </a:r>
            <a:r>
              <a:rPr lang="zh-CN" altLang="en-US" sz="1400" u="sng" dirty="0" smtClean="0">
                <a:hlinkClick r:id="rId3" tooltip="JavaScript Boolean 对象参考手册"/>
              </a:rPr>
              <a:t>对象</a:t>
            </a:r>
            <a:endParaRPr lang="en-US" altLang="zh-CN" sz="1400" u="sng" dirty="0" smtClean="0"/>
          </a:p>
          <a:p>
            <a:pPr marL="0" indent="0">
              <a:buNone/>
            </a:pPr>
            <a:r>
              <a:rPr lang="en-US" altLang="zh-CN" sz="1400" u="sng" dirty="0" smtClean="0">
                <a:hlinkClick r:id="rId4" tooltip="JavaScript Date 对象参考手册"/>
              </a:rPr>
              <a:t>Date </a:t>
            </a:r>
            <a:r>
              <a:rPr lang="zh-CN" altLang="en-US" sz="1400" u="sng" dirty="0" smtClean="0">
                <a:hlinkClick r:id="rId4" tooltip="JavaScript Date 对象参考手册"/>
              </a:rPr>
              <a:t>对象</a:t>
            </a:r>
            <a:endParaRPr lang="en-US" altLang="zh-CN" sz="1400" u="sng" dirty="0" smtClean="0"/>
          </a:p>
          <a:p>
            <a:pPr marL="0" indent="0">
              <a:buNone/>
            </a:pPr>
            <a:r>
              <a:rPr lang="en-US" altLang="zh-CN" sz="1400" u="sng" dirty="0" smtClean="0">
                <a:hlinkClick r:id="rId5" tooltip="JavaScript Number 对象参考手册"/>
              </a:rPr>
              <a:t>Number </a:t>
            </a:r>
            <a:r>
              <a:rPr lang="zh-CN" altLang="en-US" sz="1400" u="sng" dirty="0" smtClean="0">
                <a:hlinkClick r:id="rId5" tooltip="JavaScript Number 对象参考手册"/>
              </a:rPr>
              <a:t>对象</a:t>
            </a:r>
            <a:endParaRPr lang="en-US" altLang="zh-CN" sz="1400" u="sng" dirty="0" smtClean="0"/>
          </a:p>
          <a:p>
            <a:pPr marL="0" indent="0">
              <a:buNone/>
            </a:pPr>
            <a:r>
              <a:rPr lang="en-US" altLang="zh-CN" sz="1400" u="sng" dirty="0" err="1" smtClean="0">
                <a:hlinkClick r:id="rId6" tooltip="JavaScript RegExp 对象参考手册"/>
              </a:rPr>
              <a:t>RegExp</a:t>
            </a:r>
            <a:r>
              <a:rPr lang="en-US" altLang="zh-CN" sz="1400" u="sng" dirty="0" smtClean="0">
                <a:hlinkClick r:id="rId6" tooltip="JavaScript RegExp 对象参考手册"/>
              </a:rPr>
              <a:t> </a:t>
            </a:r>
            <a:r>
              <a:rPr lang="zh-CN" altLang="en-US" sz="1400" u="sng" dirty="0">
                <a:hlinkClick r:id="rId6" tooltip="JavaScript RegExp 对象参考手册"/>
              </a:rPr>
              <a:t>对象</a:t>
            </a:r>
            <a:endParaRPr lang="en-US" altLang="zh-CN" sz="1400" u="sng" dirty="0"/>
          </a:p>
          <a:p>
            <a:pPr marL="0" indent="0">
              <a:buNone/>
            </a:pPr>
            <a:endParaRPr lang="en-US" altLang="zh-CN" sz="14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等！！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27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面向对象的几种方式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对象和对象字面量：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这种创建对象的方式，有一个缺点，就是复用性比较差，会产生大量的重复代码，真正的开发中如果用这种方式的情况不是很多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有时候用途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是声明一个简单的对象用做映射或者传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参等；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Dom(options){</a:t>
            </a:r>
          </a:p>
          <a:p>
            <a:pPr lvl="2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this.a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options.a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|| 100;</a:t>
            </a:r>
          </a:p>
          <a:p>
            <a:pPr lvl="2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this.b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options.b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|| 100;</a:t>
            </a:r>
          </a:p>
          <a:p>
            <a:pPr lvl="2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this.c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options.c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|| 100;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这里的参数都是可以省略掉的，当然这里的对象不是我们所说的编程，只是做为一值去传递；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不过，荷兰程序员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Gabor de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Mooij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提出一个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极简主义法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minimalist approach</a:t>
            </a:r>
            <a:r>
              <a:rPr lang="zh-CN" altLang="en-US" sz="1400" dirty="0" smtClean="0"/>
              <a:t>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面向对象的开发方式：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63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面向对象的几种方式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914400" y="1905000"/>
            <a:ext cx="7618040" cy="4221163"/>
          </a:xfrm>
        </p:spPr>
        <p:txBody>
          <a:bodyPr>
            <a:normAutofit/>
          </a:bodyPr>
          <a:lstStyle>
            <a:extLst/>
          </a:lstStyle>
          <a:p>
            <a:pPr lvl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首先，它也是用一个对象模拟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这个类里面，定义一个构造函数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createNew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，用来生成实例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createNew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里面，定义一个实例对象，把这个实例对象作为返回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一个类继承另一个类，实现起来很方便。只要在前者的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createNew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方法中，调用后者的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createNew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方法即可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看下实例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当然， 这种方式有它不足的地方，后面会讲到。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58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zh-CN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面向对象的几种方式</a:t>
            </a:r>
            <a:endParaRPr lang="zh-CN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工厂模式：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创建对象的不可复用性有人提出一种这样创建对象的方式，用一个函数去创建。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Car(){</a:t>
            </a:r>
          </a:p>
          <a:p>
            <a:pPr lvl="1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car = {};</a:t>
            </a:r>
          </a:p>
          <a:p>
            <a:pPr lvl="1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car.name = 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奔驰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”;</a:t>
            </a:r>
          </a:p>
          <a:p>
            <a:pPr lvl="1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car.color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“yellow”;</a:t>
            </a:r>
          </a:p>
          <a:p>
            <a:pPr lvl="1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car.run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function(){</a:t>
            </a:r>
          </a:p>
          <a:p>
            <a:pPr lvl="2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Console.log(‘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跑的快！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’);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return car;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实例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16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小测验短片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1072</Words>
  <Application>Microsoft Office PowerPoint</Application>
  <PresentationFormat>全屏显示(4:3)</PresentationFormat>
  <Paragraphs>302</Paragraphs>
  <Slides>23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小测验短片</vt:lpstr>
      <vt:lpstr>Javascript面向对象编程</vt:lpstr>
      <vt:lpstr>目录</vt:lpstr>
      <vt:lpstr>Javascript创建对象的方法</vt:lpstr>
      <vt:lpstr>Javascript常见的几种对象</vt:lpstr>
      <vt:lpstr>Javascript常见的几种对象</vt:lpstr>
      <vt:lpstr>Javascript常见的几种对象</vt:lpstr>
      <vt:lpstr>Javascript面向对象的几种方式</vt:lpstr>
      <vt:lpstr>Javascript面向对象的几种方式</vt:lpstr>
      <vt:lpstr>Javascript面向对象的几种方式</vt:lpstr>
      <vt:lpstr>Javascript面向对象的几种方式</vt:lpstr>
      <vt:lpstr>Javascript面向对象的几种方式</vt:lpstr>
      <vt:lpstr>Javascript面向对象的几种方式</vt:lpstr>
      <vt:lpstr>Javascript面向对象的几种方式</vt:lpstr>
      <vt:lpstr>Javascript面向对象的几种方式</vt:lpstr>
      <vt:lpstr>Javascript面向对象的几种方式</vt:lpstr>
      <vt:lpstr>Javascript面向对象的几种方式</vt:lpstr>
      <vt:lpstr>Javascript面向对象的几种方式</vt:lpstr>
      <vt:lpstr>Javascript面向对象的几种方式</vt:lpstr>
      <vt:lpstr>Javascript面向对象的几种方式</vt:lpstr>
      <vt:lpstr>怎样开发一个javascript应用</vt:lpstr>
      <vt:lpstr>怎样开发一个javascript应用</vt:lpstr>
      <vt:lpstr>怎样开发一个javascript应用</vt:lpstr>
      <vt:lpstr>Javascript面向对象的发展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2014-09-17T04:39:50Z</dcterms:created>
  <dcterms:modified xsi:type="dcterms:W3CDTF">2014-09-18T02:22:05Z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</Properties>
</file>