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8227" y="2817698"/>
            <a:ext cx="2955544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819275"/>
            <a:ext cx="10534650" cy="389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840" y="1194598"/>
            <a:ext cx="7990487" cy="1969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098035"/>
            <a:ext cx="9066530" cy="2232660"/>
            <a:chOff x="0" y="4098035"/>
            <a:chExt cx="9066530" cy="2232660"/>
          </a:xfrm>
        </p:grpSpPr>
        <p:sp>
          <p:nvSpPr>
            <p:cNvPr id="4" name="object 4"/>
            <p:cNvSpPr/>
            <p:nvPr/>
          </p:nvSpPr>
          <p:spPr>
            <a:xfrm>
              <a:off x="8727947" y="4207763"/>
              <a:ext cx="338455" cy="2123440"/>
            </a:xfrm>
            <a:custGeom>
              <a:avLst/>
              <a:gdLst/>
              <a:ahLst/>
              <a:cxnLst/>
              <a:rect l="l" t="t" r="r" b="b"/>
              <a:pathLst>
                <a:path w="338454" h="2123440">
                  <a:moveTo>
                    <a:pt x="0" y="0"/>
                  </a:moveTo>
                  <a:lnTo>
                    <a:pt x="0" y="1949424"/>
                  </a:lnTo>
                  <a:lnTo>
                    <a:pt x="338327" y="2122932"/>
                  </a:lnTo>
                  <a:lnTo>
                    <a:pt x="338327" y="173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29471" y="4098035"/>
              <a:ext cx="201295" cy="2056130"/>
            </a:xfrm>
            <a:custGeom>
              <a:avLst/>
              <a:gdLst/>
              <a:ahLst/>
              <a:cxnLst/>
              <a:rect l="l" t="t" r="r" b="b"/>
              <a:pathLst>
                <a:path w="201295" h="2056129">
                  <a:moveTo>
                    <a:pt x="201168" y="0"/>
                  </a:moveTo>
                  <a:lnTo>
                    <a:pt x="0" y="96774"/>
                  </a:lnTo>
                  <a:lnTo>
                    <a:pt x="0" y="2055876"/>
                  </a:lnTo>
                  <a:lnTo>
                    <a:pt x="201168" y="195822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098035"/>
              <a:ext cx="8930640" cy="1961514"/>
            </a:xfrm>
            <a:custGeom>
              <a:avLst/>
              <a:gdLst/>
              <a:ahLst/>
              <a:cxnLst/>
              <a:rect l="l" t="t" r="r" b="b"/>
              <a:pathLst>
                <a:path w="8930640" h="1961514">
                  <a:moveTo>
                    <a:pt x="8930640" y="0"/>
                  </a:moveTo>
                  <a:lnTo>
                    <a:pt x="0" y="0"/>
                  </a:lnTo>
                  <a:lnTo>
                    <a:pt x="0" y="1961388"/>
                  </a:lnTo>
                  <a:lnTo>
                    <a:pt x="8930640" y="1961388"/>
                  </a:lnTo>
                  <a:lnTo>
                    <a:pt x="89306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4267" y="4414469"/>
            <a:ext cx="733361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90">
                <a:solidFill>
                  <a:srgbClr val="FFFFFF"/>
                </a:solidFill>
                <a:latin typeface="Trebuchet MS"/>
                <a:cs typeface="Trebuchet MS"/>
              </a:rPr>
              <a:t>Applied </a:t>
            </a:r>
            <a:r>
              <a:rPr dirty="0" sz="5400" spc="-305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5400" spc="-7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400" spc="-285">
                <a:solidFill>
                  <a:srgbClr val="FFFFFF"/>
                </a:solidFill>
                <a:latin typeface="Trebuchet MS"/>
                <a:cs typeface="Trebuchet MS"/>
              </a:rPr>
              <a:t>Capstone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67800" y="4376928"/>
            <a:ext cx="3121660" cy="1953895"/>
          </a:xfrm>
          <a:custGeom>
            <a:avLst/>
            <a:gdLst/>
            <a:ahLst/>
            <a:cxnLst/>
            <a:rect l="l" t="t" r="r" b="b"/>
            <a:pathLst>
              <a:path w="3121659" h="1953895">
                <a:moveTo>
                  <a:pt x="3121152" y="0"/>
                </a:moveTo>
                <a:lnTo>
                  <a:pt x="0" y="0"/>
                </a:lnTo>
                <a:lnTo>
                  <a:pt x="0" y="1953768"/>
                </a:lnTo>
                <a:lnTo>
                  <a:pt x="3121152" y="1953768"/>
                </a:lnTo>
                <a:lnTo>
                  <a:pt x="312115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459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 </a:t>
            </a:r>
            <a:r>
              <a:rPr dirty="0" sz="4400" spc="-75">
                <a:latin typeface="Trebuchet MS"/>
                <a:cs typeface="Trebuchet MS"/>
              </a:rPr>
              <a:t>1 </a:t>
            </a:r>
            <a:r>
              <a:rPr dirty="0" sz="4400" spc="-270">
                <a:latin typeface="Trebuchet MS"/>
                <a:cs typeface="Trebuchet MS"/>
              </a:rPr>
              <a:t>-</a:t>
            </a:r>
            <a:r>
              <a:rPr dirty="0" sz="4400" spc="-960">
                <a:latin typeface="Trebuchet MS"/>
                <a:cs typeface="Trebuchet MS"/>
              </a:rPr>
              <a:t> </a:t>
            </a:r>
            <a:r>
              <a:rPr dirty="0" sz="4400" spc="-240">
                <a:latin typeface="Trebuchet MS"/>
                <a:cs typeface="Trebuchet MS"/>
              </a:rPr>
              <a:t>Variables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7368" y="1562036"/>
            <a:ext cx="11184890" cy="4308475"/>
            <a:chOff x="277368" y="1562036"/>
            <a:chExt cx="11184890" cy="4308475"/>
          </a:xfrm>
        </p:grpSpPr>
        <p:sp>
          <p:nvSpPr>
            <p:cNvPr id="4" name="object 4"/>
            <p:cNvSpPr/>
            <p:nvPr/>
          </p:nvSpPr>
          <p:spPr>
            <a:xfrm>
              <a:off x="5846027" y="1562036"/>
              <a:ext cx="5616013" cy="43008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10656" y="1726692"/>
              <a:ext cx="5300471" cy="39852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7368" y="1595602"/>
              <a:ext cx="5612892" cy="4274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9392" y="1787651"/>
              <a:ext cx="5242559" cy="39044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32041" y="6019291"/>
            <a:ext cx="45288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7510" marR="5080" indent="-165544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Advisors </a:t>
            </a:r>
            <a:r>
              <a:rPr dirty="0" sz="1800" spc="-5">
                <a:latin typeface="Carlito"/>
                <a:cs typeface="Carlito"/>
              </a:rPr>
              <a:t>in decile </a:t>
            </a:r>
            <a:r>
              <a:rPr dirty="0" sz="1800">
                <a:latin typeface="Carlito"/>
                <a:cs typeface="Carlito"/>
              </a:rPr>
              <a:t>1 </a:t>
            </a:r>
            <a:r>
              <a:rPr dirty="0" sz="1800" spc="-5">
                <a:latin typeface="Carlito"/>
                <a:cs typeface="Carlito"/>
              </a:rPr>
              <a:t>had much </a:t>
            </a:r>
            <a:r>
              <a:rPr dirty="0" sz="1800" spc="-10">
                <a:latin typeface="Carlito"/>
                <a:cs typeface="Carlito"/>
              </a:rPr>
              <a:t>more negative </a:t>
            </a:r>
            <a:r>
              <a:rPr dirty="0" sz="1800" spc="-5">
                <a:latin typeface="Carlito"/>
                <a:cs typeface="Carlito"/>
              </a:rPr>
              <a:t>net  </a:t>
            </a:r>
            <a:r>
              <a:rPr dirty="0" sz="1800">
                <a:latin typeface="Carlito"/>
                <a:cs typeface="Carlito"/>
              </a:rPr>
              <a:t>sales </a:t>
            </a:r>
            <a:r>
              <a:rPr dirty="0" sz="1800" spc="-5">
                <a:latin typeface="Carlito"/>
                <a:cs typeface="Carlito"/>
              </a:rPr>
              <a:t>in </a:t>
            </a:r>
            <a:r>
              <a:rPr dirty="0" sz="1800">
                <a:latin typeface="Carlito"/>
                <a:cs typeface="Carlito"/>
              </a:rPr>
              <a:t>2019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1628" y="5974791"/>
            <a:ext cx="450913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Advisors </a:t>
            </a:r>
            <a:r>
              <a:rPr dirty="0" sz="1800" spc="-5">
                <a:latin typeface="Carlito"/>
                <a:cs typeface="Carlito"/>
              </a:rPr>
              <a:t>in decile </a:t>
            </a:r>
            <a:r>
              <a:rPr dirty="0" sz="1800">
                <a:latin typeface="Carlito"/>
                <a:cs typeface="Carlito"/>
              </a:rPr>
              <a:t>1 </a:t>
            </a:r>
            <a:r>
              <a:rPr dirty="0" sz="1800" spc="-5">
                <a:latin typeface="Carlito"/>
                <a:cs typeface="Carlito"/>
              </a:rPr>
              <a:t>manage </a:t>
            </a:r>
            <a:r>
              <a:rPr dirty="0" sz="1800" spc="-10">
                <a:latin typeface="Carlito"/>
                <a:cs typeface="Carlito"/>
              </a:rPr>
              <a:t>more </a:t>
            </a:r>
            <a:r>
              <a:rPr dirty="0" sz="1800" spc="-35">
                <a:latin typeface="Carlito"/>
                <a:cs typeface="Carlito"/>
              </a:rPr>
              <a:t>Target </a:t>
            </a:r>
            <a:r>
              <a:rPr dirty="0" sz="1800" spc="-5">
                <a:latin typeface="Carlito"/>
                <a:cs typeface="Carlito"/>
              </a:rPr>
              <a:t>Fund  Assets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10">
                <a:latin typeface="Carlito"/>
                <a:cs typeface="Carlito"/>
              </a:rPr>
              <a:t>advisors </a:t>
            </a:r>
            <a:r>
              <a:rPr dirty="0" sz="1800" spc="-5">
                <a:latin typeface="Carlito"/>
                <a:cs typeface="Carlito"/>
              </a:rPr>
              <a:t>in decile </a:t>
            </a:r>
            <a:r>
              <a:rPr dirty="0" sz="1800">
                <a:latin typeface="Carlito"/>
                <a:cs typeface="Carlito"/>
              </a:rPr>
              <a:t>10 </a:t>
            </a:r>
            <a:r>
              <a:rPr dirty="0" sz="1800" spc="-10">
                <a:latin typeface="Carlito"/>
                <a:cs typeface="Carlito"/>
              </a:rPr>
              <a:t>are </a:t>
            </a:r>
            <a:r>
              <a:rPr dirty="0" sz="1800">
                <a:latin typeface="Carlito"/>
                <a:cs typeface="Carlito"/>
              </a:rPr>
              <a:t>losing </a:t>
            </a:r>
            <a:r>
              <a:rPr dirty="0" sz="1800" spc="-5">
                <a:latin typeface="Carlito"/>
                <a:cs typeface="Carlito"/>
              </a:rPr>
              <a:t>assets  in</a:t>
            </a:r>
            <a:r>
              <a:rPr dirty="0" sz="1800" spc="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2019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545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 </a:t>
            </a:r>
            <a:r>
              <a:rPr dirty="0" sz="4400" spc="-185">
                <a:latin typeface="Trebuchet MS"/>
                <a:cs typeface="Trebuchet MS"/>
              </a:rPr>
              <a:t>1- </a:t>
            </a:r>
            <a:r>
              <a:rPr dirty="0" sz="4400" spc="-320">
                <a:latin typeface="Trebuchet MS"/>
                <a:cs typeface="Trebuchet MS"/>
              </a:rPr>
              <a:t>Lift</a:t>
            </a:r>
            <a:r>
              <a:rPr dirty="0" sz="4400" spc="-830">
                <a:latin typeface="Trebuchet MS"/>
                <a:cs typeface="Trebuchet MS"/>
              </a:rPr>
              <a:t> </a:t>
            </a:r>
            <a:r>
              <a:rPr dirty="0" sz="4400" spc="-229">
                <a:latin typeface="Trebuchet MS"/>
                <a:cs typeface="Trebuchet MS"/>
              </a:rPr>
              <a:t>Chart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1819275"/>
          <a:ext cx="10534650" cy="3893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/>
                <a:gridCol w="1502410"/>
                <a:gridCol w="1502409"/>
                <a:gridCol w="1502410"/>
                <a:gridCol w="1502410"/>
                <a:gridCol w="1502409"/>
                <a:gridCol w="1502409"/>
              </a:tblGrid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Decile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257175" indent="-1327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Advisors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07645" marR="172720" indent="-2603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Actual</a:t>
                      </a:r>
                      <a:r>
                        <a:rPr dirty="0" sz="1800" spc="-1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Sales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Per</a:t>
                      </a:r>
                      <a:r>
                        <a:rPr dirty="0" sz="1800" spc="-6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Advisor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69570" marR="334645" indent="-247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Lift</a:t>
                      </a:r>
                      <a:r>
                        <a:rPr dirty="0" sz="1800" spc="-6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Over 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Average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3995" marR="2038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Cum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ul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  No.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 Advisors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4629" marR="203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Cum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ul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  Sales per  Advisor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00075" marR="203200" indent="-3860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Cum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ul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  Lift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366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$119,277.44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179%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366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$119,277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179%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366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$45,489.03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6%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732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$82,383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93%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435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$35,941.56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-16%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1,167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$65,072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52%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298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$46,336.65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1,465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$61,261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43%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$30,699.81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-28%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1,553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$59,529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39%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2,106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$30,420.16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-29%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3,659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$42,775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$4,186.43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-90%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3,663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$42,733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40">
                          <a:latin typeface="Carlito"/>
                          <a:cs typeface="Carlito"/>
                        </a:rPr>
                        <a:t>Total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3,663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$42,732.90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189357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</a:t>
            </a:r>
            <a:r>
              <a:rPr dirty="0" sz="4400" spc="-409">
                <a:latin typeface="Trebuchet MS"/>
                <a:cs typeface="Trebuchet MS"/>
              </a:rPr>
              <a:t> </a:t>
            </a:r>
            <a:r>
              <a:rPr dirty="0" sz="4400" spc="-75">
                <a:latin typeface="Trebuchet MS"/>
                <a:cs typeface="Trebuchet MS"/>
              </a:rPr>
              <a:t>2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1247" y="2764535"/>
            <a:ext cx="6181725" cy="2473960"/>
          </a:xfrm>
          <a:custGeom>
            <a:avLst/>
            <a:gdLst/>
            <a:ahLst/>
            <a:cxnLst/>
            <a:rect l="l" t="t" r="r" b="b"/>
            <a:pathLst>
              <a:path w="6181725" h="2473960">
                <a:moveTo>
                  <a:pt x="4944618" y="0"/>
                </a:moveTo>
                <a:lnTo>
                  <a:pt x="0" y="0"/>
                </a:lnTo>
                <a:lnTo>
                  <a:pt x="1236726" y="1236726"/>
                </a:lnTo>
                <a:lnTo>
                  <a:pt x="0" y="2473452"/>
                </a:lnTo>
                <a:lnTo>
                  <a:pt x="4944618" y="2473452"/>
                </a:lnTo>
                <a:lnTo>
                  <a:pt x="6181344" y="1236726"/>
                </a:lnTo>
                <a:lnTo>
                  <a:pt x="494461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56586" y="2877134"/>
            <a:ext cx="3601085" cy="213804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ctr" marL="12700" marR="5080" indent="-4445">
              <a:lnSpc>
                <a:spcPct val="91600"/>
              </a:lnSpc>
              <a:spcBef>
                <a:spcPts val="470"/>
              </a:spcBef>
            </a:pPr>
            <a:r>
              <a:rPr dirty="0" sz="3700" spc="-5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dirty="0" sz="3700" spc="-15">
                <a:solidFill>
                  <a:srgbClr val="FFFFFF"/>
                </a:solidFill>
                <a:latin typeface="Carlito"/>
                <a:cs typeface="Carlito"/>
              </a:rPr>
              <a:t>Month </a:t>
            </a:r>
            <a:r>
              <a:rPr dirty="0" sz="3700" spc="-5">
                <a:solidFill>
                  <a:srgbClr val="FFFFFF"/>
                </a:solidFill>
                <a:latin typeface="Carlito"/>
                <a:cs typeface="Carlito"/>
              </a:rPr>
              <a:t>Sales </a:t>
            </a:r>
            <a:r>
              <a:rPr dirty="0" sz="3700" spc="-10">
                <a:solidFill>
                  <a:srgbClr val="FFFFFF"/>
                </a:solidFill>
                <a:latin typeface="Carlito"/>
                <a:cs typeface="Carlito"/>
              </a:rPr>
              <a:t>up  </a:t>
            </a:r>
            <a:r>
              <a:rPr dirty="0" sz="3700" spc="-2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3700" spc="-10">
                <a:solidFill>
                  <a:srgbClr val="FFFFFF"/>
                </a:solidFill>
                <a:latin typeface="Carlito"/>
                <a:cs typeface="Carlito"/>
              </a:rPr>
              <a:t>November</a:t>
            </a:r>
            <a:r>
              <a:rPr dirty="0" sz="37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700" spc="-5">
                <a:solidFill>
                  <a:srgbClr val="FFFFFF"/>
                </a:solidFill>
                <a:latin typeface="Carlito"/>
                <a:cs typeface="Carlito"/>
              </a:rPr>
              <a:t>2019  </a:t>
            </a:r>
            <a:r>
              <a:rPr dirty="0" sz="3700" spc="-15">
                <a:solidFill>
                  <a:srgbClr val="FFFFFF"/>
                </a:solidFill>
                <a:latin typeface="Carlito"/>
                <a:cs typeface="Carlito"/>
              </a:rPr>
              <a:t>between </a:t>
            </a:r>
            <a:r>
              <a:rPr dirty="0" sz="3700" spc="-5">
                <a:solidFill>
                  <a:srgbClr val="FFFFFF"/>
                </a:solidFill>
                <a:latin typeface="Carlito"/>
                <a:cs typeface="Carlito"/>
              </a:rPr>
              <a:t>$30,000  and</a:t>
            </a:r>
            <a:r>
              <a:rPr dirty="0" sz="3700" spc="-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700" spc="-5">
                <a:solidFill>
                  <a:srgbClr val="FFFFFF"/>
                </a:solidFill>
                <a:latin typeface="Carlito"/>
                <a:cs typeface="Carlito"/>
              </a:rPr>
              <a:t>$300,000</a:t>
            </a:r>
            <a:endParaRPr sz="37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13094" y="2968498"/>
            <a:ext cx="5144135" cy="2065655"/>
            <a:chOff x="6213094" y="2968498"/>
            <a:chExt cx="5144135" cy="2065655"/>
          </a:xfrm>
        </p:grpSpPr>
        <p:sp>
          <p:nvSpPr>
            <p:cNvPr id="6" name="object 6"/>
            <p:cNvSpPr/>
            <p:nvPr/>
          </p:nvSpPr>
          <p:spPr>
            <a:xfrm>
              <a:off x="6219444" y="2974848"/>
              <a:ext cx="5131435" cy="2052955"/>
            </a:xfrm>
            <a:custGeom>
              <a:avLst/>
              <a:gdLst/>
              <a:ahLst/>
              <a:cxnLst/>
              <a:rect l="l" t="t" r="r" b="b"/>
              <a:pathLst>
                <a:path w="5131434" h="2052954">
                  <a:moveTo>
                    <a:pt x="4104894" y="0"/>
                  </a:moveTo>
                  <a:lnTo>
                    <a:pt x="0" y="0"/>
                  </a:lnTo>
                  <a:lnTo>
                    <a:pt x="1026413" y="1026413"/>
                  </a:lnTo>
                  <a:lnTo>
                    <a:pt x="0" y="2052827"/>
                  </a:lnTo>
                  <a:lnTo>
                    <a:pt x="4104894" y="2052827"/>
                  </a:lnTo>
                  <a:lnTo>
                    <a:pt x="5131308" y="1026413"/>
                  </a:lnTo>
                  <a:lnTo>
                    <a:pt x="4104894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9444" y="2974848"/>
              <a:ext cx="5131435" cy="2052955"/>
            </a:xfrm>
            <a:custGeom>
              <a:avLst/>
              <a:gdLst/>
              <a:ahLst/>
              <a:cxnLst/>
              <a:rect l="l" t="t" r="r" b="b"/>
              <a:pathLst>
                <a:path w="5131434" h="2052954">
                  <a:moveTo>
                    <a:pt x="0" y="0"/>
                  </a:moveTo>
                  <a:lnTo>
                    <a:pt x="4104894" y="0"/>
                  </a:lnTo>
                  <a:lnTo>
                    <a:pt x="5131308" y="1026413"/>
                  </a:lnTo>
                  <a:lnTo>
                    <a:pt x="4104894" y="2052827"/>
                  </a:lnTo>
                  <a:lnTo>
                    <a:pt x="0" y="2052827"/>
                  </a:lnTo>
                  <a:lnTo>
                    <a:pt x="1026413" y="102641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350379" y="2942336"/>
            <a:ext cx="2955290" cy="1924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7470"/>
              </a:lnSpc>
              <a:spcBef>
                <a:spcPts val="105"/>
              </a:spcBef>
            </a:pPr>
            <a:r>
              <a:rPr dirty="0" sz="6500">
                <a:latin typeface="Carlito"/>
                <a:cs typeface="Carlito"/>
              </a:rPr>
              <a:t>16.5%</a:t>
            </a:r>
            <a:r>
              <a:rPr dirty="0" sz="6500" spc="-85">
                <a:latin typeface="Carlito"/>
                <a:cs typeface="Carlito"/>
              </a:rPr>
              <a:t> </a:t>
            </a:r>
            <a:r>
              <a:rPr dirty="0" sz="6500" spc="-5">
                <a:latin typeface="Carlito"/>
                <a:cs typeface="Carlito"/>
              </a:rPr>
              <a:t>of</a:t>
            </a:r>
            <a:endParaRPr sz="6500">
              <a:latin typeface="Carlito"/>
              <a:cs typeface="Carlito"/>
            </a:endParaRPr>
          </a:p>
          <a:p>
            <a:pPr marL="60960">
              <a:lnSpc>
                <a:spcPts val="7470"/>
              </a:lnSpc>
            </a:pPr>
            <a:r>
              <a:rPr dirty="0" sz="6500" spc="-15">
                <a:latin typeface="Carlito"/>
                <a:cs typeface="Carlito"/>
              </a:rPr>
              <a:t>Advisors</a:t>
            </a:r>
            <a:endParaRPr sz="65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5309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 </a:t>
            </a:r>
            <a:r>
              <a:rPr dirty="0" sz="4400" spc="-185">
                <a:latin typeface="Trebuchet MS"/>
                <a:cs typeface="Trebuchet MS"/>
              </a:rPr>
              <a:t>2- </a:t>
            </a:r>
            <a:r>
              <a:rPr dirty="0" sz="4400" spc="-235">
                <a:latin typeface="Trebuchet MS"/>
                <a:cs typeface="Trebuchet MS"/>
              </a:rPr>
              <a:t>Positive</a:t>
            </a:r>
            <a:r>
              <a:rPr dirty="0" sz="4400" spc="-790">
                <a:latin typeface="Trebuchet MS"/>
                <a:cs typeface="Trebuchet MS"/>
              </a:rPr>
              <a:t> </a:t>
            </a:r>
            <a:r>
              <a:rPr dirty="0" sz="4400" spc="-204">
                <a:latin typeface="Trebuchet MS"/>
                <a:cs typeface="Trebuchet MS"/>
              </a:rPr>
              <a:t>Influencers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2820923"/>
            <a:ext cx="10515600" cy="1217930"/>
          </a:xfrm>
          <a:custGeom>
            <a:avLst/>
            <a:gdLst/>
            <a:ahLst/>
            <a:cxnLst/>
            <a:rect l="l" t="t" r="r" b="b"/>
            <a:pathLst>
              <a:path w="10515600" h="1217929">
                <a:moveTo>
                  <a:pt x="10312654" y="0"/>
                </a:moveTo>
                <a:lnTo>
                  <a:pt x="202946" y="0"/>
                </a:lnTo>
                <a:lnTo>
                  <a:pt x="156414" y="5356"/>
                </a:lnTo>
                <a:lnTo>
                  <a:pt x="113698" y="20617"/>
                </a:lnTo>
                <a:lnTo>
                  <a:pt x="76016" y="44567"/>
                </a:lnTo>
                <a:lnTo>
                  <a:pt x="44586" y="75989"/>
                </a:lnTo>
                <a:lnTo>
                  <a:pt x="20628" y="113670"/>
                </a:lnTo>
                <a:lnTo>
                  <a:pt x="5360" y="156394"/>
                </a:lnTo>
                <a:lnTo>
                  <a:pt x="0" y="202946"/>
                </a:lnTo>
                <a:lnTo>
                  <a:pt x="0" y="1014730"/>
                </a:lnTo>
                <a:lnTo>
                  <a:pt x="5360" y="1061281"/>
                </a:lnTo>
                <a:lnTo>
                  <a:pt x="20628" y="1104005"/>
                </a:lnTo>
                <a:lnTo>
                  <a:pt x="44586" y="1141686"/>
                </a:lnTo>
                <a:lnTo>
                  <a:pt x="76016" y="1173108"/>
                </a:lnTo>
                <a:lnTo>
                  <a:pt x="113698" y="1197058"/>
                </a:lnTo>
                <a:lnTo>
                  <a:pt x="156414" y="1212319"/>
                </a:lnTo>
                <a:lnTo>
                  <a:pt x="202946" y="1217676"/>
                </a:lnTo>
                <a:lnTo>
                  <a:pt x="10312654" y="1217676"/>
                </a:lnTo>
                <a:lnTo>
                  <a:pt x="10359205" y="1212319"/>
                </a:lnTo>
                <a:lnTo>
                  <a:pt x="10401929" y="1197058"/>
                </a:lnTo>
                <a:lnTo>
                  <a:pt x="10439610" y="1173108"/>
                </a:lnTo>
                <a:lnTo>
                  <a:pt x="10471032" y="1141686"/>
                </a:lnTo>
                <a:lnTo>
                  <a:pt x="10494982" y="1104005"/>
                </a:lnTo>
                <a:lnTo>
                  <a:pt x="10510243" y="1061281"/>
                </a:lnTo>
                <a:lnTo>
                  <a:pt x="10515600" y="1014730"/>
                </a:lnTo>
                <a:lnTo>
                  <a:pt x="10515600" y="202946"/>
                </a:lnTo>
                <a:lnTo>
                  <a:pt x="10510243" y="156394"/>
                </a:lnTo>
                <a:lnTo>
                  <a:pt x="10494982" y="113670"/>
                </a:lnTo>
                <a:lnTo>
                  <a:pt x="10471032" y="75989"/>
                </a:lnTo>
                <a:lnTo>
                  <a:pt x="10439610" y="44567"/>
                </a:lnTo>
                <a:lnTo>
                  <a:pt x="10401929" y="20617"/>
                </a:lnTo>
                <a:lnTo>
                  <a:pt x="10359205" y="5356"/>
                </a:lnTo>
                <a:lnTo>
                  <a:pt x="1031265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52575" y="3014599"/>
            <a:ext cx="10048240" cy="2105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FFFFFF"/>
                </a:solidFill>
                <a:latin typeface="Carlito"/>
                <a:cs typeface="Carlito"/>
              </a:rPr>
              <a:t>Independent</a:t>
            </a:r>
            <a:r>
              <a:rPr dirty="0" sz="44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400" spc="-25">
                <a:solidFill>
                  <a:srgbClr val="FFFFFF"/>
                </a:solidFill>
                <a:latin typeface="Carlito"/>
                <a:cs typeface="Carlito"/>
              </a:rPr>
              <a:t>Variables</a:t>
            </a:r>
            <a:endParaRPr sz="4400">
              <a:latin typeface="Carlito"/>
              <a:cs typeface="Carlito"/>
            </a:endParaRPr>
          </a:p>
          <a:p>
            <a:pPr marL="405765" indent="-287020">
              <a:lnSpc>
                <a:spcPct val="100000"/>
              </a:lnSpc>
              <a:spcBef>
                <a:spcPts val="2435"/>
              </a:spcBef>
              <a:buChar char="•"/>
              <a:tabLst>
                <a:tab pos="406400" algn="l"/>
              </a:tabLst>
            </a:pPr>
            <a:r>
              <a:rPr dirty="0" sz="3400" spc="-10">
                <a:latin typeface="Carlito"/>
                <a:cs typeface="Carlito"/>
              </a:rPr>
              <a:t>12-month </a:t>
            </a:r>
            <a:r>
              <a:rPr dirty="0" sz="3400" spc="-5">
                <a:latin typeface="Carlito"/>
                <a:cs typeface="Carlito"/>
              </a:rPr>
              <a:t>sales up </a:t>
            </a:r>
            <a:r>
              <a:rPr dirty="0" sz="3400" spc="-20">
                <a:latin typeface="Carlito"/>
                <a:cs typeface="Carlito"/>
              </a:rPr>
              <a:t>to </a:t>
            </a:r>
            <a:r>
              <a:rPr dirty="0" sz="3400" spc="-10">
                <a:latin typeface="Carlito"/>
                <a:cs typeface="Carlito"/>
              </a:rPr>
              <a:t>November</a:t>
            </a:r>
            <a:r>
              <a:rPr dirty="0" sz="3400" spc="40">
                <a:latin typeface="Carlito"/>
                <a:cs typeface="Carlito"/>
              </a:rPr>
              <a:t> </a:t>
            </a:r>
            <a:r>
              <a:rPr dirty="0" sz="3400" spc="-5">
                <a:latin typeface="Carlito"/>
                <a:cs typeface="Carlito"/>
              </a:rPr>
              <a:t>2018</a:t>
            </a:r>
            <a:endParaRPr sz="3400">
              <a:latin typeface="Carlito"/>
              <a:cs typeface="Carlito"/>
            </a:endParaRPr>
          </a:p>
          <a:p>
            <a:pPr marL="405765" indent="-287020">
              <a:lnSpc>
                <a:spcPct val="100000"/>
              </a:lnSpc>
              <a:spcBef>
                <a:spcPts val="495"/>
              </a:spcBef>
              <a:buChar char="•"/>
              <a:tabLst>
                <a:tab pos="406400" algn="l"/>
              </a:tabLst>
            </a:pPr>
            <a:r>
              <a:rPr dirty="0" sz="3400" spc="-5">
                <a:latin typeface="Carlito"/>
                <a:cs typeface="Carlito"/>
              </a:rPr>
              <a:t>Assets under </a:t>
            </a:r>
            <a:r>
              <a:rPr dirty="0" sz="3400" spc="-10">
                <a:latin typeface="Carlito"/>
                <a:cs typeface="Carlito"/>
              </a:rPr>
              <a:t>management </a:t>
            </a:r>
            <a:r>
              <a:rPr dirty="0" sz="3400" spc="-5">
                <a:latin typeface="Carlito"/>
                <a:cs typeface="Carlito"/>
              </a:rPr>
              <a:t>in </a:t>
            </a:r>
            <a:r>
              <a:rPr dirty="0" sz="3400" spc="-25">
                <a:latin typeface="Carlito"/>
                <a:cs typeface="Carlito"/>
              </a:rPr>
              <a:t>target </a:t>
            </a:r>
            <a:r>
              <a:rPr dirty="0" sz="3400" spc="-5">
                <a:latin typeface="Carlito"/>
                <a:cs typeface="Carlito"/>
              </a:rPr>
              <a:t>funds of </a:t>
            </a:r>
            <a:r>
              <a:rPr dirty="0" sz="3400" spc="-75">
                <a:latin typeface="Carlito"/>
                <a:cs typeface="Carlito"/>
              </a:rPr>
              <a:t>Nov.</a:t>
            </a:r>
            <a:r>
              <a:rPr dirty="0" sz="3400" spc="35">
                <a:latin typeface="Carlito"/>
                <a:cs typeface="Carlito"/>
              </a:rPr>
              <a:t> </a:t>
            </a:r>
            <a:r>
              <a:rPr dirty="0" sz="3400" spc="-10">
                <a:latin typeface="Carlito"/>
                <a:cs typeface="Carlito"/>
              </a:rPr>
              <a:t>2019</a:t>
            </a:r>
            <a:endParaRPr sz="3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7722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 </a:t>
            </a:r>
            <a:r>
              <a:rPr dirty="0" sz="4400" spc="-185">
                <a:latin typeface="Trebuchet MS"/>
                <a:cs typeface="Trebuchet MS"/>
              </a:rPr>
              <a:t>2- </a:t>
            </a:r>
            <a:r>
              <a:rPr dirty="0" sz="4400" spc="-229">
                <a:latin typeface="Trebuchet MS"/>
                <a:cs typeface="Trebuchet MS"/>
              </a:rPr>
              <a:t>Negative</a:t>
            </a:r>
            <a:r>
              <a:rPr dirty="0" sz="4400" spc="-805">
                <a:latin typeface="Trebuchet MS"/>
                <a:cs typeface="Trebuchet MS"/>
              </a:rPr>
              <a:t> </a:t>
            </a:r>
            <a:r>
              <a:rPr dirty="0" sz="4400" spc="-204">
                <a:latin typeface="Trebuchet MS"/>
                <a:cs typeface="Trebuchet MS"/>
              </a:rPr>
              <a:t>Influencers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2569464"/>
            <a:ext cx="10515600" cy="1216660"/>
          </a:xfrm>
          <a:custGeom>
            <a:avLst/>
            <a:gdLst/>
            <a:ahLst/>
            <a:cxnLst/>
            <a:rect l="l" t="t" r="r" b="b"/>
            <a:pathLst>
              <a:path w="10515600" h="1216660">
                <a:moveTo>
                  <a:pt x="10312908" y="0"/>
                </a:moveTo>
                <a:lnTo>
                  <a:pt x="202704" y="0"/>
                </a:lnTo>
                <a:lnTo>
                  <a:pt x="156226" y="5356"/>
                </a:lnTo>
                <a:lnTo>
                  <a:pt x="113560" y="20611"/>
                </a:lnTo>
                <a:lnTo>
                  <a:pt x="75923" y="44547"/>
                </a:lnTo>
                <a:lnTo>
                  <a:pt x="44532" y="75942"/>
                </a:lnTo>
                <a:lnTo>
                  <a:pt x="20603" y="113577"/>
                </a:lnTo>
                <a:lnTo>
                  <a:pt x="5353" y="156234"/>
                </a:lnTo>
                <a:lnTo>
                  <a:pt x="0" y="202691"/>
                </a:lnTo>
                <a:lnTo>
                  <a:pt x="0" y="1013460"/>
                </a:lnTo>
                <a:lnTo>
                  <a:pt x="5353" y="1059917"/>
                </a:lnTo>
                <a:lnTo>
                  <a:pt x="20603" y="1102574"/>
                </a:lnTo>
                <a:lnTo>
                  <a:pt x="44532" y="1140209"/>
                </a:lnTo>
                <a:lnTo>
                  <a:pt x="75923" y="1171604"/>
                </a:lnTo>
                <a:lnTo>
                  <a:pt x="113560" y="1195540"/>
                </a:lnTo>
                <a:lnTo>
                  <a:pt x="156226" y="1210795"/>
                </a:lnTo>
                <a:lnTo>
                  <a:pt x="202704" y="1216152"/>
                </a:lnTo>
                <a:lnTo>
                  <a:pt x="10312908" y="1216152"/>
                </a:lnTo>
                <a:lnTo>
                  <a:pt x="10359365" y="1210795"/>
                </a:lnTo>
                <a:lnTo>
                  <a:pt x="10402022" y="1195540"/>
                </a:lnTo>
                <a:lnTo>
                  <a:pt x="10439657" y="1171604"/>
                </a:lnTo>
                <a:lnTo>
                  <a:pt x="10471052" y="1140209"/>
                </a:lnTo>
                <a:lnTo>
                  <a:pt x="10494988" y="1102574"/>
                </a:lnTo>
                <a:lnTo>
                  <a:pt x="10510243" y="1059917"/>
                </a:lnTo>
                <a:lnTo>
                  <a:pt x="10515600" y="1013460"/>
                </a:lnTo>
                <a:lnTo>
                  <a:pt x="10515600" y="202691"/>
                </a:lnTo>
                <a:lnTo>
                  <a:pt x="10510243" y="156234"/>
                </a:lnTo>
                <a:lnTo>
                  <a:pt x="10494988" y="113577"/>
                </a:lnTo>
                <a:lnTo>
                  <a:pt x="10471052" y="75942"/>
                </a:lnTo>
                <a:lnTo>
                  <a:pt x="10439657" y="44547"/>
                </a:lnTo>
                <a:lnTo>
                  <a:pt x="10402022" y="20611"/>
                </a:lnTo>
                <a:lnTo>
                  <a:pt x="10359365" y="5356"/>
                </a:lnTo>
                <a:lnTo>
                  <a:pt x="103129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52575" y="2762250"/>
            <a:ext cx="10047605" cy="2579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FFFFFF"/>
                </a:solidFill>
                <a:latin typeface="Carlito"/>
                <a:cs typeface="Carlito"/>
              </a:rPr>
              <a:t>Independent</a:t>
            </a:r>
            <a:r>
              <a:rPr dirty="0" sz="44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400" spc="-30">
                <a:solidFill>
                  <a:srgbClr val="FFFFFF"/>
                </a:solidFill>
                <a:latin typeface="Carlito"/>
                <a:cs typeface="Carlito"/>
              </a:rPr>
              <a:t>Variable</a:t>
            </a:r>
            <a:endParaRPr sz="4400">
              <a:latin typeface="Carlito"/>
              <a:cs typeface="Carlito"/>
            </a:endParaRPr>
          </a:p>
          <a:p>
            <a:pPr marL="405765" indent="-287020">
              <a:lnSpc>
                <a:spcPct val="100000"/>
              </a:lnSpc>
              <a:spcBef>
                <a:spcPts val="2435"/>
              </a:spcBef>
              <a:buChar char="•"/>
              <a:tabLst>
                <a:tab pos="406400" algn="l"/>
              </a:tabLst>
            </a:pPr>
            <a:r>
              <a:rPr dirty="0" sz="3400" spc="-5">
                <a:latin typeface="Carlito"/>
                <a:cs typeface="Carlito"/>
              </a:rPr>
              <a:t>Assets under </a:t>
            </a:r>
            <a:r>
              <a:rPr dirty="0" sz="3400" spc="-10">
                <a:latin typeface="Carlito"/>
                <a:cs typeface="Carlito"/>
              </a:rPr>
              <a:t>management </a:t>
            </a:r>
            <a:r>
              <a:rPr dirty="0" sz="3400" spc="-5">
                <a:latin typeface="Carlito"/>
                <a:cs typeface="Carlito"/>
              </a:rPr>
              <a:t>in </a:t>
            </a:r>
            <a:r>
              <a:rPr dirty="0" sz="3400" spc="-25">
                <a:latin typeface="Carlito"/>
                <a:cs typeface="Carlito"/>
              </a:rPr>
              <a:t>target </a:t>
            </a:r>
            <a:r>
              <a:rPr dirty="0" sz="3400" spc="-5">
                <a:latin typeface="Carlito"/>
                <a:cs typeface="Carlito"/>
              </a:rPr>
              <a:t>funds of </a:t>
            </a:r>
            <a:r>
              <a:rPr dirty="0" sz="3400" spc="-75">
                <a:latin typeface="Carlito"/>
                <a:cs typeface="Carlito"/>
              </a:rPr>
              <a:t>Nov.</a:t>
            </a:r>
            <a:r>
              <a:rPr dirty="0" sz="3400" spc="20">
                <a:latin typeface="Carlito"/>
                <a:cs typeface="Carlito"/>
              </a:rPr>
              <a:t> </a:t>
            </a:r>
            <a:r>
              <a:rPr dirty="0" sz="3400" spc="-10">
                <a:latin typeface="Carlito"/>
                <a:cs typeface="Carlito"/>
              </a:rPr>
              <a:t>2018</a:t>
            </a:r>
            <a:endParaRPr sz="3400">
              <a:latin typeface="Carlito"/>
              <a:cs typeface="Carlito"/>
            </a:endParaRPr>
          </a:p>
          <a:p>
            <a:pPr marL="405765" marR="74295" indent="-287020">
              <a:lnSpc>
                <a:spcPts val="3729"/>
              </a:lnSpc>
              <a:spcBef>
                <a:spcPts val="910"/>
              </a:spcBef>
              <a:buChar char="•"/>
              <a:tabLst>
                <a:tab pos="406400" algn="l"/>
              </a:tabLst>
            </a:pPr>
            <a:r>
              <a:rPr dirty="0" sz="3400" spc="-5">
                <a:latin typeface="Carlito"/>
                <a:cs typeface="Carlito"/>
              </a:rPr>
              <a:t>Number of asset classes </a:t>
            </a:r>
            <a:r>
              <a:rPr dirty="0" sz="3400" spc="-10">
                <a:latin typeface="Carlito"/>
                <a:cs typeface="Carlito"/>
              </a:rPr>
              <a:t>sold </a:t>
            </a:r>
            <a:r>
              <a:rPr dirty="0" sz="3400" spc="-5">
                <a:latin typeface="Carlito"/>
                <a:cs typeface="Carlito"/>
              </a:rPr>
              <a:t>up </a:t>
            </a:r>
            <a:r>
              <a:rPr dirty="0" sz="3400" spc="-20">
                <a:latin typeface="Carlito"/>
                <a:cs typeface="Carlito"/>
              </a:rPr>
              <a:t>to </a:t>
            </a:r>
            <a:r>
              <a:rPr dirty="0" sz="3400" spc="-10">
                <a:latin typeface="Carlito"/>
                <a:cs typeface="Carlito"/>
              </a:rPr>
              <a:t>November </a:t>
            </a:r>
            <a:r>
              <a:rPr dirty="0" sz="3400" spc="-5">
                <a:latin typeface="Carlito"/>
                <a:cs typeface="Carlito"/>
              </a:rPr>
              <a:t>2019 </a:t>
            </a:r>
            <a:r>
              <a:rPr dirty="0" sz="3400" spc="-35">
                <a:latin typeface="Carlito"/>
                <a:cs typeface="Carlito"/>
              </a:rPr>
              <a:t>for  </a:t>
            </a:r>
            <a:r>
              <a:rPr dirty="0" sz="3400" spc="-20">
                <a:latin typeface="Carlito"/>
                <a:cs typeface="Carlito"/>
              </a:rPr>
              <a:t>at </a:t>
            </a:r>
            <a:r>
              <a:rPr dirty="0" sz="3400" spc="-10">
                <a:latin typeface="Carlito"/>
                <a:cs typeface="Carlito"/>
              </a:rPr>
              <a:t>least</a:t>
            </a:r>
            <a:r>
              <a:rPr dirty="0" sz="3400" spc="5">
                <a:latin typeface="Carlito"/>
                <a:cs typeface="Carlito"/>
              </a:rPr>
              <a:t> </a:t>
            </a:r>
            <a:r>
              <a:rPr dirty="0" sz="3400" spc="-10">
                <a:latin typeface="Carlito"/>
                <a:cs typeface="Carlito"/>
              </a:rPr>
              <a:t>$1</a:t>
            </a:r>
            <a:endParaRPr sz="3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459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 </a:t>
            </a:r>
            <a:r>
              <a:rPr dirty="0" sz="4400" spc="-75">
                <a:latin typeface="Trebuchet MS"/>
                <a:cs typeface="Trebuchet MS"/>
              </a:rPr>
              <a:t>2 </a:t>
            </a:r>
            <a:r>
              <a:rPr dirty="0" sz="4400" spc="-270">
                <a:latin typeface="Trebuchet MS"/>
                <a:cs typeface="Trebuchet MS"/>
              </a:rPr>
              <a:t>-</a:t>
            </a:r>
            <a:r>
              <a:rPr dirty="0" sz="4400" spc="-960">
                <a:latin typeface="Trebuchet MS"/>
                <a:cs typeface="Trebuchet MS"/>
              </a:rPr>
              <a:t> </a:t>
            </a:r>
            <a:r>
              <a:rPr dirty="0" sz="4400" spc="-240">
                <a:latin typeface="Trebuchet MS"/>
                <a:cs typeface="Trebuchet MS"/>
              </a:rPr>
              <a:t>Variables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9182" y="6019291"/>
            <a:ext cx="4573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735" marR="5080" indent="-193167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Advisors </a:t>
            </a:r>
            <a:r>
              <a:rPr dirty="0" sz="1800" spc="-5">
                <a:latin typeface="Carlito"/>
                <a:cs typeface="Carlito"/>
              </a:rPr>
              <a:t>in decile </a:t>
            </a:r>
            <a:r>
              <a:rPr dirty="0" sz="1800">
                <a:latin typeface="Carlito"/>
                <a:cs typeface="Carlito"/>
              </a:rPr>
              <a:t>1 and 2 </a:t>
            </a:r>
            <a:r>
              <a:rPr dirty="0" sz="1800" spc="-5">
                <a:latin typeface="Carlito"/>
                <a:cs typeface="Carlito"/>
              </a:rPr>
              <a:t>had </a:t>
            </a:r>
            <a:r>
              <a:rPr dirty="0" sz="1800">
                <a:latin typeface="Carlito"/>
                <a:cs typeface="Carlito"/>
              </a:rPr>
              <a:t>much </a:t>
            </a:r>
            <a:r>
              <a:rPr dirty="0" sz="1800" spc="-5">
                <a:latin typeface="Carlito"/>
                <a:cs typeface="Carlito"/>
              </a:rPr>
              <a:t>higher Sales  in</a:t>
            </a:r>
            <a:r>
              <a:rPr dirty="0" sz="1800" spc="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2018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91" y="5997041"/>
            <a:ext cx="43776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635" marR="5080" indent="-151257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Advisors </a:t>
            </a:r>
            <a:r>
              <a:rPr dirty="0" sz="1800" spc="-5">
                <a:latin typeface="Carlito"/>
                <a:cs typeface="Carlito"/>
              </a:rPr>
              <a:t>in deciles </a:t>
            </a:r>
            <a:r>
              <a:rPr dirty="0" sz="1800">
                <a:latin typeface="Carlito"/>
                <a:cs typeface="Carlito"/>
              </a:rPr>
              <a:t>1 </a:t>
            </a:r>
            <a:r>
              <a:rPr dirty="0" sz="1800" spc="-5">
                <a:latin typeface="Carlito"/>
                <a:cs typeface="Carlito"/>
              </a:rPr>
              <a:t>manage </a:t>
            </a:r>
            <a:r>
              <a:rPr dirty="0" sz="1800" spc="-10">
                <a:latin typeface="Carlito"/>
                <a:cs typeface="Carlito"/>
              </a:rPr>
              <a:t>more </a:t>
            </a:r>
            <a:r>
              <a:rPr dirty="0" sz="1800" spc="-35">
                <a:latin typeface="Carlito"/>
                <a:cs typeface="Carlito"/>
              </a:rPr>
              <a:t>Target </a:t>
            </a:r>
            <a:r>
              <a:rPr dirty="0" sz="1800" spc="-5">
                <a:latin typeface="Carlito"/>
                <a:cs typeface="Carlito"/>
              </a:rPr>
              <a:t>Fund  Assets in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2019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6097" y="1461516"/>
            <a:ext cx="11550650" cy="4541520"/>
            <a:chOff x="236097" y="1461516"/>
            <a:chExt cx="11550650" cy="4541520"/>
          </a:xfrm>
        </p:grpSpPr>
        <p:sp>
          <p:nvSpPr>
            <p:cNvPr id="6" name="object 6"/>
            <p:cNvSpPr/>
            <p:nvPr/>
          </p:nvSpPr>
          <p:spPr>
            <a:xfrm>
              <a:off x="236097" y="1561989"/>
              <a:ext cx="5707625" cy="43421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0812" y="1726692"/>
              <a:ext cx="5391912" cy="402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879591" y="1461516"/>
              <a:ext cx="5907023" cy="454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71615" y="1653540"/>
              <a:ext cx="5536691" cy="41711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881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 </a:t>
            </a:r>
            <a:r>
              <a:rPr dirty="0" sz="4400" spc="-75">
                <a:latin typeface="Trebuchet MS"/>
                <a:cs typeface="Trebuchet MS"/>
              </a:rPr>
              <a:t>2 </a:t>
            </a:r>
            <a:r>
              <a:rPr dirty="0" sz="4400" spc="575">
                <a:latin typeface="Trebuchet MS"/>
                <a:cs typeface="Trebuchet MS"/>
              </a:rPr>
              <a:t>–</a:t>
            </a:r>
            <a:r>
              <a:rPr dirty="0" sz="4400" spc="-985">
                <a:latin typeface="Trebuchet MS"/>
                <a:cs typeface="Trebuchet MS"/>
              </a:rPr>
              <a:t> </a:t>
            </a:r>
            <a:r>
              <a:rPr dirty="0" sz="4400" spc="-320">
                <a:latin typeface="Trebuchet MS"/>
                <a:cs typeface="Trebuchet MS"/>
              </a:rPr>
              <a:t>Lift </a:t>
            </a:r>
            <a:r>
              <a:rPr dirty="0" sz="4400" spc="-229">
                <a:latin typeface="Trebuchet MS"/>
                <a:cs typeface="Trebuchet MS"/>
              </a:rPr>
              <a:t>Chart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7908" y="1537461"/>
          <a:ext cx="10534650" cy="500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/>
                <a:gridCol w="1502410"/>
                <a:gridCol w="1502409"/>
                <a:gridCol w="1502410"/>
                <a:gridCol w="1502410"/>
                <a:gridCol w="1502409"/>
                <a:gridCol w="1502409"/>
              </a:tblGrid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Decile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Advisors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Actual</a:t>
                      </a:r>
                      <a:r>
                        <a:rPr dirty="0" sz="1800" spc="-114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Sales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Per</a:t>
                      </a:r>
                      <a:r>
                        <a:rPr dirty="0" sz="1800" spc="-1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Advisor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Lift</a:t>
                      </a:r>
                      <a:r>
                        <a:rPr dirty="0" sz="1800" spc="-7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Over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Average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3995" marR="2038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Cum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ul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  No.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 Advisors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4629" marR="203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Cum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ul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  Sales per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Advisor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Cumulative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Lift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$341,821.52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84%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$341,822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48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84%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$186,544.00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164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$264,183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48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42%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$153,121.06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-18%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247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$226,862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48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22%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$209,868.66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13%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329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$222,627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48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20%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$114,762.64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-38%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412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$200,897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2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$148,791.15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-20%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494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$192,248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2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3%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38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$58,677.94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-68%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532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$182,707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67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-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2%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127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$217,698.38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17%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659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$189,451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2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2%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1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$176,247.00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-5%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742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$187,974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2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$170,777.79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-8%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824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$186,262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2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40">
                          <a:latin typeface="Carlito"/>
                          <a:cs typeface="Carlito"/>
                        </a:rPr>
                        <a:t>Total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824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$186,262.33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189357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</a:t>
            </a:r>
            <a:r>
              <a:rPr dirty="0" sz="4400" spc="-409">
                <a:latin typeface="Trebuchet MS"/>
                <a:cs typeface="Trebuchet MS"/>
              </a:rPr>
              <a:t> </a:t>
            </a:r>
            <a:r>
              <a:rPr dirty="0" sz="4400" spc="-75">
                <a:latin typeface="Trebuchet MS"/>
                <a:cs typeface="Trebuchet MS"/>
              </a:rPr>
              <a:t>3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1247" y="2764535"/>
            <a:ext cx="6181725" cy="2473960"/>
          </a:xfrm>
          <a:custGeom>
            <a:avLst/>
            <a:gdLst/>
            <a:ahLst/>
            <a:cxnLst/>
            <a:rect l="l" t="t" r="r" b="b"/>
            <a:pathLst>
              <a:path w="6181725" h="2473960">
                <a:moveTo>
                  <a:pt x="4944618" y="0"/>
                </a:moveTo>
                <a:lnTo>
                  <a:pt x="0" y="0"/>
                </a:lnTo>
                <a:lnTo>
                  <a:pt x="1236726" y="1236726"/>
                </a:lnTo>
                <a:lnTo>
                  <a:pt x="0" y="2473452"/>
                </a:lnTo>
                <a:lnTo>
                  <a:pt x="4944618" y="2473452"/>
                </a:lnTo>
                <a:lnTo>
                  <a:pt x="6181344" y="1236726"/>
                </a:lnTo>
                <a:lnTo>
                  <a:pt x="494461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36775" y="2696032"/>
            <a:ext cx="3649345" cy="248094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 marL="12065" marR="5080" indent="-5080">
              <a:lnSpc>
                <a:spcPct val="91600"/>
              </a:lnSpc>
              <a:spcBef>
                <a:spcPts val="530"/>
              </a:spcBef>
            </a:pPr>
            <a:r>
              <a:rPr dirty="0" sz="4300" spc="-5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dirty="0" sz="4300" spc="-10">
                <a:solidFill>
                  <a:srgbClr val="FFFFFF"/>
                </a:solidFill>
                <a:latin typeface="Carlito"/>
                <a:cs typeface="Carlito"/>
              </a:rPr>
              <a:t>Month Sales  </a:t>
            </a:r>
            <a:r>
              <a:rPr dirty="0" sz="4300" spc="-5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dirty="0" sz="4300" spc="-2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dirty="0" sz="4300" spc="-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300" spc="-10">
                <a:solidFill>
                  <a:srgbClr val="FFFFFF"/>
                </a:solidFill>
                <a:latin typeface="Carlito"/>
                <a:cs typeface="Carlito"/>
              </a:rPr>
              <a:t>November  2019 </a:t>
            </a:r>
            <a:r>
              <a:rPr dirty="0" sz="4300" spc="-25">
                <a:solidFill>
                  <a:srgbClr val="FFFFFF"/>
                </a:solidFill>
                <a:latin typeface="Carlito"/>
                <a:cs typeface="Carlito"/>
              </a:rPr>
              <a:t>greater  </a:t>
            </a:r>
            <a:r>
              <a:rPr dirty="0" sz="4300" spc="-5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dirty="0" sz="430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300" spc="-10">
                <a:solidFill>
                  <a:srgbClr val="FFFFFF"/>
                </a:solidFill>
                <a:latin typeface="Carlito"/>
                <a:cs typeface="Carlito"/>
              </a:rPr>
              <a:t>$300,000</a:t>
            </a:r>
            <a:endParaRPr sz="43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13094" y="2968498"/>
            <a:ext cx="5144135" cy="2065655"/>
            <a:chOff x="6213094" y="2968498"/>
            <a:chExt cx="5144135" cy="2065655"/>
          </a:xfrm>
        </p:grpSpPr>
        <p:sp>
          <p:nvSpPr>
            <p:cNvPr id="6" name="object 6"/>
            <p:cNvSpPr/>
            <p:nvPr/>
          </p:nvSpPr>
          <p:spPr>
            <a:xfrm>
              <a:off x="6219444" y="2974848"/>
              <a:ext cx="5131435" cy="2052955"/>
            </a:xfrm>
            <a:custGeom>
              <a:avLst/>
              <a:gdLst/>
              <a:ahLst/>
              <a:cxnLst/>
              <a:rect l="l" t="t" r="r" b="b"/>
              <a:pathLst>
                <a:path w="5131434" h="2052954">
                  <a:moveTo>
                    <a:pt x="4104894" y="0"/>
                  </a:moveTo>
                  <a:lnTo>
                    <a:pt x="0" y="0"/>
                  </a:lnTo>
                  <a:lnTo>
                    <a:pt x="1026413" y="1026413"/>
                  </a:lnTo>
                  <a:lnTo>
                    <a:pt x="0" y="2052827"/>
                  </a:lnTo>
                  <a:lnTo>
                    <a:pt x="4104894" y="2052827"/>
                  </a:lnTo>
                  <a:lnTo>
                    <a:pt x="5131308" y="1026413"/>
                  </a:lnTo>
                  <a:lnTo>
                    <a:pt x="4104894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9444" y="2974848"/>
              <a:ext cx="5131435" cy="2052955"/>
            </a:xfrm>
            <a:custGeom>
              <a:avLst/>
              <a:gdLst/>
              <a:ahLst/>
              <a:cxnLst/>
              <a:rect l="l" t="t" r="r" b="b"/>
              <a:pathLst>
                <a:path w="5131434" h="2052954">
                  <a:moveTo>
                    <a:pt x="0" y="0"/>
                  </a:moveTo>
                  <a:lnTo>
                    <a:pt x="4104894" y="0"/>
                  </a:lnTo>
                  <a:lnTo>
                    <a:pt x="5131308" y="1026413"/>
                  </a:lnTo>
                  <a:lnTo>
                    <a:pt x="4104894" y="2052827"/>
                  </a:lnTo>
                  <a:lnTo>
                    <a:pt x="0" y="2052827"/>
                  </a:lnTo>
                  <a:lnTo>
                    <a:pt x="1026413" y="102641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350379" y="2942336"/>
            <a:ext cx="2955290" cy="1924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7470"/>
              </a:lnSpc>
              <a:spcBef>
                <a:spcPts val="105"/>
              </a:spcBef>
            </a:pPr>
            <a:r>
              <a:rPr dirty="0" sz="6500">
                <a:latin typeface="Carlito"/>
                <a:cs typeface="Carlito"/>
              </a:rPr>
              <a:t>10.3%</a:t>
            </a:r>
            <a:r>
              <a:rPr dirty="0" sz="6500" spc="-85">
                <a:latin typeface="Carlito"/>
                <a:cs typeface="Carlito"/>
              </a:rPr>
              <a:t> </a:t>
            </a:r>
            <a:r>
              <a:rPr dirty="0" sz="6500" spc="-5">
                <a:latin typeface="Carlito"/>
                <a:cs typeface="Carlito"/>
              </a:rPr>
              <a:t>of</a:t>
            </a:r>
            <a:endParaRPr sz="6500">
              <a:latin typeface="Carlito"/>
              <a:cs typeface="Carlito"/>
            </a:endParaRPr>
          </a:p>
          <a:p>
            <a:pPr marL="60960">
              <a:lnSpc>
                <a:spcPts val="7470"/>
              </a:lnSpc>
            </a:pPr>
            <a:r>
              <a:rPr dirty="0" sz="6500" spc="-15">
                <a:latin typeface="Carlito"/>
                <a:cs typeface="Carlito"/>
              </a:rPr>
              <a:t>Advisors</a:t>
            </a:r>
            <a:endParaRPr sz="65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5309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 </a:t>
            </a:r>
            <a:r>
              <a:rPr dirty="0" sz="4400" spc="-185">
                <a:latin typeface="Trebuchet MS"/>
                <a:cs typeface="Trebuchet MS"/>
              </a:rPr>
              <a:t>3- </a:t>
            </a:r>
            <a:r>
              <a:rPr dirty="0" sz="4400" spc="-235">
                <a:latin typeface="Trebuchet MS"/>
                <a:cs typeface="Trebuchet MS"/>
              </a:rPr>
              <a:t>Positive</a:t>
            </a:r>
            <a:r>
              <a:rPr dirty="0" sz="4400" spc="-790">
                <a:latin typeface="Trebuchet MS"/>
                <a:cs typeface="Trebuchet MS"/>
              </a:rPr>
              <a:t> </a:t>
            </a:r>
            <a:r>
              <a:rPr dirty="0" sz="4400" spc="-204">
                <a:latin typeface="Trebuchet MS"/>
                <a:cs typeface="Trebuchet MS"/>
              </a:rPr>
              <a:t>Influencers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2013204"/>
            <a:ext cx="10515600" cy="1217930"/>
          </a:xfrm>
          <a:custGeom>
            <a:avLst/>
            <a:gdLst/>
            <a:ahLst/>
            <a:cxnLst/>
            <a:rect l="l" t="t" r="r" b="b"/>
            <a:pathLst>
              <a:path w="10515600" h="1217930">
                <a:moveTo>
                  <a:pt x="10312654" y="0"/>
                </a:moveTo>
                <a:lnTo>
                  <a:pt x="202946" y="0"/>
                </a:lnTo>
                <a:lnTo>
                  <a:pt x="156414" y="5356"/>
                </a:lnTo>
                <a:lnTo>
                  <a:pt x="113698" y="20617"/>
                </a:lnTo>
                <a:lnTo>
                  <a:pt x="76016" y="44567"/>
                </a:lnTo>
                <a:lnTo>
                  <a:pt x="44586" y="75989"/>
                </a:lnTo>
                <a:lnTo>
                  <a:pt x="20628" y="113670"/>
                </a:lnTo>
                <a:lnTo>
                  <a:pt x="5360" y="156394"/>
                </a:lnTo>
                <a:lnTo>
                  <a:pt x="0" y="202946"/>
                </a:lnTo>
                <a:lnTo>
                  <a:pt x="0" y="1014730"/>
                </a:lnTo>
                <a:lnTo>
                  <a:pt x="5360" y="1061281"/>
                </a:lnTo>
                <a:lnTo>
                  <a:pt x="20628" y="1104005"/>
                </a:lnTo>
                <a:lnTo>
                  <a:pt x="44586" y="1141686"/>
                </a:lnTo>
                <a:lnTo>
                  <a:pt x="76016" y="1173108"/>
                </a:lnTo>
                <a:lnTo>
                  <a:pt x="113698" y="1197058"/>
                </a:lnTo>
                <a:lnTo>
                  <a:pt x="156414" y="1212319"/>
                </a:lnTo>
                <a:lnTo>
                  <a:pt x="202946" y="1217676"/>
                </a:lnTo>
                <a:lnTo>
                  <a:pt x="10312654" y="1217676"/>
                </a:lnTo>
                <a:lnTo>
                  <a:pt x="10359205" y="1212319"/>
                </a:lnTo>
                <a:lnTo>
                  <a:pt x="10401929" y="1197058"/>
                </a:lnTo>
                <a:lnTo>
                  <a:pt x="10439610" y="1173108"/>
                </a:lnTo>
                <a:lnTo>
                  <a:pt x="10471032" y="1141686"/>
                </a:lnTo>
                <a:lnTo>
                  <a:pt x="10494982" y="1104005"/>
                </a:lnTo>
                <a:lnTo>
                  <a:pt x="10510243" y="1061281"/>
                </a:lnTo>
                <a:lnTo>
                  <a:pt x="10515600" y="1014730"/>
                </a:lnTo>
                <a:lnTo>
                  <a:pt x="10515600" y="202946"/>
                </a:lnTo>
                <a:lnTo>
                  <a:pt x="10510243" y="156394"/>
                </a:lnTo>
                <a:lnTo>
                  <a:pt x="10494982" y="113670"/>
                </a:lnTo>
                <a:lnTo>
                  <a:pt x="10471032" y="75989"/>
                </a:lnTo>
                <a:lnTo>
                  <a:pt x="10439610" y="44567"/>
                </a:lnTo>
                <a:lnTo>
                  <a:pt x="10401929" y="20617"/>
                </a:lnTo>
                <a:lnTo>
                  <a:pt x="10359205" y="5356"/>
                </a:lnTo>
                <a:lnTo>
                  <a:pt x="1031265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52575" y="2207132"/>
            <a:ext cx="9766935" cy="36595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FFFFFF"/>
                </a:solidFill>
                <a:latin typeface="Carlito"/>
                <a:cs typeface="Carlito"/>
              </a:rPr>
              <a:t>Independent</a:t>
            </a:r>
            <a:r>
              <a:rPr dirty="0" sz="44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400" spc="-25">
                <a:solidFill>
                  <a:srgbClr val="FFFFFF"/>
                </a:solidFill>
                <a:latin typeface="Carlito"/>
                <a:cs typeface="Carlito"/>
              </a:rPr>
              <a:t>Variables</a:t>
            </a:r>
            <a:endParaRPr sz="4400">
              <a:latin typeface="Carlito"/>
              <a:cs typeface="Carlito"/>
            </a:endParaRPr>
          </a:p>
          <a:p>
            <a:pPr marL="405765" indent="-287020">
              <a:lnSpc>
                <a:spcPct val="100000"/>
              </a:lnSpc>
              <a:spcBef>
                <a:spcPts val="2445"/>
              </a:spcBef>
              <a:buChar char="•"/>
              <a:tabLst>
                <a:tab pos="406400" algn="l"/>
              </a:tabLst>
            </a:pPr>
            <a:r>
              <a:rPr dirty="0" sz="3300" spc="-10">
                <a:latin typeface="Carlito"/>
                <a:cs typeface="Carlito"/>
              </a:rPr>
              <a:t>12-month </a:t>
            </a:r>
            <a:r>
              <a:rPr dirty="0" sz="3300" spc="-5">
                <a:latin typeface="Carlito"/>
                <a:cs typeface="Carlito"/>
              </a:rPr>
              <a:t>sales up </a:t>
            </a:r>
            <a:r>
              <a:rPr dirty="0" sz="3300" spc="-20">
                <a:latin typeface="Carlito"/>
                <a:cs typeface="Carlito"/>
              </a:rPr>
              <a:t>to </a:t>
            </a:r>
            <a:r>
              <a:rPr dirty="0" sz="3300" spc="-10">
                <a:latin typeface="Carlito"/>
                <a:cs typeface="Carlito"/>
              </a:rPr>
              <a:t>November</a:t>
            </a:r>
            <a:r>
              <a:rPr dirty="0" sz="3300" spc="35">
                <a:latin typeface="Carlito"/>
                <a:cs typeface="Carlito"/>
              </a:rPr>
              <a:t> </a:t>
            </a:r>
            <a:r>
              <a:rPr dirty="0" sz="3300" spc="-5">
                <a:latin typeface="Carlito"/>
                <a:cs typeface="Carlito"/>
              </a:rPr>
              <a:t>2018</a:t>
            </a:r>
            <a:endParaRPr sz="3300">
              <a:latin typeface="Carlito"/>
              <a:cs typeface="Carlito"/>
            </a:endParaRPr>
          </a:p>
          <a:p>
            <a:pPr marL="405765" indent="-287020">
              <a:lnSpc>
                <a:spcPct val="100000"/>
              </a:lnSpc>
              <a:spcBef>
                <a:spcPts val="470"/>
              </a:spcBef>
              <a:buChar char="•"/>
              <a:tabLst>
                <a:tab pos="406400" algn="l"/>
              </a:tabLst>
            </a:pPr>
            <a:r>
              <a:rPr dirty="0" sz="3300">
                <a:latin typeface="Carlito"/>
                <a:cs typeface="Carlito"/>
              </a:rPr>
              <a:t>Assets </a:t>
            </a:r>
            <a:r>
              <a:rPr dirty="0" sz="3300" spc="-5">
                <a:latin typeface="Carlito"/>
                <a:cs typeface="Carlito"/>
              </a:rPr>
              <a:t>under </a:t>
            </a:r>
            <a:r>
              <a:rPr dirty="0" sz="3300" spc="-10">
                <a:latin typeface="Carlito"/>
                <a:cs typeface="Carlito"/>
              </a:rPr>
              <a:t>management </a:t>
            </a:r>
            <a:r>
              <a:rPr dirty="0" sz="3300">
                <a:latin typeface="Carlito"/>
                <a:cs typeface="Carlito"/>
              </a:rPr>
              <a:t>in </a:t>
            </a:r>
            <a:r>
              <a:rPr dirty="0" sz="3300" spc="-25">
                <a:latin typeface="Carlito"/>
                <a:cs typeface="Carlito"/>
              </a:rPr>
              <a:t>target </a:t>
            </a:r>
            <a:r>
              <a:rPr dirty="0" sz="3300" spc="-5">
                <a:latin typeface="Carlito"/>
                <a:cs typeface="Carlito"/>
              </a:rPr>
              <a:t>funds of </a:t>
            </a:r>
            <a:r>
              <a:rPr dirty="0" sz="3300" spc="-75">
                <a:latin typeface="Carlito"/>
                <a:cs typeface="Carlito"/>
              </a:rPr>
              <a:t>Nov.</a:t>
            </a:r>
            <a:r>
              <a:rPr dirty="0" sz="3300" spc="-10">
                <a:latin typeface="Carlito"/>
                <a:cs typeface="Carlito"/>
              </a:rPr>
              <a:t> 2018</a:t>
            </a:r>
            <a:endParaRPr sz="3300">
              <a:latin typeface="Carlito"/>
              <a:cs typeface="Carlito"/>
            </a:endParaRPr>
          </a:p>
          <a:p>
            <a:pPr marL="40576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406400" algn="l"/>
              </a:tabLst>
            </a:pPr>
            <a:r>
              <a:rPr dirty="0" sz="3300">
                <a:latin typeface="Carlito"/>
                <a:cs typeface="Carlito"/>
              </a:rPr>
              <a:t>Assets </a:t>
            </a:r>
            <a:r>
              <a:rPr dirty="0" sz="3300" spc="-5">
                <a:latin typeface="Carlito"/>
                <a:cs typeface="Carlito"/>
              </a:rPr>
              <a:t>under </a:t>
            </a:r>
            <a:r>
              <a:rPr dirty="0" sz="3300" spc="-10">
                <a:latin typeface="Carlito"/>
                <a:cs typeface="Carlito"/>
              </a:rPr>
              <a:t>management </a:t>
            </a:r>
            <a:r>
              <a:rPr dirty="0" sz="3300">
                <a:latin typeface="Carlito"/>
                <a:cs typeface="Carlito"/>
              </a:rPr>
              <a:t>in </a:t>
            </a:r>
            <a:r>
              <a:rPr dirty="0" sz="3300" spc="-25">
                <a:latin typeface="Carlito"/>
                <a:cs typeface="Carlito"/>
              </a:rPr>
              <a:t>target </a:t>
            </a:r>
            <a:r>
              <a:rPr dirty="0" sz="3300" spc="-10">
                <a:latin typeface="Carlito"/>
                <a:cs typeface="Carlito"/>
              </a:rPr>
              <a:t>funds </a:t>
            </a:r>
            <a:r>
              <a:rPr dirty="0" sz="3300" spc="-5">
                <a:latin typeface="Carlito"/>
                <a:cs typeface="Carlito"/>
              </a:rPr>
              <a:t>of </a:t>
            </a:r>
            <a:r>
              <a:rPr dirty="0" sz="3300" spc="-75">
                <a:latin typeface="Carlito"/>
                <a:cs typeface="Carlito"/>
              </a:rPr>
              <a:t>Nov.</a:t>
            </a:r>
            <a:r>
              <a:rPr dirty="0" sz="3300" spc="30">
                <a:latin typeface="Carlito"/>
                <a:cs typeface="Carlito"/>
              </a:rPr>
              <a:t> </a:t>
            </a:r>
            <a:r>
              <a:rPr dirty="0" sz="3300" spc="-5">
                <a:latin typeface="Carlito"/>
                <a:cs typeface="Carlito"/>
              </a:rPr>
              <a:t>2019</a:t>
            </a:r>
            <a:endParaRPr sz="3300">
              <a:latin typeface="Carlito"/>
              <a:cs typeface="Carlito"/>
            </a:endParaRPr>
          </a:p>
          <a:p>
            <a:pPr marL="405765" marR="71755" indent="-287020">
              <a:lnSpc>
                <a:spcPts val="3620"/>
              </a:lnSpc>
              <a:spcBef>
                <a:spcPts val="869"/>
              </a:spcBef>
              <a:buChar char="•"/>
              <a:tabLst>
                <a:tab pos="406400" algn="l"/>
              </a:tabLst>
            </a:pPr>
            <a:r>
              <a:rPr dirty="0" sz="3300">
                <a:latin typeface="Carlito"/>
                <a:cs typeface="Carlito"/>
              </a:rPr>
              <a:t>Number </a:t>
            </a:r>
            <a:r>
              <a:rPr dirty="0" sz="3300" spc="-5">
                <a:latin typeface="Carlito"/>
                <a:cs typeface="Carlito"/>
              </a:rPr>
              <a:t>of asset </a:t>
            </a:r>
            <a:r>
              <a:rPr dirty="0" sz="3300">
                <a:latin typeface="Carlito"/>
                <a:cs typeface="Carlito"/>
              </a:rPr>
              <a:t>classes </a:t>
            </a:r>
            <a:r>
              <a:rPr dirty="0" sz="3300" spc="-5">
                <a:latin typeface="Carlito"/>
                <a:cs typeface="Carlito"/>
              </a:rPr>
              <a:t>sold up </a:t>
            </a:r>
            <a:r>
              <a:rPr dirty="0" sz="3300" spc="-20">
                <a:latin typeface="Carlito"/>
                <a:cs typeface="Carlito"/>
              </a:rPr>
              <a:t>to </a:t>
            </a:r>
            <a:r>
              <a:rPr dirty="0" sz="3300" spc="-10">
                <a:latin typeface="Carlito"/>
                <a:cs typeface="Carlito"/>
              </a:rPr>
              <a:t>November </a:t>
            </a:r>
            <a:r>
              <a:rPr dirty="0" sz="3300" spc="-5">
                <a:latin typeface="Carlito"/>
                <a:cs typeface="Carlito"/>
              </a:rPr>
              <a:t>2019 </a:t>
            </a:r>
            <a:r>
              <a:rPr dirty="0" sz="3300" spc="-30">
                <a:latin typeface="Carlito"/>
                <a:cs typeface="Carlito"/>
              </a:rPr>
              <a:t>for  </a:t>
            </a:r>
            <a:r>
              <a:rPr dirty="0" sz="3300" spc="-20">
                <a:latin typeface="Carlito"/>
                <a:cs typeface="Carlito"/>
              </a:rPr>
              <a:t>at </a:t>
            </a:r>
            <a:r>
              <a:rPr dirty="0" sz="3300" spc="-10">
                <a:latin typeface="Carlito"/>
                <a:cs typeface="Carlito"/>
              </a:rPr>
              <a:t>least</a:t>
            </a:r>
            <a:r>
              <a:rPr dirty="0" sz="3300" spc="15">
                <a:latin typeface="Carlito"/>
                <a:cs typeface="Carlito"/>
              </a:rPr>
              <a:t> </a:t>
            </a:r>
            <a:r>
              <a:rPr dirty="0" sz="3300" spc="-5">
                <a:latin typeface="Carlito"/>
                <a:cs typeface="Carlito"/>
              </a:rPr>
              <a:t>$1</a:t>
            </a:r>
            <a:endParaRPr sz="33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459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 </a:t>
            </a:r>
            <a:r>
              <a:rPr dirty="0" sz="4400" spc="-75">
                <a:latin typeface="Trebuchet MS"/>
                <a:cs typeface="Trebuchet MS"/>
              </a:rPr>
              <a:t>3 </a:t>
            </a:r>
            <a:r>
              <a:rPr dirty="0" sz="4400" spc="-270">
                <a:latin typeface="Trebuchet MS"/>
                <a:cs typeface="Trebuchet MS"/>
              </a:rPr>
              <a:t>-</a:t>
            </a:r>
            <a:r>
              <a:rPr dirty="0" sz="4400" spc="-960">
                <a:latin typeface="Trebuchet MS"/>
                <a:cs typeface="Trebuchet MS"/>
              </a:rPr>
              <a:t> </a:t>
            </a:r>
            <a:r>
              <a:rPr dirty="0" sz="4400" spc="-240">
                <a:latin typeface="Trebuchet MS"/>
                <a:cs typeface="Trebuchet MS"/>
              </a:rPr>
              <a:t>Variables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1784" y="5978144"/>
            <a:ext cx="45605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0414" marR="5080" indent="-203835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Advisors </a:t>
            </a:r>
            <a:r>
              <a:rPr dirty="0" sz="1800" spc="-5">
                <a:latin typeface="Carlito"/>
                <a:cs typeface="Carlito"/>
              </a:rPr>
              <a:t>in decile </a:t>
            </a:r>
            <a:r>
              <a:rPr dirty="0" sz="1800">
                <a:latin typeface="Carlito"/>
                <a:cs typeface="Carlito"/>
              </a:rPr>
              <a:t>1 </a:t>
            </a:r>
            <a:r>
              <a:rPr dirty="0" sz="1800" spc="-5">
                <a:latin typeface="Carlito"/>
                <a:cs typeface="Carlito"/>
              </a:rPr>
              <a:t>had much higher Net Sales in  2019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475" y="5997041"/>
            <a:ext cx="4406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900" marR="5080" indent="-121983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Advisors </a:t>
            </a:r>
            <a:r>
              <a:rPr dirty="0" sz="1800" spc="-5">
                <a:latin typeface="Carlito"/>
                <a:cs typeface="Carlito"/>
              </a:rPr>
              <a:t>in decile </a:t>
            </a:r>
            <a:r>
              <a:rPr dirty="0" sz="1800">
                <a:latin typeface="Carlito"/>
                <a:cs typeface="Carlito"/>
              </a:rPr>
              <a:t>1 </a:t>
            </a:r>
            <a:r>
              <a:rPr dirty="0" sz="1800" spc="-10">
                <a:latin typeface="Carlito"/>
                <a:cs typeface="Carlito"/>
              </a:rPr>
              <a:t>have </a:t>
            </a:r>
            <a:r>
              <a:rPr dirty="0" sz="1800">
                <a:latin typeface="Carlito"/>
                <a:cs typeface="Carlito"/>
              </a:rPr>
              <a:t>much </a:t>
            </a:r>
            <a:r>
              <a:rPr dirty="0" sz="1800" spc="-10">
                <a:latin typeface="Carlito"/>
                <a:cs typeface="Carlito"/>
              </a:rPr>
              <a:t>more </a:t>
            </a:r>
            <a:r>
              <a:rPr dirty="0" sz="1800">
                <a:latin typeface="Carlito"/>
                <a:cs typeface="Carlito"/>
              </a:rPr>
              <a:t>Sales </a:t>
            </a:r>
            <a:r>
              <a:rPr dirty="0" sz="1800" spc="-5">
                <a:latin typeface="Carlito"/>
                <a:cs typeface="Carlito"/>
              </a:rPr>
              <a:t>over 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24-month</a:t>
            </a:r>
            <a:r>
              <a:rPr dirty="0" sz="180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period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51698" y="1562020"/>
            <a:ext cx="5492750" cy="4157979"/>
            <a:chOff x="6051698" y="1562020"/>
            <a:chExt cx="5492750" cy="4157979"/>
          </a:xfrm>
        </p:grpSpPr>
        <p:sp>
          <p:nvSpPr>
            <p:cNvPr id="6" name="object 6"/>
            <p:cNvSpPr/>
            <p:nvPr/>
          </p:nvSpPr>
          <p:spPr>
            <a:xfrm>
              <a:off x="6051698" y="1562020"/>
              <a:ext cx="5492706" cy="41576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6395" y="1726692"/>
              <a:ext cx="5177028" cy="3842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12679" y="1592455"/>
            <a:ext cx="5576570" cy="4281805"/>
            <a:chOff x="112679" y="1592455"/>
            <a:chExt cx="5576570" cy="4281805"/>
          </a:xfrm>
        </p:grpSpPr>
        <p:sp>
          <p:nvSpPr>
            <p:cNvPr id="9" name="object 9"/>
            <p:cNvSpPr/>
            <p:nvPr/>
          </p:nvSpPr>
          <p:spPr>
            <a:xfrm>
              <a:off x="112679" y="1592455"/>
              <a:ext cx="5576508" cy="42812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7368" y="1757171"/>
              <a:ext cx="5260848" cy="39654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172021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80">
                <a:latin typeface="Trebuchet MS"/>
                <a:cs typeface="Trebuchet MS"/>
              </a:rPr>
              <a:t>Agenda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868423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10407650" y="0"/>
                </a:moveTo>
                <a:lnTo>
                  <a:pt x="107950" y="0"/>
                </a:lnTo>
                <a:lnTo>
                  <a:pt x="65933" y="8491"/>
                </a:lnTo>
                <a:lnTo>
                  <a:pt x="31619" y="31638"/>
                </a:lnTo>
                <a:lnTo>
                  <a:pt x="8483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83" y="581745"/>
                </a:lnTo>
                <a:lnTo>
                  <a:pt x="31619" y="616061"/>
                </a:lnTo>
                <a:lnTo>
                  <a:pt x="65933" y="639208"/>
                </a:lnTo>
                <a:lnTo>
                  <a:pt x="107950" y="647700"/>
                </a:lnTo>
                <a:lnTo>
                  <a:pt x="10407650" y="647700"/>
                </a:lnTo>
                <a:lnTo>
                  <a:pt x="10449645" y="639208"/>
                </a:lnTo>
                <a:lnTo>
                  <a:pt x="10483961" y="616061"/>
                </a:lnTo>
                <a:lnTo>
                  <a:pt x="10507108" y="581745"/>
                </a:lnTo>
                <a:lnTo>
                  <a:pt x="10515600" y="539750"/>
                </a:lnTo>
                <a:lnTo>
                  <a:pt x="10515600" y="107950"/>
                </a:lnTo>
                <a:lnTo>
                  <a:pt x="10507108" y="65954"/>
                </a:lnTo>
                <a:lnTo>
                  <a:pt x="10483961" y="31638"/>
                </a:lnTo>
                <a:lnTo>
                  <a:pt x="10449645" y="8491"/>
                </a:lnTo>
                <a:lnTo>
                  <a:pt x="10407650" y="0"/>
                </a:lnTo>
                <a:close/>
              </a:path>
            </a:pathLst>
          </a:custGeom>
          <a:solidFill>
            <a:srgbClr val="3C67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8200" y="2593848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10407650" y="0"/>
                </a:moveTo>
                <a:lnTo>
                  <a:pt x="107950" y="0"/>
                </a:lnTo>
                <a:lnTo>
                  <a:pt x="65933" y="8491"/>
                </a:lnTo>
                <a:lnTo>
                  <a:pt x="31619" y="31638"/>
                </a:lnTo>
                <a:lnTo>
                  <a:pt x="8483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83" y="581745"/>
                </a:lnTo>
                <a:lnTo>
                  <a:pt x="31619" y="616061"/>
                </a:lnTo>
                <a:lnTo>
                  <a:pt x="65933" y="639208"/>
                </a:lnTo>
                <a:lnTo>
                  <a:pt x="107950" y="647700"/>
                </a:lnTo>
                <a:lnTo>
                  <a:pt x="10407650" y="647700"/>
                </a:lnTo>
                <a:lnTo>
                  <a:pt x="10449645" y="639208"/>
                </a:lnTo>
                <a:lnTo>
                  <a:pt x="10483961" y="616061"/>
                </a:lnTo>
                <a:lnTo>
                  <a:pt x="10507108" y="581745"/>
                </a:lnTo>
                <a:lnTo>
                  <a:pt x="10515600" y="539750"/>
                </a:lnTo>
                <a:lnTo>
                  <a:pt x="10515600" y="107950"/>
                </a:lnTo>
                <a:lnTo>
                  <a:pt x="10507108" y="65954"/>
                </a:lnTo>
                <a:lnTo>
                  <a:pt x="10483961" y="31638"/>
                </a:lnTo>
                <a:lnTo>
                  <a:pt x="10449645" y="8491"/>
                </a:lnTo>
                <a:lnTo>
                  <a:pt x="10407650" y="0"/>
                </a:lnTo>
                <a:close/>
              </a:path>
            </a:pathLst>
          </a:custGeom>
          <a:solidFill>
            <a:srgbClr val="4971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200" y="3319271"/>
            <a:ext cx="10515600" cy="646430"/>
          </a:xfrm>
          <a:custGeom>
            <a:avLst/>
            <a:gdLst/>
            <a:ahLst/>
            <a:cxnLst/>
            <a:rect l="l" t="t" r="r" b="b"/>
            <a:pathLst>
              <a:path w="10515600" h="646429">
                <a:moveTo>
                  <a:pt x="10407904" y="0"/>
                </a:moveTo>
                <a:lnTo>
                  <a:pt x="107696" y="0"/>
                </a:lnTo>
                <a:lnTo>
                  <a:pt x="65777" y="8469"/>
                </a:lnTo>
                <a:lnTo>
                  <a:pt x="31545" y="31559"/>
                </a:lnTo>
                <a:lnTo>
                  <a:pt x="8463" y="65793"/>
                </a:lnTo>
                <a:lnTo>
                  <a:pt x="0" y="107695"/>
                </a:lnTo>
                <a:lnTo>
                  <a:pt x="0" y="538479"/>
                </a:lnTo>
                <a:lnTo>
                  <a:pt x="8463" y="580382"/>
                </a:lnTo>
                <a:lnTo>
                  <a:pt x="31545" y="614616"/>
                </a:lnTo>
                <a:lnTo>
                  <a:pt x="65777" y="637706"/>
                </a:lnTo>
                <a:lnTo>
                  <a:pt x="107696" y="646176"/>
                </a:lnTo>
                <a:lnTo>
                  <a:pt x="10407904" y="646176"/>
                </a:lnTo>
                <a:lnTo>
                  <a:pt x="10449806" y="637706"/>
                </a:lnTo>
                <a:lnTo>
                  <a:pt x="10484040" y="614616"/>
                </a:lnTo>
                <a:lnTo>
                  <a:pt x="10507130" y="580382"/>
                </a:lnTo>
                <a:lnTo>
                  <a:pt x="10515600" y="538479"/>
                </a:lnTo>
                <a:lnTo>
                  <a:pt x="10515600" y="107695"/>
                </a:lnTo>
                <a:lnTo>
                  <a:pt x="10507130" y="65793"/>
                </a:lnTo>
                <a:lnTo>
                  <a:pt x="10484040" y="31559"/>
                </a:lnTo>
                <a:lnTo>
                  <a:pt x="10449806" y="8469"/>
                </a:lnTo>
                <a:lnTo>
                  <a:pt x="10407904" y="0"/>
                </a:lnTo>
                <a:close/>
              </a:path>
            </a:pathLst>
          </a:custGeom>
          <a:solidFill>
            <a:srgbClr val="5F80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200" y="4044696"/>
            <a:ext cx="10515600" cy="646430"/>
          </a:xfrm>
          <a:custGeom>
            <a:avLst/>
            <a:gdLst/>
            <a:ahLst/>
            <a:cxnLst/>
            <a:rect l="l" t="t" r="r" b="b"/>
            <a:pathLst>
              <a:path w="10515600" h="646429">
                <a:moveTo>
                  <a:pt x="10407904" y="0"/>
                </a:moveTo>
                <a:lnTo>
                  <a:pt x="107696" y="0"/>
                </a:lnTo>
                <a:lnTo>
                  <a:pt x="65777" y="8469"/>
                </a:lnTo>
                <a:lnTo>
                  <a:pt x="31545" y="31559"/>
                </a:lnTo>
                <a:lnTo>
                  <a:pt x="8463" y="65793"/>
                </a:lnTo>
                <a:lnTo>
                  <a:pt x="0" y="107695"/>
                </a:lnTo>
                <a:lnTo>
                  <a:pt x="0" y="538479"/>
                </a:lnTo>
                <a:lnTo>
                  <a:pt x="8463" y="580382"/>
                </a:lnTo>
                <a:lnTo>
                  <a:pt x="31545" y="614616"/>
                </a:lnTo>
                <a:lnTo>
                  <a:pt x="65777" y="637706"/>
                </a:lnTo>
                <a:lnTo>
                  <a:pt x="107696" y="646176"/>
                </a:lnTo>
                <a:lnTo>
                  <a:pt x="10407904" y="646176"/>
                </a:lnTo>
                <a:lnTo>
                  <a:pt x="10449806" y="637706"/>
                </a:lnTo>
                <a:lnTo>
                  <a:pt x="10484040" y="614616"/>
                </a:lnTo>
                <a:lnTo>
                  <a:pt x="10507130" y="580382"/>
                </a:lnTo>
                <a:lnTo>
                  <a:pt x="10515600" y="538479"/>
                </a:lnTo>
                <a:lnTo>
                  <a:pt x="10515600" y="107695"/>
                </a:lnTo>
                <a:lnTo>
                  <a:pt x="10507130" y="65793"/>
                </a:lnTo>
                <a:lnTo>
                  <a:pt x="10484040" y="31559"/>
                </a:lnTo>
                <a:lnTo>
                  <a:pt x="10449806" y="8469"/>
                </a:lnTo>
                <a:lnTo>
                  <a:pt x="10407904" y="0"/>
                </a:lnTo>
                <a:close/>
              </a:path>
            </a:pathLst>
          </a:custGeom>
          <a:solidFill>
            <a:srgbClr val="758F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8200" y="4768596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10407650" y="0"/>
                </a:moveTo>
                <a:lnTo>
                  <a:pt x="107950" y="0"/>
                </a:lnTo>
                <a:lnTo>
                  <a:pt x="65933" y="8491"/>
                </a:lnTo>
                <a:lnTo>
                  <a:pt x="31619" y="31638"/>
                </a:lnTo>
                <a:lnTo>
                  <a:pt x="8483" y="65954"/>
                </a:lnTo>
                <a:lnTo>
                  <a:pt x="0" y="107949"/>
                </a:lnTo>
                <a:lnTo>
                  <a:pt x="0" y="539749"/>
                </a:lnTo>
                <a:lnTo>
                  <a:pt x="8483" y="581745"/>
                </a:lnTo>
                <a:lnTo>
                  <a:pt x="31619" y="616061"/>
                </a:lnTo>
                <a:lnTo>
                  <a:pt x="65933" y="639208"/>
                </a:lnTo>
                <a:lnTo>
                  <a:pt x="107950" y="647699"/>
                </a:lnTo>
                <a:lnTo>
                  <a:pt x="10407650" y="647699"/>
                </a:lnTo>
                <a:lnTo>
                  <a:pt x="10449645" y="639208"/>
                </a:lnTo>
                <a:lnTo>
                  <a:pt x="10483961" y="616061"/>
                </a:lnTo>
                <a:lnTo>
                  <a:pt x="10507108" y="581745"/>
                </a:lnTo>
                <a:lnTo>
                  <a:pt x="10515600" y="539749"/>
                </a:lnTo>
                <a:lnTo>
                  <a:pt x="10515600" y="107949"/>
                </a:lnTo>
                <a:lnTo>
                  <a:pt x="10507108" y="65954"/>
                </a:lnTo>
                <a:lnTo>
                  <a:pt x="10483961" y="31638"/>
                </a:lnTo>
                <a:lnTo>
                  <a:pt x="10449645" y="8491"/>
                </a:lnTo>
                <a:lnTo>
                  <a:pt x="10407650" y="0"/>
                </a:lnTo>
                <a:close/>
              </a:path>
            </a:pathLst>
          </a:custGeom>
          <a:solidFill>
            <a:srgbClr val="889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8200" y="5494020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10407650" y="0"/>
                </a:moveTo>
                <a:lnTo>
                  <a:pt x="107950" y="0"/>
                </a:lnTo>
                <a:lnTo>
                  <a:pt x="65933" y="8491"/>
                </a:lnTo>
                <a:lnTo>
                  <a:pt x="31619" y="31638"/>
                </a:lnTo>
                <a:lnTo>
                  <a:pt x="8483" y="65954"/>
                </a:lnTo>
                <a:lnTo>
                  <a:pt x="0" y="107949"/>
                </a:lnTo>
                <a:lnTo>
                  <a:pt x="0" y="539749"/>
                </a:lnTo>
                <a:lnTo>
                  <a:pt x="8483" y="581766"/>
                </a:lnTo>
                <a:lnTo>
                  <a:pt x="31619" y="616080"/>
                </a:lnTo>
                <a:lnTo>
                  <a:pt x="65933" y="639216"/>
                </a:lnTo>
                <a:lnTo>
                  <a:pt x="107950" y="647699"/>
                </a:lnTo>
                <a:lnTo>
                  <a:pt x="10407650" y="647699"/>
                </a:lnTo>
                <a:lnTo>
                  <a:pt x="10449645" y="639216"/>
                </a:lnTo>
                <a:lnTo>
                  <a:pt x="10483961" y="616080"/>
                </a:lnTo>
                <a:lnTo>
                  <a:pt x="10507108" y="581766"/>
                </a:lnTo>
                <a:lnTo>
                  <a:pt x="10515600" y="539749"/>
                </a:lnTo>
                <a:lnTo>
                  <a:pt x="10515600" y="107949"/>
                </a:lnTo>
                <a:lnTo>
                  <a:pt x="10507108" y="65954"/>
                </a:lnTo>
                <a:lnTo>
                  <a:pt x="10483961" y="31638"/>
                </a:lnTo>
                <a:lnTo>
                  <a:pt x="10449645" y="8491"/>
                </a:lnTo>
                <a:lnTo>
                  <a:pt x="10407650" y="0"/>
                </a:lnTo>
                <a:close/>
              </a:path>
            </a:pathLst>
          </a:custGeom>
          <a:solidFill>
            <a:srgbClr val="9EAC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60221" y="1933194"/>
            <a:ext cx="2628900" cy="406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solidFill>
                  <a:srgbClr val="FFFFFF"/>
                </a:solidFill>
                <a:latin typeface="Carlito"/>
                <a:cs typeface="Carlito"/>
              </a:rPr>
              <a:t>Background</a:t>
            </a:r>
            <a:endParaRPr sz="2700">
              <a:latin typeface="Carlito"/>
              <a:cs typeface="Carlito"/>
            </a:endParaRPr>
          </a:p>
          <a:p>
            <a:pPr marL="12700" marR="731520">
              <a:lnSpc>
                <a:spcPct val="176300"/>
              </a:lnSpc>
            </a:pPr>
            <a:r>
              <a:rPr dirty="0" sz="2700" spc="-5">
                <a:solidFill>
                  <a:srgbClr val="FFFFFF"/>
                </a:solidFill>
                <a:latin typeface="Carlito"/>
                <a:cs typeface="Carlito"/>
              </a:rPr>
              <a:t>Objectives  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dirty="0" sz="2700" spc="-2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thodol</a:t>
            </a:r>
            <a:r>
              <a:rPr dirty="0" sz="2700" spc="5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2700">
                <a:solidFill>
                  <a:srgbClr val="FFFFFF"/>
                </a:solidFill>
                <a:latin typeface="Carlito"/>
                <a:cs typeface="Carlito"/>
              </a:rPr>
              <a:t>gy  </a:t>
            </a:r>
            <a:r>
              <a:rPr dirty="0" sz="2700" spc="-20">
                <a:solidFill>
                  <a:srgbClr val="FFFFFF"/>
                </a:solidFill>
                <a:latin typeface="Carlito"/>
                <a:cs typeface="Carlito"/>
              </a:rPr>
              <a:t>Variables  </a:t>
            </a:r>
            <a:r>
              <a:rPr dirty="0" sz="2700" spc="-5">
                <a:solidFill>
                  <a:srgbClr val="FFFFFF"/>
                </a:solidFill>
                <a:latin typeface="Carlito"/>
                <a:cs typeface="Carlito"/>
              </a:rPr>
              <a:t>Findings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700" spc="-10">
                <a:solidFill>
                  <a:srgbClr val="FFFFFF"/>
                </a:solidFill>
                <a:latin typeface="Carlito"/>
                <a:cs typeface="Carlito"/>
              </a:rPr>
              <a:t>Recommendations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881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 </a:t>
            </a:r>
            <a:r>
              <a:rPr dirty="0" sz="4400" spc="-75">
                <a:latin typeface="Trebuchet MS"/>
                <a:cs typeface="Trebuchet MS"/>
              </a:rPr>
              <a:t>3 </a:t>
            </a:r>
            <a:r>
              <a:rPr dirty="0" sz="4400" spc="575">
                <a:latin typeface="Trebuchet MS"/>
                <a:cs typeface="Trebuchet MS"/>
              </a:rPr>
              <a:t>–</a:t>
            </a:r>
            <a:r>
              <a:rPr dirty="0" sz="4400" spc="-985">
                <a:latin typeface="Trebuchet MS"/>
                <a:cs typeface="Trebuchet MS"/>
              </a:rPr>
              <a:t> </a:t>
            </a:r>
            <a:r>
              <a:rPr dirty="0" sz="4400" spc="-320">
                <a:latin typeface="Trebuchet MS"/>
                <a:cs typeface="Trebuchet MS"/>
              </a:rPr>
              <a:t>Lift </a:t>
            </a:r>
            <a:r>
              <a:rPr dirty="0" sz="4400" spc="-229">
                <a:latin typeface="Trebuchet MS"/>
                <a:cs typeface="Trebuchet MS"/>
              </a:rPr>
              <a:t>Chart</a:t>
            </a:r>
            <a:endParaRPr sz="4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1329" y="1547875"/>
          <a:ext cx="10534650" cy="500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/>
                <a:gridCol w="1502410"/>
                <a:gridCol w="1703070"/>
                <a:gridCol w="1302385"/>
                <a:gridCol w="1503045"/>
                <a:gridCol w="1503045"/>
                <a:gridCol w="1503045"/>
              </a:tblGrid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Decile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25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Advisors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Actual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Sales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3067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Per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Advisor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Lift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algn="ctr" marL="125730" marR="11811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39140" algn="l"/>
                        </a:tabLst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er	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er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3995" marR="203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um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No.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 Advisors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3995" marR="2025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um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Sales per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Advisor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Cumulative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Lift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51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$3,453,406.21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175%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51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$3,453,406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175%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52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$2,509,933.09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100%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103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$2,977,090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137%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52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$2,358,487.66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88%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155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$2,769,559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120%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52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$688,445.47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-45%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207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$2,246,767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79%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51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$766,560.12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-39%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258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$1,954,168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56%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52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$778,235.39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-38%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310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$1,756,915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40%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52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$709,016.03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-44%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362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$1,606,388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28%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52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$655,366.21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-48%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414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$1,486,936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18%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52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$347,083.93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-72%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466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$1,359,742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8%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51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$311,535.04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-75%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517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$1,256,341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40">
                          <a:latin typeface="Carlito"/>
                          <a:cs typeface="Carlito"/>
                        </a:rPr>
                        <a:t>Total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517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$1,256,340.61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0%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189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0">
                <a:latin typeface="Trebuchet MS"/>
                <a:cs typeface="Trebuchet MS"/>
              </a:rPr>
              <a:t>Recommendations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17465" y="1961133"/>
            <a:ext cx="6743065" cy="1134745"/>
            <a:chOff x="4617465" y="1961133"/>
            <a:chExt cx="6743065" cy="1134745"/>
          </a:xfrm>
        </p:grpSpPr>
        <p:sp>
          <p:nvSpPr>
            <p:cNvPr id="4" name="object 4"/>
            <p:cNvSpPr/>
            <p:nvPr/>
          </p:nvSpPr>
          <p:spPr>
            <a:xfrm>
              <a:off x="4623815" y="1967483"/>
              <a:ext cx="6730365" cy="1122045"/>
            </a:xfrm>
            <a:custGeom>
              <a:avLst/>
              <a:gdLst/>
              <a:ahLst/>
              <a:cxnLst/>
              <a:rect l="l" t="t" r="r" b="b"/>
              <a:pathLst>
                <a:path w="6730365" h="1122045">
                  <a:moveTo>
                    <a:pt x="6543040" y="0"/>
                  </a:moveTo>
                  <a:lnTo>
                    <a:pt x="0" y="0"/>
                  </a:lnTo>
                  <a:lnTo>
                    <a:pt x="0" y="1121664"/>
                  </a:lnTo>
                  <a:lnTo>
                    <a:pt x="6543040" y="1121664"/>
                  </a:lnTo>
                  <a:lnTo>
                    <a:pt x="6592738" y="1114986"/>
                  </a:lnTo>
                  <a:lnTo>
                    <a:pt x="6637396" y="1096141"/>
                  </a:lnTo>
                  <a:lnTo>
                    <a:pt x="6675231" y="1066911"/>
                  </a:lnTo>
                  <a:lnTo>
                    <a:pt x="6704461" y="1029076"/>
                  </a:lnTo>
                  <a:lnTo>
                    <a:pt x="6723306" y="984418"/>
                  </a:lnTo>
                  <a:lnTo>
                    <a:pt x="6729984" y="934719"/>
                  </a:lnTo>
                  <a:lnTo>
                    <a:pt x="6729984" y="186943"/>
                  </a:lnTo>
                  <a:lnTo>
                    <a:pt x="6723306" y="137245"/>
                  </a:lnTo>
                  <a:lnTo>
                    <a:pt x="6704461" y="92587"/>
                  </a:lnTo>
                  <a:lnTo>
                    <a:pt x="6675231" y="54752"/>
                  </a:lnTo>
                  <a:lnTo>
                    <a:pt x="6637396" y="25522"/>
                  </a:lnTo>
                  <a:lnTo>
                    <a:pt x="6592738" y="6677"/>
                  </a:lnTo>
                  <a:lnTo>
                    <a:pt x="6543040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23815" y="1967483"/>
              <a:ext cx="6730365" cy="1122045"/>
            </a:xfrm>
            <a:custGeom>
              <a:avLst/>
              <a:gdLst/>
              <a:ahLst/>
              <a:cxnLst/>
              <a:rect l="l" t="t" r="r" b="b"/>
              <a:pathLst>
                <a:path w="6730365" h="1122045">
                  <a:moveTo>
                    <a:pt x="6729984" y="186943"/>
                  </a:moveTo>
                  <a:lnTo>
                    <a:pt x="6729984" y="934719"/>
                  </a:lnTo>
                  <a:lnTo>
                    <a:pt x="6723306" y="984418"/>
                  </a:lnTo>
                  <a:lnTo>
                    <a:pt x="6704461" y="1029076"/>
                  </a:lnTo>
                  <a:lnTo>
                    <a:pt x="6675231" y="1066911"/>
                  </a:lnTo>
                  <a:lnTo>
                    <a:pt x="6637396" y="1096141"/>
                  </a:lnTo>
                  <a:lnTo>
                    <a:pt x="6592738" y="1114986"/>
                  </a:lnTo>
                  <a:lnTo>
                    <a:pt x="6543040" y="1121664"/>
                  </a:lnTo>
                  <a:lnTo>
                    <a:pt x="0" y="1121664"/>
                  </a:lnTo>
                  <a:lnTo>
                    <a:pt x="0" y="0"/>
                  </a:lnTo>
                  <a:lnTo>
                    <a:pt x="6543040" y="0"/>
                  </a:lnTo>
                  <a:lnTo>
                    <a:pt x="6592738" y="6677"/>
                  </a:lnTo>
                  <a:lnTo>
                    <a:pt x="6637396" y="25522"/>
                  </a:lnTo>
                  <a:lnTo>
                    <a:pt x="6675231" y="54752"/>
                  </a:lnTo>
                  <a:lnTo>
                    <a:pt x="6704461" y="92587"/>
                  </a:lnTo>
                  <a:lnTo>
                    <a:pt x="6723306" y="137245"/>
                  </a:lnTo>
                  <a:lnTo>
                    <a:pt x="6729984" y="186943"/>
                  </a:lnTo>
                  <a:close/>
                </a:path>
              </a:pathLst>
            </a:custGeom>
            <a:ln w="1270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722367" y="1986876"/>
            <a:ext cx="3816350" cy="96837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30"/>
              </a:spcBef>
              <a:buChar char="•"/>
              <a:tabLst>
                <a:tab pos="299720" algn="l"/>
              </a:tabLst>
            </a:pPr>
            <a:r>
              <a:rPr dirty="0" sz="2900" spc="-5">
                <a:latin typeface="Carlito"/>
                <a:cs typeface="Carlito"/>
              </a:rPr>
              <a:t>Decile </a:t>
            </a:r>
            <a:r>
              <a:rPr dirty="0" sz="2900">
                <a:latin typeface="Carlito"/>
                <a:cs typeface="Carlito"/>
              </a:rPr>
              <a:t>1 in Model</a:t>
            </a:r>
            <a:r>
              <a:rPr dirty="0" sz="2900" spc="-60">
                <a:latin typeface="Carlito"/>
                <a:cs typeface="Carlito"/>
              </a:rPr>
              <a:t> </a:t>
            </a:r>
            <a:r>
              <a:rPr dirty="0" sz="2900">
                <a:latin typeface="Carlito"/>
                <a:cs typeface="Carlito"/>
              </a:rPr>
              <a:t>2</a:t>
            </a:r>
            <a:endParaRPr sz="29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229"/>
              </a:spcBef>
              <a:buChar char="•"/>
              <a:tabLst>
                <a:tab pos="299720" algn="l"/>
              </a:tabLst>
            </a:pPr>
            <a:r>
              <a:rPr dirty="0" sz="2900" spc="-5">
                <a:latin typeface="Carlito"/>
                <a:cs typeface="Carlito"/>
              </a:rPr>
              <a:t>Deciles </a:t>
            </a:r>
            <a:r>
              <a:rPr dirty="0" sz="2900">
                <a:latin typeface="Carlito"/>
                <a:cs typeface="Carlito"/>
              </a:rPr>
              <a:t>1-10 in Model</a:t>
            </a:r>
            <a:r>
              <a:rPr dirty="0" sz="2900" spc="-90">
                <a:latin typeface="Carlito"/>
                <a:cs typeface="Carlito"/>
              </a:rPr>
              <a:t> </a:t>
            </a:r>
            <a:r>
              <a:rPr dirty="0" sz="2900">
                <a:latin typeface="Carlito"/>
                <a:cs typeface="Carlito"/>
              </a:rPr>
              <a:t>3</a:t>
            </a:r>
            <a:endParaRPr sz="29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31850" y="1820926"/>
            <a:ext cx="3798570" cy="1414780"/>
            <a:chOff x="831850" y="1820926"/>
            <a:chExt cx="3798570" cy="1414780"/>
          </a:xfrm>
        </p:grpSpPr>
        <p:sp>
          <p:nvSpPr>
            <p:cNvPr id="8" name="object 8"/>
            <p:cNvSpPr/>
            <p:nvPr/>
          </p:nvSpPr>
          <p:spPr>
            <a:xfrm>
              <a:off x="838200" y="1827276"/>
              <a:ext cx="3785870" cy="1402080"/>
            </a:xfrm>
            <a:custGeom>
              <a:avLst/>
              <a:gdLst/>
              <a:ahLst/>
              <a:cxnLst/>
              <a:rect l="l" t="t" r="r" b="b"/>
              <a:pathLst>
                <a:path w="3785870" h="1402080">
                  <a:moveTo>
                    <a:pt x="3551936" y="0"/>
                  </a:moveTo>
                  <a:lnTo>
                    <a:pt x="233680" y="0"/>
                  </a:lnTo>
                  <a:lnTo>
                    <a:pt x="186585" y="4748"/>
                  </a:lnTo>
                  <a:lnTo>
                    <a:pt x="142721" y="18367"/>
                  </a:lnTo>
                  <a:lnTo>
                    <a:pt x="103027" y="39915"/>
                  </a:lnTo>
                  <a:lnTo>
                    <a:pt x="68443" y="68452"/>
                  </a:lnTo>
                  <a:lnTo>
                    <a:pt x="39909" y="103038"/>
                  </a:lnTo>
                  <a:lnTo>
                    <a:pt x="18363" y="142732"/>
                  </a:lnTo>
                  <a:lnTo>
                    <a:pt x="4747" y="186592"/>
                  </a:lnTo>
                  <a:lnTo>
                    <a:pt x="0" y="233679"/>
                  </a:lnTo>
                  <a:lnTo>
                    <a:pt x="0" y="1168400"/>
                  </a:lnTo>
                  <a:lnTo>
                    <a:pt x="4747" y="1215487"/>
                  </a:lnTo>
                  <a:lnTo>
                    <a:pt x="18363" y="1259347"/>
                  </a:lnTo>
                  <a:lnTo>
                    <a:pt x="39909" y="1299041"/>
                  </a:lnTo>
                  <a:lnTo>
                    <a:pt x="68443" y="1333626"/>
                  </a:lnTo>
                  <a:lnTo>
                    <a:pt x="103027" y="1362164"/>
                  </a:lnTo>
                  <a:lnTo>
                    <a:pt x="142721" y="1383712"/>
                  </a:lnTo>
                  <a:lnTo>
                    <a:pt x="186585" y="1397331"/>
                  </a:lnTo>
                  <a:lnTo>
                    <a:pt x="233680" y="1402079"/>
                  </a:lnTo>
                  <a:lnTo>
                    <a:pt x="3551936" y="1402079"/>
                  </a:lnTo>
                  <a:lnTo>
                    <a:pt x="3599023" y="1397331"/>
                  </a:lnTo>
                  <a:lnTo>
                    <a:pt x="3642883" y="1383712"/>
                  </a:lnTo>
                  <a:lnTo>
                    <a:pt x="3682577" y="1362164"/>
                  </a:lnTo>
                  <a:lnTo>
                    <a:pt x="3717162" y="1333627"/>
                  </a:lnTo>
                  <a:lnTo>
                    <a:pt x="3745700" y="1299041"/>
                  </a:lnTo>
                  <a:lnTo>
                    <a:pt x="3767248" y="1259347"/>
                  </a:lnTo>
                  <a:lnTo>
                    <a:pt x="3780867" y="1215487"/>
                  </a:lnTo>
                  <a:lnTo>
                    <a:pt x="3785616" y="1168400"/>
                  </a:lnTo>
                  <a:lnTo>
                    <a:pt x="3785616" y="233679"/>
                  </a:lnTo>
                  <a:lnTo>
                    <a:pt x="3780867" y="186592"/>
                  </a:lnTo>
                  <a:lnTo>
                    <a:pt x="3767248" y="142732"/>
                  </a:lnTo>
                  <a:lnTo>
                    <a:pt x="3745700" y="103038"/>
                  </a:lnTo>
                  <a:lnTo>
                    <a:pt x="3717163" y="68453"/>
                  </a:lnTo>
                  <a:lnTo>
                    <a:pt x="3682577" y="39915"/>
                  </a:lnTo>
                  <a:lnTo>
                    <a:pt x="3642883" y="18367"/>
                  </a:lnTo>
                  <a:lnTo>
                    <a:pt x="3599023" y="4748"/>
                  </a:lnTo>
                  <a:lnTo>
                    <a:pt x="35519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38200" y="1827276"/>
              <a:ext cx="3785870" cy="1402080"/>
            </a:xfrm>
            <a:custGeom>
              <a:avLst/>
              <a:gdLst/>
              <a:ahLst/>
              <a:cxnLst/>
              <a:rect l="l" t="t" r="r" b="b"/>
              <a:pathLst>
                <a:path w="3785870" h="1402080">
                  <a:moveTo>
                    <a:pt x="0" y="233679"/>
                  </a:moveTo>
                  <a:lnTo>
                    <a:pt x="4747" y="186592"/>
                  </a:lnTo>
                  <a:lnTo>
                    <a:pt x="18363" y="142732"/>
                  </a:lnTo>
                  <a:lnTo>
                    <a:pt x="39909" y="103038"/>
                  </a:lnTo>
                  <a:lnTo>
                    <a:pt x="68443" y="68452"/>
                  </a:lnTo>
                  <a:lnTo>
                    <a:pt x="103027" y="39915"/>
                  </a:lnTo>
                  <a:lnTo>
                    <a:pt x="142721" y="18367"/>
                  </a:lnTo>
                  <a:lnTo>
                    <a:pt x="186585" y="4748"/>
                  </a:lnTo>
                  <a:lnTo>
                    <a:pt x="233680" y="0"/>
                  </a:lnTo>
                  <a:lnTo>
                    <a:pt x="3551936" y="0"/>
                  </a:lnTo>
                  <a:lnTo>
                    <a:pt x="3599023" y="4748"/>
                  </a:lnTo>
                  <a:lnTo>
                    <a:pt x="3642883" y="18367"/>
                  </a:lnTo>
                  <a:lnTo>
                    <a:pt x="3682577" y="39915"/>
                  </a:lnTo>
                  <a:lnTo>
                    <a:pt x="3717163" y="68453"/>
                  </a:lnTo>
                  <a:lnTo>
                    <a:pt x="3745700" y="103038"/>
                  </a:lnTo>
                  <a:lnTo>
                    <a:pt x="3767248" y="142732"/>
                  </a:lnTo>
                  <a:lnTo>
                    <a:pt x="3780867" y="186592"/>
                  </a:lnTo>
                  <a:lnTo>
                    <a:pt x="3785616" y="233679"/>
                  </a:lnTo>
                  <a:lnTo>
                    <a:pt x="3785616" y="1168400"/>
                  </a:lnTo>
                  <a:lnTo>
                    <a:pt x="3780867" y="1215487"/>
                  </a:lnTo>
                  <a:lnTo>
                    <a:pt x="3767248" y="1259347"/>
                  </a:lnTo>
                  <a:lnTo>
                    <a:pt x="3745700" y="1299041"/>
                  </a:lnTo>
                  <a:lnTo>
                    <a:pt x="3717162" y="1333627"/>
                  </a:lnTo>
                  <a:lnTo>
                    <a:pt x="3682577" y="1362164"/>
                  </a:lnTo>
                  <a:lnTo>
                    <a:pt x="3642883" y="1383712"/>
                  </a:lnTo>
                  <a:lnTo>
                    <a:pt x="3599023" y="1397331"/>
                  </a:lnTo>
                  <a:lnTo>
                    <a:pt x="3551936" y="1402079"/>
                  </a:lnTo>
                  <a:lnTo>
                    <a:pt x="233680" y="1402079"/>
                  </a:lnTo>
                  <a:lnTo>
                    <a:pt x="186585" y="1397331"/>
                  </a:lnTo>
                  <a:lnTo>
                    <a:pt x="142721" y="1383712"/>
                  </a:lnTo>
                  <a:lnTo>
                    <a:pt x="103027" y="1362164"/>
                  </a:lnTo>
                  <a:lnTo>
                    <a:pt x="68443" y="1333626"/>
                  </a:lnTo>
                  <a:lnTo>
                    <a:pt x="39909" y="1299041"/>
                  </a:lnTo>
                  <a:lnTo>
                    <a:pt x="18363" y="1259347"/>
                  </a:lnTo>
                  <a:lnTo>
                    <a:pt x="4747" y="1215487"/>
                  </a:lnTo>
                  <a:lnTo>
                    <a:pt x="0" y="1168400"/>
                  </a:lnTo>
                  <a:lnTo>
                    <a:pt x="0" y="2336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29106" y="2177618"/>
            <a:ext cx="3401695" cy="640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20"/>
              </a:lnSpc>
              <a:spcBef>
                <a:spcPts val="100"/>
              </a:spcBef>
            </a:pPr>
            <a:r>
              <a:rPr dirty="0" sz="210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dirty="0" sz="2100" spc="-5">
                <a:solidFill>
                  <a:srgbClr val="FFFFFF"/>
                </a:solidFill>
                <a:latin typeface="Carlito"/>
                <a:cs typeface="Carlito"/>
              </a:rPr>
              <a:t>prioritizing </a:t>
            </a:r>
            <a:r>
              <a:rPr dirty="0" sz="2100" spc="-10">
                <a:solidFill>
                  <a:srgbClr val="FFFFFF"/>
                </a:solidFill>
                <a:latin typeface="Carlito"/>
                <a:cs typeface="Carlito"/>
              </a:rPr>
              <a:t>advisors</a:t>
            </a:r>
            <a:r>
              <a:rPr dirty="0" sz="21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Carlito"/>
                <a:cs typeface="Carlito"/>
              </a:rPr>
              <a:t>expected</a:t>
            </a:r>
            <a:endParaRPr sz="2100">
              <a:latin typeface="Carlito"/>
              <a:cs typeface="Carlito"/>
            </a:endParaRPr>
          </a:p>
          <a:p>
            <a:pPr marL="30480">
              <a:lnSpc>
                <a:spcPts val="2420"/>
              </a:lnSpc>
            </a:pPr>
            <a:r>
              <a:rPr dirty="0" sz="2100" spc="-1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100" spc="-20">
                <a:solidFill>
                  <a:srgbClr val="FFFFFF"/>
                </a:solidFill>
                <a:latin typeface="Carlito"/>
                <a:cs typeface="Carlito"/>
              </a:rPr>
              <a:t>make </a:t>
            </a:r>
            <a:r>
              <a:rPr dirty="0" sz="2100" spc="-15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dirty="0" sz="2100">
                <a:solidFill>
                  <a:srgbClr val="FFFFFF"/>
                </a:solidFill>
                <a:latin typeface="Carlito"/>
                <a:cs typeface="Carlito"/>
              </a:rPr>
              <a:t>$300,000 in</a:t>
            </a:r>
            <a:r>
              <a:rPr dirty="0" sz="210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endParaRPr sz="21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17465" y="3433317"/>
            <a:ext cx="6743065" cy="1136015"/>
            <a:chOff x="4617465" y="3433317"/>
            <a:chExt cx="6743065" cy="1136015"/>
          </a:xfrm>
        </p:grpSpPr>
        <p:sp>
          <p:nvSpPr>
            <p:cNvPr id="12" name="object 12"/>
            <p:cNvSpPr/>
            <p:nvPr/>
          </p:nvSpPr>
          <p:spPr>
            <a:xfrm>
              <a:off x="4623815" y="3439667"/>
              <a:ext cx="6730365" cy="1123315"/>
            </a:xfrm>
            <a:custGeom>
              <a:avLst/>
              <a:gdLst/>
              <a:ahLst/>
              <a:cxnLst/>
              <a:rect l="l" t="t" r="r" b="b"/>
              <a:pathLst>
                <a:path w="6730365" h="1123314">
                  <a:moveTo>
                    <a:pt x="6542786" y="0"/>
                  </a:moveTo>
                  <a:lnTo>
                    <a:pt x="0" y="0"/>
                  </a:lnTo>
                  <a:lnTo>
                    <a:pt x="0" y="1123188"/>
                  </a:lnTo>
                  <a:lnTo>
                    <a:pt x="6542786" y="1123188"/>
                  </a:lnTo>
                  <a:lnTo>
                    <a:pt x="6592547" y="1116500"/>
                  </a:lnTo>
                  <a:lnTo>
                    <a:pt x="6637264" y="1097628"/>
                  </a:lnTo>
                  <a:lnTo>
                    <a:pt x="6675151" y="1068355"/>
                  </a:lnTo>
                  <a:lnTo>
                    <a:pt x="6704424" y="1030468"/>
                  </a:lnTo>
                  <a:lnTo>
                    <a:pt x="6723296" y="985751"/>
                  </a:lnTo>
                  <a:lnTo>
                    <a:pt x="6729984" y="935990"/>
                  </a:lnTo>
                  <a:lnTo>
                    <a:pt x="6729984" y="187198"/>
                  </a:lnTo>
                  <a:lnTo>
                    <a:pt x="6723296" y="137436"/>
                  </a:lnTo>
                  <a:lnTo>
                    <a:pt x="6704424" y="92719"/>
                  </a:lnTo>
                  <a:lnTo>
                    <a:pt x="6675151" y="54832"/>
                  </a:lnTo>
                  <a:lnTo>
                    <a:pt x="6637264" y="25559"/>
                  </a:lnTo>
                  <a:lnTo>
                    <a:pt x="6592547" y="6687"/>
                  </a:lnTo>
                  <a:lnTo>
                    <a:pt x="6542786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23815" y="3439667"/>
              <a:ext cx="6730365" cy="1123315"/>
            </a:xfrm>
            <a:custGeom>
              <a:avLst/>
              <a:gdLst/>
              <a:ahLst/>
              <a:cxnLst/>
              <a:rect l="l" t="t" r="r" b="b"/>
              <a:pathLst>
                <a:path w="6730365" h="1123314">
                  <a:moveTo>
                    <a:pt x="6729984" y="187198"/>
                  </a:moveTo>
                  <a:lnTo>
                    <a:pt x="6729984" y="935990"/>
                  </a:lnTo>
                  <a:lnTo>
                    <a:pt x="6723296" y="985751"/>
                  </a:lnTo>
                  <a:lnTo>
                    <a:pt x="6704424" y="1030468"/>
                  </a:lnTo>
                  <a:lnTo>
                    <a:pt x="6675151" y="1068355"/>
                  </a:lnTo>
                  <a:lnTo>
                    <a:pt x="6637264" y="1097628"/>
                  </a:lnTo>
                  <a:lnTo>
                    <a:pt x="6592547" y="1116500"/>
                  </a:lnTo>
                  <a:lnTo>
                    <a:pt x="6542786" y="1123188"/>
                  </a:lnTo>
                  <a:lnTo>
                    <a:pt x="0" y="1123188"/>
                  </a:lnTo>
                  <a:lnTo>
                    <a:pt x="0" y="0"/>
                  </a:lnTo>
                  <a:lnTo>
                    <a:pt x="6542786" y="0"/>
                  </a:lnTo>
                  <a:lnTo>
                    <a:pt x="6592547" y="6687"/>
                  </a:lnTo>
                  <a:lnTo>
                    <a:pt x="6637264" y="25559"/>
                  </a:lnTo>
                  <a:lnTo>
                    <a:pt x="6675151" y="54832"/>
                  </a:lnTo>
                  <a:lnTo>
                    <a:pt x="6704424" y="92719"/>
                  </a:lnTo>
                  <a:lnTo>
                    <a:pt x="6723296" y="137436"/>
                  </a:lnTo>
                  <a:lnTo>
                    <a:pt x="6729984" y="187198"/>
                  </a:lnTo>
                  <a:close/>
                </a:path>
              </a:pathLst>
            </a:custGeom>
            <a:ln w="1270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722367" y="3460544"/>
            <a:ext cx="3816350" cy="9671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25"/>
              </a:spcBef>
              <a:buChar char="•"/>
              <a:tabLst>
                <a:tab pos="299720" algn="l"/>
              </a:tabLst>
            </a:pPr>
            <a:r>
              <a:rPr dirty="0" sz="2900" spc="-5">
                <a:latin typeface="Carlito"/>
                <a:cs typeface="Carlito"/>
              </a:rPr>
              <a:t>Deciles </a:t>
            </a:r>
            <a:r>
              <a:rPr dirty="0" sz="2900" spc="5">
                <a:latin typeface="Carlito"/>
                <a:cs typeface="Carlito"/>
              </a:rPr>
              <a:t>1-5 </a:t>
            </a:r>
            <a:r>
              <a:rPr dirty="0" sz="2900">
                <a:latin typeface="Carlito"/>
                <a:cs typeface="Carlito"/>
              </a:rPr>
              <a:t>in Model</a:t>
            </a:r>
            <a:r>
              <a:rPr dirty="0" sz="2900" spc="-105">
                <a:latin typeface="Carlito"/>
                <a:cs typeface="Carlito"/>
              </a:rPr>
              <a:t> </a:t>
            </a:r>
            <a:r>
              <a:rPr dirty="0" sz="2900">
                <a:latin typeface="Carlito"/>
                <a:cs typeface="Carlito"/>
              </a:rPr>
              <a:t>1</a:t>
            </a:r>
            <a:endParaRPr sz="29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225"/>
              </a:spcBef>
              <a:buChar char="•"/>
              <a:tabLst>
                <a:tab pos="299720" algn="l"/>
              </a:tabLst>
            </a:pPr>
            <a:r>
              <a:rPr dirty="0" sz="2900" spc="-5">
                <a:latin typeface="Carlito"/>
                <a:cs typeface="Carlito"/>
              </a:rPr>
              <a:t>Deciles </a:t>
            </a:r>
            <a:r>
              <a:rPr dirty="0" sz="2900">
                <a:latin typeface="Carlito"/>
                <a:cs typeface="Carlito"/>
              </a:rPr>
              <a:t>2-10 in Model</a:t>
            </a:r>
            <a:r>
              <a:rPr dirty="0" sz="2900" spc="-85">
                <a:latin typeface="Carlito"/>
                <a:cs typeface="Carlito"/>
              </a:rPr>
              <a:t> </a:t>
            </a:r>
            <a:r>
              <a:rPr dirty="0" sz="2900">
                <a:latin typeface="Carlito"/>
                <a:cs typeface="Carlito"/>
              </a:rPr>
              <a:t>2</a:t>
            </a:r>
            <a:endParaRPr sz="29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1850" y="3293109"/>
            <a:ext cx="3798570" cy="1416685"/>
            <a:chOff x="831850" y="3293109"/>
            <a:chExt cx="3798570" cy="1416685"/>
          </a:xfrm>
        </p:grpSpPr>
        <p:sp>
          <p:nvSpPr>
            <p:cNvPr id="16" name="object 16"/>
            <p:cNvSpPr/>
            <p:nvPr/>
          </p:nvSpPr>
          <p:spPr>
            <a:xfrm>
              <a:off x="838200" y="3299459"/>
              <a:ext cx="3785870" cy="1403985"/>
            </a:xfrm>
            <a:custGeom>
              <a:avLst/>
              <a:gdLst/>
              <a:ahLst/>
              <a:cxnLst/>
              <a:rect l="l" t="t" r="r" b="b"/>
              <a:pathLst>
                <a:path w="3785870" h="1403985">
                  <a:moveTo>
                    <a:pt x="3551682" y="0"/>
                  </a:moveTo>
                  <a:lnTo>
                    <a:pt x="233934" y="0"/>
                  </a:lnTo>
                  <a:lnTo>
                    <a:pt x="186788" y="4754"/>
                  </a:lnTo>
                  <a:lnTo>
                    <a:pt x="142876" y="18389"/>
                  </a:lnTo>
                  <a:lnTo>
                    <a:pt x="103139" y="39962"/>
                  </a:lnTo>
                  <a:lnTo>
                    <a:pt x="68518" y="68532"/>
                  </a:lnTo>
                  <a:lnTo>
                    <a:pt x="39952" y="103156"/>
                  </a:lnTo>
                  <a:lnTo>
                    <a:pt x="18383" y="142892"/>
                  </a:lnTo>
                  <a:lnTo>
                    <a:pt x="4752" y="186799"/>
                  </a:lnTo>
                  <a:lnTo>
                    <a:pt x="0" y="233934"/>
                  </a:lnTo>
                  <a:lnTo>
                    <a:pt x="0" y="1169670"/>
                  </a:lnTo>
                  <a:lnTo>
                    <a:pt x="4752" y="1216804"/>
                  </a:lnTo>
                  <a:lnTo>
                    <a:pt x="18383" y="1260711"/>
                  </a:lnTo>
                  <a:lnTo>
                    <a:pt x="39952" y="1300447"/>
                  </a:lnTo>
                  <a:lnTo>
                    <a:pt x="68518" y="1335071"/>
                  </a:lnTo>
                  <a:lnTo>
                    <a:pt x="103139" y="1363641"/>
                  </a:lnTo>
                  <a:lnTo>
                    <a:pt x="142876" y="1385214"/>
                  </a:lnTo>
                  <a:lnTo>
                    <a:pt x="186788" y="1398849"/>
                  </a:lnTo>
                  <a:lnTo>
                    <a:pt x="233934" y="1403603"/>
                  </a:lnTo>
                  <a:lnTo>
                    <a:pt x="3551682" y="1403603"/>
                  </a:lnTo>
                  <a:lnTo>
                    <a:pt x="3598816" y="1398849"/>
                  </a:lnTo>
                  <a:lnTo>
                    <a:pt x="3642723" y="1385214"/>
                  </a:lnTo>
                  <a:lnTo>
                    <a:pt x="3682459" y="1363641"/>
                  </a:lnTo>
                  <a:lnTo>
                    <a:pt x="3717083" y="1335071"/>
                  </a:lnTo>
                  <a:lnTo>
                    <a:pt x="3745653" y="1300447"/>
                  </a:lnTo>
                  <a:lnTo>
                    <a:pt x="3767226" y="1260711"/>
                  </a:lnTo>
                  <a:lnTo>
                    <a:pt x="3780861" y="1216804"/>
                  </a:lnTo>
                  <a:lnTo>
                    <a:pt x="3785616" y="1169670"/>
                  </a:lnTo>
                  <a:lnTo>
                    <a:pt x="3785616" y="233934"/>
                  </a:lnTo>
                  <a:lnTo>
                    <a:pt x="3780861" y="186799"/>
                  </a:lnTo>
                  <a:lnTo>
                    <a:pt x="3767226" y="142892"/>
                  </a:lnTo>
                  <a:lnTo>
                    <a:pt x="3745653" y="103156"/>
                  </a:lnTo>
                  <a:lnTo>
                    <a:pt x="3717083" y="68532"/>
                  </a:lnTo>
                  <a:lnTo>
                    <a:pt x="3682459" y="39962"/>
                  </a:lnTo>
                  <a:lnTo>
                    <a:pt x="3642723" y="18389"/>
                  </a:lnTo>
                  <a:lnTo>
                    <a:pt x="3598816" y="4754"/>
                  </a:lnTo>
                  <a:lnTo>
                    <a:pt x="355168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38200" y="3299459"/>
              <a:ext cx="3785870" cy="1403985"/>
            </a:xfrm>
            <a:custGeom>
              <a:avLst/>
              <a:gdLst/>
              <a:ahLst/>
              <a:cxnLst/>
              <a:rect l="l" t="t" r="r" b="b"/>
              <a:pathLst>
                <a:path w="3785870" h="1403985">
                  <a:moveTo>
                    <a:pt x="0" y="233934"/>
                  </a:moveTo>
                  <a:lnTo>
                    <a:pt x="4752" y="186799"/>
                  </a:lnTo>
                  <a:lnTo>
                    <a:pt x="18383" y="142892"/>
                  </a:lnTo>
                  <a:lnTo>
                    <a:pt x="39952" y="103156"/>
                  </a:lnTo>
                  <a:lnTo>
                    <a:pt x="68518" y="68532"/>
                  </a:lnTo>
                  <a:lnTo>
                    <a:pt x="103139" y="39962"/>
                  </a:lnTo>
                  <a:lnTo>
                    <a:pt x="142876" y="18389"/>
                  </a:lnTo>
                  <a:lnTo>
                    <a:pt x="186788" y="4754"/>
                  </a:lnTo>
                  <a:lnTo>
                    <a:pt x="233934" y="0"/>
                  </a:lnTo>
                  <a:lnTo>
                    <a:pt x="3551682" y="0"/>
                  </a:lnTo>
                  <a:lnTo>
                    <a:pt x="3598816" y="4754"/>
                  </a:lnTo>
                  <a:lnTo>
                    <a:pt x="3642723" y="18389"/>
                  </a:lnTo>
                  <a:lnTo>
                    <a:pt x="3682459" y="39962"/>
                  </a:lnTo>
                  <a:lnTo>
                    <a:pt x="3717083" y="68532"/>
                  </a:lnTo>
                  <a:lnTo>
                    <a:pt x="3745653" y="103156"/>
                  </a:lnTo>
                  <a:lnTo>
                    <a:pt x="3767226" y="142892"/>
                  </a:lnTo>
                  <a:lnTo>
                    <a:pt x="3780861" y="186799"/>
                  </a:lnTo>
                  <a:lnTo>
                    <a:pt x="3785616" y="233934"/>
                  </a:lnTo>
                  <a:lnTo>
                    <a:pt x="3785616" y="1169670"/>
                  </a:lnTo>
                  <a:lnTo>
                    <a:pt x="3780861" y="1216804"/>
                  </a:lnTo>
                  <a:lnTo>
                    <a:pt x="3767226" y="1260711"/>
                  </a:lnTo>
                  <a:lnTo>
                    <a:pt x="3745653" y="1300447"/>
                  </a:lnTo>
                  <a:lnTo>
                    <a:pt x="3717083" y="1335071"/>
                  </a:lnTo>
                  <a:lnTo>
                    <a:pt x="3682459" y="1363641"/>
                  </a:lnTo>
                  <a:lnTo>
                    <a:pt x="3642723" y="1385214"/>
                  </a:lnTo>
                  <a:lnTo>
                    <a:pt x="3598816" y="1398849"/>
                  </a:lnTo>
                  <a:lnTo>
                    <a:pt x="3551682" y="1403603"/>
                  </a:lnTo>
                  <a:lnTo>
                    <a:pt x="233934" y="1403603"/>
                  </a:lnTo>
                  <a:lnTo>
                    <a:pt x="186788" y="1398849"/>
                  </a:lnTo>
                  <a:lnTo>
                    <a:pt x="142876" y="1385214"/>
                  </a:lnTo>
                  <a:lnTo>
                    <a:pt x="103139" y="1363641"/>
                  </a:lnTo>
                  <a:lnTo>
                    <a:pt x="68518" y="1335071"/>
                  </a:lnTo>
                  <a:lnTo>
                    <a:pt x="39952" y="1300447"/>
                  </a:lnTo>
                  <a:lnTo>
                    <a:pt x="18383" y="1260711"/>
                  </a:lnTo>
                  <a:lnTo>
                    <a:pt x="4752" y="1216804"/>
                  </a:lnTo>
                  <a:lnTo>
                    <a:pt x="0" y="1169670"/>
                  </a:lnTo>
                  <a:lnTo>
                    <a:pt x="0" y="23393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29106" y="3503752"/>
            <a:ext cx="3401695" cy="933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420"/>
              </a:lnSpc>
              <a:spcBef>
                <a:spcPts val="100"/>
              </a:spcBef>
            </a:pPr>
            <a:r>
              <a:rPr dirty="0" sz="210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dirty="0" sz="2100" spc="-5">
                <a:solidFill>
                  <a:srgbClr val="FFFFFF"/>
                </a:solidFill>
                <a:latin typeface="Carlito"/>
                <a:cs typeface="Carlito"/>
              </a:rPr>
              <a:t>prioritizing </a:t>
            </a:r>
            <a:r>
              <a:rPr dirty="0" sz="2100" spc="-10">
                <a:solidFill>
                  <a:srgbClr val="FFFFFF"/>
                </a:solidFill>
                <a:latin typeface="Carlito"/>
                <a:cs typeface="Carlito"/>
              </a:rPr>
              <a:t>advisors</a:t>
            </a:r>
            <a:r>
              <a:rPr dirty="0" sz="21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Carlito"/>
                <a:cs typeface="Carlito"/>
              </a:rPr>
              <a:t>expected</a:t>
            </a:r>
            <a:endParaRPr sz="2100">
              <a:latin typeface="Carlito"/>
              <a:cs typeface="Carlito"/>
            </a:endParaRPr>
          </a:p>
          <a:p>
            <a:pPr algn="ctr" marL="1905">
              <a:lnSpc>
                <a:spcPts val="2310"/>
              </a:lnSpc>
            </a:pPr>
            <a:r>
              <a:rPr dirty="0" sz="2100" spc="-1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100" spc="-20">
                <a:solidFill>
                  <a:srgbClr val="FFFFFF"/>
                </a:solidFill>
                <a:latin typeface="Carlito"/>
                <a:cs typeface="Carlito"/>
              </a:rPr>
              <a:t>make </a:t>
            </a:r>
            <a:r>
              <a:rPr dirty="0" sz="2100" spc="-10">
                <a:solidFill>
                  <a:srgbClr val="FFFFFF"/>
                </a:solidFill>
                <a:latin typeface="Carlito"/>
                <a:cs typeface="Carlito"/>
              </a:rPr>
              <a:t>between  </a:t>
            </a:r>
            <a:r>
              <a:rPr dirty="0" sz="2100">
                <a:solidFill>
                  <a:srgbClr val="FFFFFF"/>
                </a:solidFill>
                <a:latin typeface="Carlito"/>
                <a:cs typeface="Carlito"/>
              </a:rPr>
              <a:t>$30,000</a:t>
            </a:r>
            <a:r>
              <a:rPr dirty="0" sz="210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0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2100">
              <a:latin typeface="Carlito"/>
              <a:cs typeface="Carlito"/>
            </a:endParaRPr>
          </a:p>
          <a:p>
            <a:pPr algn="ctr" marL="3175">
              <a:lnSpc>
                <a:spcPts val="2410"/>
              </a:lnSpc>
            </a:pPr>
            <a:r>
              <a:rPr dirty="0" sz="2100">
                <a:solidFill>
                  <a:srgbClr val="FFFFFF"/>
                </a:solidFill>
                <a:latin typeface="Carlito"/>
                <a:cs typeface="Carlito"/>
              </a:rPr>
              <a:t>$299,999 in</a:t>
            </a:r>
            <a:r>
              <a:rPr dirty="0" sz="21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endParaRPr sz="21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17465" y="4907026"/>
            <a:ext cx="6743065" cy="1134745"/>
            <a:chOff x="4617465" y="4907026"/>
            <a:chExt cx="6743065" cy="1134745"/>
          </a:xfrm>
        </p:grpSpPr>
        <p:sp>
          <p:nvSpPr>
            <p:cNvPr id="20" name="object 20"/>
            <p:cNvSpPr/>
            <p:nvPr/>
          </p:nvSpPr>
          <p:spPr>
            <a:xfrm>
              <a:off x="4623815" y="4913376"/>
              <a:ext cx="6730365" cy="1122045"/>
            </a:xfrm>
            <a:custGeom>
              <a:avLst/>
              <a:gdLst/>
              <a:ahLst/>
              <a:cxnLst/>
              <a:rect l="l" t="t" r="r" b="b"/>
              <a:pathLst>
                <a:path w="6730365" h="1122045">
                  <a:moveTo>
                    <a:pt x="6543040" y="0"/>
                  </a:moveTo>
                  <a:lnTo>
                    <a:pt x="0" y="0"/>
                  </a:lnTo>
                  <a:lnTo>
                    <a:pt x="0" y="1121664"/>
                  </a:lnTo>
                  <a:lnTo>
                    <a:pt x="6543040" y="1121664"/>
                  </a:lnTo>
                  <a:lnTo>
                    <a:pt x="6592738" y="1114985"/>
                  </a:lnTo>
                  <a:lnTo>
                    <a:pt x="6637396" y="1096138"/>
                  </a:lnTo>
                  <a:lnTo>
                    <a:pt x="6675231" y="1066904"/>
                  </a:lnTo>
                  <a:lnTo>
                    <a:pt x="6704461" y="1029066"/>
                  </a:lnTo>
                  <a:lnTo>
                    <a:pt x="6723306" y="984406"/>
                  </a:lnTo>
                  <a:lnTo>
                    <a:pt x="6729984" y="934707"/>
                  </a:lnTo>
                  <a:lnTo>
                    <a:pt x="6729984" y="186944"/>
                  </a:lnTo>
                  <a:lnTo>
                    <a:pt x="6723306" y="137245"/>
                  </a:lnTo>
                  <a:lnTo>
                    <a:pt x="6704461" y="92587"/>
                  </a:lnTo>
                  <a:lnTo>
                    <a:pt x="6675231" y="54752"/>
                  </a:lnTo>
                  <a:lnTo>
                    <a:pt x="6637396" y="25522"/>
                  </a:lnTo>
                  <a:lnTo>
                    <a:pt x="6592738" y="6677"/>
                  </a:lnTo>
                  <a:lnTo>
                    <a:pt x="6543040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623815" y="4913376"/>
              <a:ext cx="6730365" cy="1122045"/>
            </a:xfrm>
            <a:custGeom>
              <a:avLst/>
              <a:gdLst/>
              <a:ahLst/>
              <a:cxnLst/>
              <a:rect l="l" t="t" r="r" b="b"/>
              <a:pathLst>
                <a:path w="6730365" h="1122045">
                  <a:moveTo>
                    <a:pt x="6729984" y="186944"/>
                  </a:moveTo>
                  <a:lnTo>
                    <a:pt x="6729984" y="934707"/>
                  </a:lnTo>
                  <a:lnTo>
                    <a:pt x="6723306" y="984406"/>
                  </a:lnTo>
                  <a:lnTo>
                    <a:pt x="6704461" y="1029066"/>
                  </a:lnTo>
                  <a:lnTo>
                    <a:pt x="6675231" y="1066904"/>
                  </a:lnTo>
                  <a:lnTo>
                    <a:pt x="6637396" y="1096138"/>
                  </a:lnTo>
                  <a:lnTo>
                    <a:pt x="6592738" y="1114985"/>
                  </a:lnTo>
                  <a:lnTo>
                    <a:pt x="6543040" y="1121664"/>
                  </a:lnTo>
                  <a:lnTo>
                    <a:pt x="0" y="1121664"/>
                  </a:lnTo>
                  <a:lnTo>
                    <a:pt x="0" y="0"/>
                  </a:lnTo>
                  <a:lnTo>
                    <a:pt x="6543040" y="0"/>
                  </a:lnTo>
                  <a:lnTo>
                    <a:pt x="6592738" y="6677"/>
                  </a:lnTo>
                  <a:lnTo>
                    <a:pt x="6637396" y="25522"/>
                  </a:lnTo>
                  <a:lnTo>
                    <a:pt x="6675231" y="54752"/>
                  </a:lnTo>
                  <a:lnTo>
                    <a:pt x="6704461" y="92587"/>
                  </a:lnTo>
                  <a:lnTo>
                    <a:pt x="6723306" y="137245"/>
                  </a:lnTo>
                  <a:lnTo>
                    <a:pt x="6729984" y="186944"/>
                  </a:lnTo>
                  <a:close/>
                </a:path>
              </a:pathLst>
            </a:custGeom>
            <a:ln w="1270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722367" y="5196916"/>
            <a:ext cx="3185795" cy="468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720" algn="l"/>
              </a:tabLst>
            </a:pPr>
            <a:r>
              <a:rPr dirty="0" sz="2900" spc="-5">
                <a:latin typeface="Carlito"/>
                <a:cs typeface="Carlito"/>
              </a:rPr>
              <a:t>Decile </a:t>
            </a:r>
            <a:r>
              <a:rPr dirty="0" sz="2900">
                <a:latin typeface="Carlito"/>
                <a:cs typeface="Carlito"/>
              </a:rPr>
              <a:t>9 in Model</a:t>
            </a:r>
            <a:r>
              <a:rPr dirty="0" sz="2900" spc="-90">
                <a:latin typeface="Carlito"/>
                <a:cs typeface="Carlito"/>
              </a:rPr>
              <a:t> </a:t>
            </a:r>
            <a:r>
              <a:rPr dirty="0" sz="2900">
                <a:latin typeface="Carlito"/>
                <a:cs typeface="Carlito"/>
              </a:rPr>
              <a:t>1</a:t>
            </a:r>
            <a:endParaRPr sz="29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31850" y="4766817"/>
            <a:ext cx="3798570" cy="1414780"/>
            <a:chOff x="831850" y="4766817"/>
            <a:chExt cx="3798570" cy="1414780"/>
          </a:xfrm>
        </p:grpSpPr>
        <p:sp>
          <p:nvSpPr>
            <p:cNvPr id="24" name="object 24"/>
            <p:cNvSpPr/>
            <p:nvPr/>
          </p:nvSpPr>
          <p:spPr>
            <a:xfrm>
              <a:off x="838200" y="4773167"/>
              <a:ext cx="3785870" cy="1402080"/>
            </a:xfrm>
            <a:custGeom>
              <a:avLst/>
              <a:gdLst/>
              <a:ahLst/>
              <a:cxnLst/>
              <a:rect l="l" t="t" r="r" b="b"/>
              <a:pathLst>
                <a:path w="3785870" h="1402079">
                  <a:moveTo>
                    <a:pt x="3551936" y="0"/>
                  </a:moveTo>
                  <a:lnTo>
                    <a:pt x="233680" y="0"/>
                  </a:lnTo>
                  <a:lnTo>
                    <a:pt x="186585" y="4748"/>
                  </a:lnTo>
                  <a:lnTo>
                    <a:pt x="142721" y="18367"/>
                  </a:lnTo>
                  <a:lnTo>
                    <a:pt x="103027" y="39915"/>
                  </a:lnTo>
                  <a:lnTo>
                    <a:pt x="68443" y="68452"/>
                  </a:lnTo>
                  <a:lnTo>
                    <a:pt x="39909" y="103038"/>
                  </a:lnTo>
                  <a:lnTo>
                    <a:pt x="18363" y="142732"/>
                  </a:lnTo>
                  <a:lnTo>
                    <a:pt x="4747" y="186592"/>
                  </a:lnTo>
                  <a:lnTo>
                    <a:pt x="0" y="233679"/>
                  </a:lnTo>
                  <a:lnTo>
                    <a:pt x="0" y="1168399"/>
                  </a:lnTo>
                  <a:lnTo>
                    <a:pt x="4747" y="1215494"/>
                  </a:lnTo>
                  <a:lnTo>
                    <a:pt x="18363" y="1259358"/>
                  </a:lnTo>
                  <a:lnTo>
                    <a:pt x="39909" y="1299052"/>
                  </a:lnTo>
                  <a:lnTo>
                    <a:pt x="68443" y="1333636"/>
                  </a:lnTo>
                  <a:lnTo>
                    <a:pt x="103027" y="1362170"/>
                  </a:lnTo>
                  <a:lnTo>
                    <a:pt x="142721" y="1383716"/>
                  </a:lnTo>
                  <a:lnTo>
                    <a:pt x="186585" y="1397332"/>
                  </a:lnTo>
                  <a:lnTo>
                    <a:pt x="233680" y="1402079"/>
                  </a:lnTo>
                  <a:lnTo>
                    <a:pt x="3551936" y="1402079"/>
                  </a:lnTo>
                  <a:lnTo>
                    <a:pt x="3599023" y="1397332"/>
                  </a:lnTo>
                  <a:lnTo>
                    <a:pt x="3642883" y="1383716"/>
                  </a:lnTo>
                  <a:lnTo>
                    <a:pt x="3682577" y="1362170"/>
                  </a:lnTo>
                  <a:lnTo>
                    <a:pt x="3717162" y="1333636"/>
                  </a:lnTo>
                  <a:lnTo>
                    <a:pt x="3745700" y="1299052"/>
                  </a:lnTo>
                  <a:lnTo>
                    <a:pt x="3767248" y="1259358"/>
                  </a:lnTo>
                  <a:lnTo>
                    <a:pt x="3780867" y="1215494"/>
                  </a:lnTo>
                  <a:lnTo>
                    <a:pt x="3785616" y="1168399"/>
                  </a:lnTo>
                  <a:lnTo>
                    <a:pt x="3785616" y="233679"/>
                  </a:lnTo>
                  <a:lnTo>
                    <a:pt x="3780867" y="186592"/>
                  </a:lnTo>
                  <a:lnTo>
                    <a:pt x="3767248" y="142732"/>
                  </a:lnTo>
                  <a:lnTo>
                    <a:pt x="3745700" y="103038"/>
                  </a:lnTo>
                  <a:lnTo>
                    <a:pt x="3717163" y="68452"/>
                  </a:lnTo>
                  <a:lnTo>
                    <a:pt x="3682577" y="39915"/>
                  </a:lnTo>
                  <a:lnTo>
                    <a:pt x="3642883" y="18367"/>
                  </a:lnTo>
                  <a:lnTo>
                    <a:pt x="3599023" y="4748"/>
                  </a:lnTo>
                  <a:lnTo>
                    <a:pt x="35519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38200" y="4773167"/>
              <a:ext cx="3785870" cy="1402080"/>
            </a:xfrm>
            <a:custGeom>
              <a:avLst/>
              <a:gdLst/>
              <a:ahLst/>
              <a:cxnLst/>
              <a:rect l="l" t="t" r="r" b="b"/>
              <a:pathLst>
                <a:path w="3785870" h="1402079">
                  <a:moveTo>
                    <a:pt x="0" y="233679"/>
                  </a:moveTo>
                  <a:lnTo>
                    <a:pt x="4747" y="186592"/>
                  </a:lnTo>
                  <a:lnTo>
                    <a:pt x="18363" y="142732"/>
                  </a:lnTo>
                  <a:lnTo>
                    <a:pt x="39909" y="103038"/>
                  </a:lnTo>
                  <a:lnTo>
                    <a:pt x="68443" y="68452"/>
                  </a:lnTo>
                  <a:lnTo>
                    <a:pt x="103027" y="39915"/>
                  </a:lnTo>
                  <a:lnTo>
                    <a:pt x="142721" y="18367"/>
                  </a:lnTo>
                  <a:lnTo>
                    <a:pt x="186585" y="4748"/>
                  </a:lnTo>
                  <a:lnTo>
                    <a:pt x="233680" y="0"/>
                  </a:lnTo>
                  <a:lnTo>
                    <a:pt x="3551936" y="0"/>
                  </a:lnTo>
                  <a:lnTo>
                    <a:pt x="3599023" y="4748"/>
                  </a:lnTo>
                  <a:lnTo>
                    <a:pt x="3642883" y="18367"/>
                  </a:lnTo>
                  <a:lnTo>
                    <a:pt x="3682577" y="39915"/>
                  </a:lnTo>
                  <a:lnTo>
                    <a:pt x="3717163" y="68452"/>
                  </a:lnTo>
                  <a:lnTo>
                    <a:pt x="3745700" y="103038"/>
                  </a:lnTo>
                  <a:lnTo>
                    <a:pt x="3767248" y="142732"/>
                  </a:lnTo>
                  <a:lnTo>
                    <a:pt x="3780867" y="186592"/>
                  </a:lnTo>
                  <a:lnTo>
                    <a:pt x="3785616" y="233679"/>
                  </a:lnTo>
                  <a:lnTo>
                    <a:pt x="3785616" y="1168399"/>
                  </a:lnTo>
                  <a:lnTo>
                    <a:pt x="3780867" y="1215494"/>
                  </a:lnTo>
                  <a:lnTo>
                    <a:pt x="3767248" y="1259358"/>
                  </a:lnTo>
                  <a:lnTo>
                    <a:pt x="3745700" y="1299052"/>
                  </a:lnTo>
                  <a:lnTo>
                    <a:pt x="3717162" y="1333636"/>
                  </a:lnTo>
                  <a:lnTo>
                    <a:pt x="3682577" y="1362170"/>
                  </a:lnTo>
                  <a:lnTo>
                    <a:pt x="3642883" y="1383716"/>
                  </a:lnTo>
                  <a:lnTo>
                    <a:pt x="3599023" y="1397332"/>
                  </a:lnTo>
                  <a:lnTo>
                    <a:pt x="3551936" y="1402079"/>
                  </a:lnTo>
                  <a:lnTo>
                    <a:pt x="233680" y="1402079"/>
                  </a:lnTo>
                  <a:lnTo>
                    <a:pt x="186585" y="1397332"/>
                  </a:lnTo>
                  <a:lnTo>
                    <a:pt x="142721" y="1383716"/>
                  </a:lnTo>
                  <a:lnTo>
                    <a:pt x="103027" y="1362170"/>
                  </a:lnTo>
                  <a:lnTo>
                    <a:pt x="68443" y="1333636"/>
                  </a:lnTo>
                  <a:lnTo>
                    <a:pt x="39909" y="1299052"/>
                  </a:lnTo>
                  <a:lnTo>
                    <a:pt x="18363" y="1259358"/>
                  </a:lnTo>
                  <a:lnTo>
                    <a:pt x="4747" y="1215494"/>
                  </a:lnTo>
                  <a:lnTo>
                    <a:pt x="0" y="1168399"/>
                  </a:lnTo>
                  <a:lnTo>
                    <a:pt x="0" y="2336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24534" y="5123433"/>
            <a:ext cx="3413125" cy="6400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 indent="4445">
              <a:lnSpc>
                <a:spcPts val="2320"/>
              </a:lnSpc>
              <a:spcBef>
                <a:spcPts val="340"/>
              </a:spcBef>
            </a:pPr>
            <a:r>
              <a:rPr dirty="0" sz="210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dirty="0" sz="2100" spc="-5">
                <a:solidFill>
                  <a:srgbClr val="FFFFFF"/>
                </a:solidFill>
                <a:latin typeface="Carlito"/>
                <a:cs typeface="Carlito"/>
              </a:rPr>
              <a:t>prioritizing </a:t>
            </a:r>
            <a:r>
              <a:rPr dirty="0" sz="2100" spc="-10">
                <a:solidFill>
                  <a:srgbClr val="FFFFFF"/>
                </a:solidFill>
                <a:latin typeface="Carlito"/>
                <a:cs typeface="Carlito"/>
              </a:rPr>
              <a:t>advisors expected  to </a:t>
            </a:r>
            <a:r>
              <a:rPr dirty="0" sz="2100" spc="-20">
                <a:solidFill>
                  <a:srgbClr val="FFFFFF"/>
                </a:solidFill>
                <a:latin typeface="Carlito"/>
                <a:cs typeface="Carlito"/>
              </a:rPr>
              <a:t>make </a:t>
            </a:r>
            <a:r>
              <a:rPr dirty="0" sz="2100" spc="-10">
                <a:solidFill>
                  <a:srgbClr val="FFFFFF"/>
                </a:solidFill>
                <a:latin typeface="Carlito"/>
                <a:cs typeface="Carlito"/>
              </a:rPr>
              <a:t>below </a:t>
            </a:r>
            <a:r>
              <a:rPr dirty="0" sz="2100">
                <a:solidFill>
                  <a:srgbClr val="FFFFFF"/>
                </a:solidFill>
                <a:latin typeface="Carlito"/>
                <a:cs typeface="Carlito"/>
              </a:rPr>
              <a:t>$30,000 in</a:t>
            </a:r>
            <a:r>
              <a:rPr dirty="0" sz="21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9017254" y="1996185"/>
            <a:ext cx="1806575" cy="1009650"/>
            <a:chOff x="9017254" y="1996185"/>
            <a:chExt cx="1806575" cy="1009650"/>
          </a:xfrm>
        </p:grpSpPr>
        <p:sp>
          <p:nvSpPr>
            <p:cNvPr id="29" name="object 29"/>
            <p:cNvSpPr/>
            <p:nvPr/>
          </p:nvSpPr>
          <p:spPr>
            <a:xfrm>
              <a:off x="9023604" y="2002535"/>
              <a:ext cx="1793875" cy="996950"/>
            </a:xfrm>
            <a:custGeom>
              <a:avLst/>
              <a:gdLst/>
              <a:ahLst/>
              <a:cxnLst/>
              <a:rect l="l" t="t" r="r" b="b"/>
              <a:pathLst>
                <a:path w="1793875" h="996950">
                  <a:moveTo>
                    <a:pt x="1694052" y="0"/>
                  </a:moveTo>
                  <a:lnTo>
                    <a:pt x="99695" y="0"/>
                  </a:lnTo>
                  <a:lnTo>
                    <a:pt x="60864" y="7826"/>
                  </a:lnTo>
                  <a:lnTo>
                    <a:pt x="29178" y="29178"/>
                  </a:lnTo>
                  <a:lnTo>
                    <a:pt x="7826" y="60864"/>
                  </a:lnTo>
                  <a:lnTo>
                    <a:pt x="0" y="99694"/>
                  </a:lnTo>
                  <a:lnTo>
                    <a:pt x="0" y="897001"/>
                  </a:lnTo>
                  <a:lnTo>
                    <a:pt x="7826" y="935831"/>
                  </a:lnTo>
                  <a:lnTo>
                    <a:pt x="29178" y="967517"/>
                  </a:lnTo>
                  <a:lnTo>
                    <a:pt x="60864" y="988869"/>
                  </a:lnTo>
                  <a:lnTo>
                    <a:pt x="99695" y="996696"/>
                  </a:lnTo>
                  <a:lnTo>
                    <a:pt x="1694052" y="996696"/>
                  </a:lnTo>
                  <a:lnTo>
                    <a:pt x="1732883" y="988869"/>
                  </a:lnTo>
                  <a:lnTo>
                    <a:pt x="1764569" y="967517"/>
                  </a:lnTo>
                  <a:lnTo>
                    <a:pt x="1785921" y="935831"/>
                  </a:lnTo>
                  <a:lnTo>
                    <a:pt x="1793748" y="897001"/>
                  </a:lnTo>
                  <a:lnTo>
                    <a:pt x="1793748" y="99694"/>
                  </a:lnTo>
                  <a:lnTo>
                    <a:pt x="1785921" y="60864"/>
                  </a:lnTo>
                  <a:lnTo>
                    <a:pt x="1764569" y="29178"/>
                  </a:lnTo>
                  <a:lnTo>
                    <a:pt x="1732883" y="7826"/>
                  </a:lnTo>
                  <a:lnTo>
                    <a:pt x="16940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023604" y="2002535"/>
              <a:ext cx="1793875" cy="996950"/>
            </a:xfrm>
            <a:custGeom>
              <a:avLst/>
              <a:gdLst/>
              <a:ahLst/>
              <a:cxnLst/>
              <a:rect l="l" t="t" r="r" b="b"/>
              <a:pathLst>
                <a:path w="1793875" h="996950">
                  <a:moveTo>
                    <a:pt x="0" y="99694"/>
                  </a:moveTo>
                  <a:lnTo>
                    <a:pt x="7826" y="60864"/>
                  </a:lnTo>
                  <a:lnTo>
                    <a:pt x="29178" y="29178"/>
                  </a:lnTo>
                  <a:lnTo>
                    <a:pt x="60864" y="7826"/>
                  </a:lnTo>
                  <a:lnTo>
                    <a:pt x="99695" y="0"/>
                  </a:lnTo>
                  <a:lnTo>
                    <a:pt x="1694052" y="0"/>
                  </a:lnTo>
                  <a:lnTo>
                    <a:pt x="1732883" y="7826"/>
                  </a:lnTo>
                  <a:lnTo>
                    <a:pt x="1764569" y="29178"/>
                  </a:lnTo>
                  <a:lnTo>
                    <a:pt x="1785921" y="60864"/>
                  </a:lnTo>
                  <a:lnTo>
                    <a:pt x="1793748" y="99694"/>
                  </a:lnTo>
                  <a:lnTo>
                    <a:pt x="1793748" y="897001"/>
                  </a:lnTo>
                  <a:lnTo>
                    <a:pt x="1785921" y="935831"/>
                  </a:lnTo>
                  <a:lnTo>
                    <a:pt x="1764569" y="967517"/>
                  </a:lnTo>
                  <a:lnTo>
                    <a:pt x="1732883" y="988869"/>
                  </a:lnTo>
                  <a:lnTo>
                    <a:pt x="1694052" y="996696"/>
                  </a:lnTo>
                  <a:lnTo>
                    <a:pt x="99695" y="996696"/>
                  </a:lnTo>
                  <a:lnTo>
                    <a:pt x="60864" y="988869"/>
                  </a:lnTo>
                  <a:lnTo>
                    <a:pt x="29178" y="967517"/>
                  </a:lnTo>
                  <a:lnTo>
                    <a:pt x="7826" y="935831"/>
                  </a:lnTo>
                  <a:lnTo>
                    <a:pt x="0" y="897001"/>
                  </a:lnTo>
                  <a:lnTo>
                    <a:pt x="0" y="9969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273920" y="2069973"/>
            <a:ext cx="1296035" cy="78549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64490" marR="5080" indent="-352425">
              <a:lnSpc>
                <a:spcPts val="2860"/>
              </a:lnSpc>
              <a:spcBef>
                <a:spcPts val="415"/>
              </a:spcBef>
            </a:pP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pe</a:t>
            </a:r>
            <a:r>
              <a:rPr dirty="0" sz="26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son  </a:t>
            </a:r>
            <a:r>
              <a:rPr dirty="0" sz="2600" spc="-135">
                <a:solidFill>
                  <a:srgbClr val="FFFFFF"/>
                </a:solidFill>
                <a:latin typeface="Trebuchet MS"/>
                <a:cs typeface="Trebuchet MS"/>
              </a:rPr>
              <a:t>Visit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017254" y="3061716"/>
            <a:ext cx="1806575" cy="1440815"/>
            <a:chOff x="9017254" y="3061716"/>
            <a:chExt cx="1806575" cy="1440815"/>
          </a:xfrm>
        </p:grpSpPr>
        <p:sp>
          <p:nvSpPr>
            <p:cNvPr id="33" name="object 33"/>
            <p:cNvSpPr/>
            <p:nvPr/>
          </p:nvSpPr>
          <p:spPr>
            <a:xfrm>
              <a:off x="9695688" y="3061716"/>
              <a:ext cx="449580" cy="375285"/>
            </a:xfrm>
            <a:custGeom>
              <a:avLst/>
              <a:gdLst/>
              <a:ahLst/>
              <a:cxnLst/>
              <a:rect l="l" t="t" r="r" b="b"/>
              <a:pathLst>
                <a:path w="449579" h="375285">
                  <a:moveTo>
                    <a:pt x="359663" y="0"/>
                  </a:moveTo>
                  <a:lnTo>
                    <a:pt x="89915" y="0"/>
                  </a:lnTo>
                  <a:lnTo>
                    <a:pt x="89915" y="187451"/>
                  </a:lnTo>
                  <a:lnTo>
                    <a:pt x="0" y="187451"/>
                  </a:lnTo>
                  <a:lnTo>
                    <a:pt x="224789" y="374904"/>
                  </a:lnTo>
                  <a:lnTo>
                    <a:pt x="449579" y="187451"/>
                  </a:lnTo>
                  <a:lnTo>
                    <a:pt x="359663" y="187451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023604" y="3499104"/>
              <a:ext cx="1793875" cy="996950"/>
            </a:xfrm>
            <a:custGeom>
              <a:avLst/>
              <a:gdLst/>
              <a:ahLst/>
              <a:cxnLst/>
              <a:rect l="l" t="t" r="r" b="b"/>
              <a:pathLst>
                <a:path w="1793875" h="996950">
                  <a:moveTo>
                    <a:pt x="1694052" y="0"/>
                  </a:moveTo>
                  <a:lnTo>
                    <a:pt x="99695" y="0"/>
                  </a:lnTo>
                  <a:lnTo>
                    <a:pt x="60864" y="7826"/>
                  </a:lnTo>
                  <a:lnTo>
                    <a:pt x="29178" y="29178"/>
                  </a:lnTo>
                  <a:lnTo>
                    <a:pt x="7826" y="60864"/>
                  </a:lnTo>
                  <a:lnTo>
                    <a:pt x="0" y="99695"/>
                  </a:lnTo>
                  <a:lnTo>
                    <a:pt x="0" y="897001"/>
                  </a:lnTo>
                  <a:lnTo>
                    <a:pt x="7826" y="935831"/>
                  </a:lnTo>
                  <a:lnTo>
                    <a:pt x="29178" y="967517"/>
                  </a:lnTo>
                  <a:lnTo>
                    <a:pt x="60864" y="988869"/>
                  </a:lnTo>
                  <a:lnTo>
                    <a:pt x="99695" y="996696"/>
                  </a:lnTo>
                  <a:lnTo>
                    <a:pt x="1694052" y="996696"/>
                  </a:lnTo>
                  <a:lnTo>
                    <a:pt x="1732883" y="988869"/>
                  </a:lnTo>
                  <a:lnTo>
                    <a:pt x="1764569" y="967517"/>
                  </a:lnTo>
                  <a:lnTo>
                    <a:pt x="1785921" y="935831"/>
                  </a:lnTo>
                  <a:lnTo>
                    <a:pt x="1793748" y="897001"/>
                  </a:lnTo>
                  <a:lnTo>
                    <a:pt x="1793748" y="99695"/>
                  </a:lnTo>
                  <a:lnTo>
                    <a:pt x="1785921" y="60864"/>
                  </a:lnTo>
                  <a:lnTo>
                    <a:pt x="1764569" y="29178"/>
                  </a:lnTo>
                  <a:lnTo>
                    <a:pt x="1732883" y="7826"/>
                  </a:lnTo>
                  <a:lnTo>
                    <a:pt x="16940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023604" y="3499104"/>
              <a:ext cx="1793875" cy="996950"/>
            </a:xfrm>
            <a:custGeom>
              <a:avLst/>
              <a:gdLst/>
              <a:ahLst/>
              <a:cxnLst/>
              <a:rect l="l" t="t" r="r" b="b"/>
              <a:pathLst>
                <a:path w="1793875" h="996950">
                  <a:moveTo>
                    <a:pt x="0" y="99695"/>
                  </a:moveTo>
                  <a:lnTo>
                    <a:pt x="7826" y="60864"/>
                  </a:lnTo>
                  <a:lnTo>
                    <a:pt x="29178" y="29178"/>
                  </a:lnTo>
                  <a:lnTo>
                    <a:pt x="60864" y="7826"/>
                  </a:lnTo>
                  <a:lnTo>
                    <a:pt x="99695" y="0"/>
                  </a:lnTo>
                  <a:lnTo>
                    <a:pt x="1694052" y="0"/>
                  </a:lnTo>
                  <a:lnTo>
                    <a:pt x="1732883" y="7826"/>
                  </a:lnTo>
                  <a:lnTo>
                    <a:pt x="1764569" y="29178"/>
                  </a:lnTo>
                  <a:lnTo>
                    <a:pt x="1785921" y="60864"/>
                  </a:lnTo>
                  <a:lnTo>
                    <a:pt x="1793748" y="99695"/>
                  </a:lnTo>
                  <a:lnTo>
                    <a:pt x="1793748" y="897001"/>
                  </a:lnTo>
                  <a:lnTo>
                    <a:pt x="1785921" y="935831"/>
                  </a:lnTo>
                  <a:lnTo>
                    <a:pt x="1764569" y="967517"/>
                  </a:lnTo>
                  <a:lnTo>
                    <a:pt x="1732883" y="988869"/>
                  </a:lnTo>
                  <a:lnTo>
                    <a:pt x="1694052" y="996696"/>
                  </a:lnTo>
                  <a:lnTo>
                    <a:pt x="99695" y="996696"/>
                  </a:lnTo>
                  <a:lnTo>
                    <a:pt x="60864" y="988869"/>
                  </a:lnTo>
                  <a:lnTo>
                    <a:pt x="29178" y="967517"/>
                  </a:lnTo>
                  <a:lnTo>
                    <a:pt x="7826" y="935831"/>
                  </a:lnTo>
                  <a:lnTo>
                    <a:pt x="0" y="897001"/>
                  </a:lnTo>
                  <a:lnTo>
                    <a:pt x="0" y="996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208389" y="3747261"/>
            <a:ext cx="142494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Phone</a:t>
            </a:r>
            <a:r>
              <a:rPr dirty="0" sz="26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Call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017254" y="4558284"/>
            <a:ext cx="1806575" cy="1438910"/>
            <a:chOff x="9017254" y="4558284"/>
            <a:chExt cx="1806575" cy="1438910"/>
          </a:xfrm>
        </p:grpSpPr>
        <p:sp>
          <p:nvSpPr>
            <p:cNvPr id="38" name="object 38"/>
            <p:cNvSpPr/>
            <p:nvPr/>
          </p:nvSpPr>
          <p:spPr>
            <a:xfrm>
              <a:off x="9695688" y="4558284"/>
              <a:ext cx="449580" cy="373380"/>
            </a:xfrm>
            <a:custGeom>
              <a:avLst/>
              <a:gdLst/>
              <a:ahLst/>
              <a:cxnLst/>
              <a:rect l="l" t="t" r="r" b="b"/>
              <a:pathLst>
                <a:path w="449579" h="373379">
                  <a:moveTo>
                    <a:pt x="359663" y="0"/>
                  </a:moveTo>
                  <a:lnTo>
                    <a:pt x="89915" y="0"/>
                  </a:lnTo>
                  <a:lnTo>
                    <a:pt x="89915" y="186690"/>
                  </a:lnTo>
                  <a:lnTo>
                    <a:pt x="0" y="186690"/>
                  </a:lnTo>
                  <a:lnTo>
                    <a:pt x="224789" y="373380"/>
                  </a:lnTo>
                  <a:lnTo>
                    <a:pt x="449579" y="186690"/>
                  </a:lnTo>
                  <a:lnTo>
                    <a:pt x="359663" y="186690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023604" y="4994148"/>
              <a:ext cx="1793875" cy="996950"/>
            </a:xfrm>
            <a:custGeom>
              <a:avLst/>
              <a:gdLst/>
              <a:ahLst/>
              <a:cxnLst/>
              <a:rect l="l" t="t" r="r" b="b"/>
              <a:pathLst>
                <a:path w="1793875" h="996950">
                  <a:moveTo>
                    <a:pt x="1694052" y="0"/>
                  </a:moveTo>
                  <a:lnTo>
                    <a:pt x="99695" y="0"/>
                  </a:lnTo>
                  <a:lnTo>
                    <a:pt x="60864" y="7826"/>
                  </a:lnTo>
                  <a:lnTo>
                    <a:pt x="29178" y="29178"/>
                  </a:lnTo>
                  <a:lnTo>
                    <a:pt x="7826" y="60864"/>
                  </a:lnTo>
                  <a:lnTo>
                    <a:pt x="0" y="99694"/>
                  </a:lnTo>
                  <a:lnTo>
                    <a:pt x="0" y="897026"/>
                  </a:lnTo>
                  <a:lnTo>
                    <a:pt x="7826" y="935820"/>
                  </a:lnTo>
                  <a:lnTo>
                    <a:pt x="29178" y="967501"/>
                  </a:lnTo>
                  <a:lnTo>
                    <a:pt x="60864" y="988862"/>
                  </a:lnTo>
                  <a:lnTo>
                    <a:pt x="99695" y="996695"/>
                  </a:lnTo>
                  <a:lnTo>
                    <a:pt x="1694052" y="996695"/>
                  </a:lnTo>
                  <a:lnTo>
                    <a:pt x="1732883" y="988862"/>
                  </a:lnTo>
                  <a:lnTo>
                    <a:pt x="1764569" y="967501"/>
                  </a:lnTo>
                  <a:lnTo>
                    <a:pt x="1785921" y="935820"/>
                  </a:lnTo>
                  <a:lnTo>
                    <a:pt x="1793748" y="897026"/>
                  </a:lnTo>
                  <a:lnTo>
                    <a:pt x="1793748" y="99694"/>
                  </a:lnTo>
                  <a:lnTo>
                    <a:pt x="1785921" y="60864"/>
                  </a:lnTo>
                  <a:lnTo>
                    <a:pt x="1764569" y="29178"/>
                  </a:lnTo>
                  <a:lnTo>
                    <a:pt x="1732883" y="7826"/>
                  </a:lnTo>
                  <a:lnTo>
                    <a:pt x="16940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023604" y="4994148"/>
              <a:ext cx="1793875" cy="996950"/>
            </a:xfrm>
            <a:custGeom>
              <a:avLst/>
              <a:gdLst/>
              <a:ahLst/>
              <a:cxnLst/>
              <a:rect l="l" t="t" r="r" b="b"/>
              <a:pathLst>
                <a:path w="1793875" h="996950">
                  <a:moveTo>
                    <a:pt x="0" y="99694"/>
                  </a:moveTo>
                  <a:lnTo>
                    <a:pt x="7826" y="60864"/>
                  </a:lnTo>
                  <a:lnTo>
                    <a:pt x="29178" y="29178"/>
                  </a:lnTo>
                  <a:lnTo>
                    <a:pt x="60864" y="7826"/>
                  </a:lnTo>
                  <a:lnTo>
                    <a:pt x="99695" y="0"/>
                  </a:lnTo>
                  <a:lnTo>
                    <a:pt x="1694052" y="0"/>
                  </a:lnTo>
                  <a:lnTo>
                    <a:pt x="1732883" y="7826"/>
                  </a:lnTo>
                  <a:lnTo>
                    <a:pt x="1764569" y="29178"/>
                  </a:lnTo>
                  <a:lnTo>
                    <a:pt x="1785921" y="60864"/>
                  </a:lnTo>
                  <a:lnTo>
                    <a:pt x="1793748" y="99694"/>
                  </a:lnTo>
                  <a:lnTo>
                    <a:pt x="1793748" y="897026"/>
                  </a:lnTo>
                  <a:lnTo>
                    <a:pt x="1785921" y="935820"/>
                  </a:lnTo>
                  <a:lnTo>
                    <a:pt x="1764569" y="967501"/>
                  </a:lnTo>
                  <a:lnTo>
                    <a:pt x="1732883" y="988862"/>
                  </a:lnTo>
                  <a:lnTo>
                    <a:pt x="1694052" y="996695"/>
                  </a:lnTo>
                  <a:lnTo>
                    <a:pt x="99695" y="996695"/>
                  </a:lnTo>
                  <a:lnTo>
                    <a:pt x="60864" y="988862"/>
                  </a:lnTo>
                  <a:lnTo>
                    <a:pt x="29178" y="967501"/>
                  </a:lnTo>
                  <a:lnTo>
                    <a:pt x="7826" y="935820"/>
                  </a:lnTo>
                  <a:lnTo>
                    <a:pt x="0" y="897026"/>
                  </a:lnTo>
                  <a:lnTo>
                    <a:pt x="0" y="9969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9508617" y="5243322"/>
            <a:ext cx="75120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252" y="2355977"/>
            <a:ext cx="6618605" cy="1778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0" spc="-10"/>
              <a:t>Thank</a:t>
            </a:r>
            <a:r>
              <a:rPr dirty="0" sz="11500" spc="-95"/>
              <a:t> </a:t>
            </a:r>
            <a:r>
              <a:rPr dirty="0" sz="11500" spc="-35"/>
              <a:t>you!</a:t>
            </a:r>
            <a:endParaRPr sz="11500"/>
          </a:p>
        </p:txBody>
      </p:sp>
      <p:sp>
        <p:nvSpPr>
          <p:cNvPr id="3" name="object 3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Appendix</a:t>
            </a:r>
          </a:p>
        </p:txBody>
      </p:sp>
      <p:sp>
        <p:nvSpPr>
          <p:cNvPr id="3" name="object 3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0264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75">
                <a:latin typeface="Trebuchet MS"/>
                <a:cs typeface="Trebuchet MS"/>
              </a:rPr>
              <a:t>Decision</a:t>
            </a:r>
            <a:r>
              <a:rPr dirty="0" sz="4400" spc="-375">
                <a:latin typeface="Trebuchet MS"/>
                <a:cs typeface="Trebuchet MS"/>
              </a:rPr>
              <a:t> </a:t>
            </a:r>
            <a:r>
              <a:rPr dirty="0" sz="4400" spc="-360">
                <a:latin typeface="Trebuchet MS"/>
                <a:cs typeface="Trebuchet MS"/>
              </a:rPr>
              <a:t>Tree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89419" y="1024127"/>
            <a:ext cx="457200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6275" y="1514855"/>
            <a:ext cx="4043171" cy="4846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59549" y="193629"/>
            <a:ext cx="2610605" cy="673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831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 </a:t>
            </a:r>
            <a:r>
              <a:rPr dirty="0" sz="4400" spc="-75">
                <a:latin typeface="Trebuchet MS"/>
                <a:cs typeface="Trebuchet MS"/>
              </a:rPr>
              <a:t>1</a:t>
            </a:r>
            <a:r>
              <a:rPr dirty="0" sz="4400" spc="-680">
                <a:latin typeface="Trebuchet MS"/>
                <a:cs typeface="Trebuchet MS"/>
              </a:rPr>
              <a:t> </a:t>
            </a:r>
            <a:r>
              <a:rPr dirty="0" sz="4400" spc="-204">
                <a:latin typeface="Trebuchet MS"/>
                <a:cs typeface="Trebuchet MS"/>
              </a:rPr>
              <a:t>(Nuveenlow)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5968" y="2235707"/>
            <a:ext cx="11481816" cy="3531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6286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 </a:t>
            </a:r>
            <a:r>
              <a:rPr dirty="0" sz="4400" spc="-75">
                <a:latin typeface="Trebuchet MS"/>
                <a:cs typeface="Trebuchet MS"/>
              </a:rPr>
              <a:t>2</a:t>
            </a:r>
            <a:r>
              <a:rPr dirty="0" sz="4400" spc="-645">
                <a:latin typeface="Trebuchet MS"/>
                <a:cs typeface="Trebuchet MS"/>
              </a:rPr>
              <a:t> </a:t>
            </a:r>
            <a:r>
              <a:rPr dirty="0" sz="4400" spc="-215">
                <a:latin typeface="Trebuchet MS"/>
                <a:cs typeface="Trebuchet MS"/>
              </a:rPr>
              <a:t>(Nuveenmiddle)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4316" y="2665476"/>
            <a:ext cx="10183368" cy="3095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0495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 </a:t>
            </a:r>
            <a:r>
              <a:rPr dirty="0" sz="4400" spc="-75">
                <a:latin typeface="Trebuchet MS"/>
                <a:cs typeface="Trebuchet MS"/>
              </a:rPr>
              <a:t>3</a:t>
            </a:r>
            <a:r>
              <a:rPr dirty="0" sz="4400" spc="-695">
                <a:latin typeface="Trebuchet MS"/>
                <a:cs typeface="Trebuchet MS"/>
              </a:rPr>
              <a:t> </a:t>
            </a:r>
            <a:r>
              <a:rPr dirty="0" sz="4400" spc="-190">
                <a:latin typeface="Trebuchet MS"/>
                <a:cs typeface="Trebuchet MS"/>
              </a:rPr>
              <a:t>(Nuveenhigh)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2700527"/>
            <a:ext cx="10258044" cy="314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6816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90">
                <a:latin typeface="Trebuchet MS"/>
                <a:cs typeface="Trebuchet MS"/>
              </a:rPr>
              <a:t>Background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874520"/>
            <a:ext cx="10515600" cy="1353820"/>
          </a:xfrm>
          <a:custGeom>
            <a:avLst/>
            <a:gdLst/>
            <a:ahLst/>
            <a:cxnLst/>
            <a:rect l="l" t="t" r="r" b="b"/>
            <a:pathLst>
              <a:path w="10515600" h="1353820">
                <a:moveTo>
                  <a:pt x="10290048" y="0"/>
                </a:moveTo>
                <a:lnTo>
                  <a:pt x="225564" y="0"/>
                </a:lnTo>
                <a:lnTo>
                  <a:pt x="180106" y="4581"/>
                </a:lnTo>
                <a:lnTo>
                  <a:pt x="137765" y="17722"/>
                </a:lnTo>
                <a:lnTo>
                  <a:pt x="99450" y="38515"/>
                </a:lnTo>
                <a:lnTo>
                  <a:pt x="66066" y="66055"/>
                </a:lnTo>
                <a:lnTo>
                  <a:pt x="38523" y="99435"/>
                </a:lnTo>
                <a:lnTo>
                  <a:pt x="17726" y="137749"/>
                </a:lnTo>
                <a:lnTo>
                  <a:pt x="4582" y="180090"/>
                </a:lnTo>
                <a:lnTo>
                  <a:pt x="0" y="225551"/>
                </a:lnTo>
                <a:lnTo>
                  <a:pt x="0" y="1127759"/>
                </a:lnTo>
                <a:lnTo>
                  <a:pt x="4582" y="1173221"/>
                </a:lnTo>
                <a:lnTo>
                  <a:pt x="17726" y="1215562"/>
                </a:lnTo>
                <a:lnTo>
                  <a:pt x="38523" y="1253876"/>
                </a:lnTo>
                <a:lnTo>
                  <a:pt x="66066" y="1287256"/>
                </a:lnTo>
                <a:lnTo>
                  <a:pt x="99450" y="1314796"/>
                </a:lnTo>
                <a:lnTo>
                  <a:pt x="137765" y="1335589"/>
                </a:lnTo>
                <a:lnTo>
                  <a:pt x="180106" y="1348730"/>
                </a:lnTo>
                <a:lnTo>
                  <a:pt x="225564" y="1353312"/>
                </a:lnTo>
                <a:lnTo>
                  <a:pt x="10290048" y="1353312"/>
                </a:lnTo>
                <a:lnTo>
                  <a:pt x="10335509" y="1348730"/>
                </a:lnTo>
                <a:lnTo>
                  <a:pt x="10377850" y="1335589"/>
                </a:lnTo>
                <a:lnTo>
                  <a:pt x="10416164" y="1314796"/>
                </a:lnTo>
                <a:lnTo>
                  <a:pt x="10449544" y="1287256"/>
                </a:lnTo>
                <a:lnTo>
                  <a:pt x="10477084" y="1253876"/>
                </a:lnTo>
                <a:lnTo>
                  <a:pt x="10497877" y="1215562"/>
                </a:lnTo>
                <a:lnTo>
                  <a:pt x="10511018" y="1173221"/>
                </a:lnTo>
                <a:lnTo>
                  <a:pt x="10515600" y="1127759"/>
                </a:lnTo>
                <a:lnTo>
                  <a:pt x="10515600" y="225551"/>
                </a:lnTo>
                <a:lnTo>
                  <a:pt x="10511018" y="180090"/>
                </a:lnTo>
                <a:lnTo>
                  <a:pt x="10497877" y="137749"/>
                </a:lnTo>
                <a:lnTo>
                  <a:pt x="10477084" y="99435"/>
                </a:lnTo>
                <a:lnTo>
                  <a:pt x="10449544" y="66055"/>
                </a:lnTo>
                <a:lnTo>
                  <a:pt x="10416164" y="38515"/>
                </a:lnTo>
                <a:lnTo>
                  <a:pt x="10377850" y="17722"/>
                </a:lnTo>
                <a:lnTo>
                  <a:pt x="10335509" y="4581"/>
                </a:lnTo>
                <a:lnTo>
                  <a:pt x="10290048" y="0"/>
                </a:lnTo>
                <a:close/>
              </a:path>
            </a:pathLst>
          </a:custGeom>
          <a:solidFill>
            <a:srgbClr val="3C67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8200" y="3325367"/>
            <a:ext cx="10515600" cy="1351915"/>
          </a:xfrm>
          <a:custGeom>
            <a:avLst/>
            <a:gdLst/>
            <a:ahLst/>
            <a:cxnLst/>
            <a:rect l="l" t="t" r="r" b="b"/>
            <a:pathLst>
              <a:path w="10515600" h="1351914">
                <a:moveTo>
                  <a:pt x="10290302" y="0"/>
                </a:moveTo>
                <a:lnTo>
                  <a:pt x="225297" y="0"/>
                </a:lnTo>
                <a:lnTo>
                  <a:pt x="179890" y="4575"/>
                </a:lnTo>
                <a:lnTo>
                  <a:pt x="137599" y="17700"/>
                </a:lnTo>
                <a:lnTo>
                  <a:pt x="99329" y="38469"/>
                </a:lnTo>
                <a:lnTo>
                  <a:pt x="65986" y="65976"/>
                </a:lnTo>
                <a:lnTo>
                  <a:pt x="38475" y="99317"/>
                </a:lnTo>
                <a:lnTo>
                  <a:pt x="17704" y="137588"/>
                </a:lnTo>
                <a:lnTo>
                  <a:pt x="4577" y="179883"/>
                </a:lnTo>
                <a:lnTo>
                  <a:pt x="0" y="225298"/>
                </a:lnTo>
                <a:lnTo>
                  <a:pt x="0" y="1126490"/>
                </a:lnTo>
                <a:lnTo>
                  <a:pt x="4577" y="1171904"/>
                </a:lnTo>
                <a:lnTo>
                  <a:pt x="17704" y="1214199"/>
                </a:lnTo>
                <a:lnTo>
                  <a:pt x="38475" y="1252470"/>
                </a:lnTo>
                <a:lnTo>
                  <a:pt x="65986" y="1285811"/>
                </a:lnTo>
                <a:lnTo>
                  <a:pt x="99329" y="1313318"/>
                </a:lnTo>
                <a:lnTo>
                  <a:pt x="137599" y="1334087"/>
                </a:lnTo>
                <a:lnTo>
                  <a:pt x="179890" y="1347212"/>
                </a:lnTo>
                <a:lnTo>
                  <a:pt x="225297" y="1351788"/>
                </a:lnTo>
                <a:lnTo>
                  <a:pt x="10290302" y="1351788"/>
                </a:lnTo>
                <a:lnTo>
                  <a:pt x="10335716" y="1347212"/>
                </a:lnTo>
                <a:lnTo>
                  <a:pt x="10378011" y="1334087"/>
                </a:lnTo>
                <a:lnTo>
                  <a:pt x="10416282" y="1313318"/>
                </a:lnTo>
                <a:lnTo>
                  <a:pt x="10449623" y="1285811"/>
                </a:lnTo>
                <a:lnTo>
                  <a:pt x="10477130" y="1252470"/>
                </a:lnTo>
                <a:lnTo>
                  <a:pt x="10497899" y="1214199"/>
                </a:lnTo>
                <a:lnTo>
                  <a:pt x="10511024" y="1171904"/>
                </a:lnTo>
                <a:lnTo>
                  <a:pt x="10515600" y="1126490"/>
                </a:lnTo>
                <a:lnTo>
                  <a:pt x="10515600" y="225298"/>
                </a:lnTo>
                <a:lnTo>
                  <a:pt x="10511024" y="179883"/>
                </a:lnTo>
                <a:lnTo>
                  <a:pt x="10497899" y="137588"/>
                </a:lnTo>
                <a:lnTo>
                  <a:pt x="10477130" y="99317"/>
                </a:lnTo>
                <a:lnTo>
                  <a:pt x="10449623" y="65976"/>
                </a:lnTo>
                <a:lnTo>
                  <a:pt x="10416282" y="38469"/>
                </a:lnTo>
                <a:lnTo>
                  <a:pt x="10378011" y="17700"/>
                </a:lnTo>
                <a:lnTo>
                  <a:pt x="10335716" y="4575"/>
                </a:lnTo>
                <a:lnTo>
                  <a:pt x="10290302" y="0"/>
                </a:lnTo>
                <a:close/>
              </a:path>
            </a:pathLst>
          </a:custGeom>
          <a:solidFill>
            <a:srgbClr val="6A8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200" y="4776215"/>
            <a:ext cx="10515600" cy="1351915"/>
          </a:xfrm>
          <a:custGeom>
            <a:avLst/>
            <a:gdLst/>
            <a:ahLst/>
            <a:cxnLst/>
            <a:rect l="l" t="t" r="r" b="b"/>
            <a:pathLst>
              <a:path w="10515600" h="1351914">
                <a:moveTo>
                  <a:pt x="10290302" y="0"/>
                </a:moveTo>
                <a:lnTo>
                  <a:pt x="225297" y="0"/>
                </a:lnTo>
                <a:lnTo>
                  <a:pt x="179890" y="4575"/>
                </a:lnTo>
                <a:lnTo>
                  <a:pt x="137599" y="17700"/>
                </a:lnTo>
                <a:lnTo>
                  <a:pt x="99329" y="38469"/>
                </a:lnTo>
                <a:lnTo>
                  <a:pt x="65986" y="65976"/>
                </a:lnTo>
                <a:lnTo>
                  <a:pt x="38475" y="99317"/>
                </a:lnTo>
                <a:lnTo>
                  <a:pt x="17704" y="137588"/>
                </a:lnTo>
                <a:lnTo>
                  <a:pt x="4577" y="179883"/>
                </a:lnTo>
                <a:lnTo>
                  <a:pt x="0" y="225297"/>
                </a:lnTo>
                <a:lnTo>
                  <a:pt x="0" y="1126489"/>
                </a:lnTo>
                <a:lnTo>
                  <a:pt x="4577" y="1171897"/>
                </a:lnTo>
                <a:lnTo>
                  <a:pt x="17704" y="1214188"/>
                </a:lnTo>
                <a:lnTo>
                  <a:pt x="38475" y="1252458"/>
                </a:lnTo>
                <a:lnTo>
                  <a:pt x="65986" y="1285801"/>
                </a:lnTo>
                <a:lnTo>
                  <a:pt x="99329" y="1313312"/>
                </a:lnTo>
                <a:lnTo>
                  <a:pt x="137599" y="1334083"/>
                </a:lnTo>
                <a:lnTo>
                  <a:pt x="179890" y="1347210"/>
                </a:lnTo>
                <a:lnTo>
                  <a:pt x="225297" y="1351787"/>
                </a:lnTo>
                <a:lnTo>
                  <a:pt x="10290302" y="1351787"/>
                </a:lnTo>
                <a:lnTo>
                  <a:pt x="10335716" y="1347210"/>
                </a:lnTo>
                <a:lnTo>
                  <a:pt x="10378011" y="1334083"/>
                </a:lnTo>
                <a:lnTo>
                  <a:pt x="10416282" y="1313312"/>
                </a:lnTo>
                <a:lnTo>
                  <a:pt x="10449623" y="1285801"/>
                </a:lnTo>
                <a:lnTo>
                  <a:pt x="10477130" y="1252458"/>
                </a:lnTo>
                <a:lnTo>
                  <a:pt x="10497899" y="1214188"/>
                </a:lnTo>
                <a:lnTo>
                  <a:pt x="10511024" y="1171897"/>
                </a:lnTo>
                <a:lnTo>
                  <a:pt x="10515600" y="1126489"/>
                </a:lnTo>
                <a:lnTo>
                  <a:pt x="10515600" y="225297"/>
                </a:lnTo>
                <a:lnTo>
                  <a:pt x="10511024" y="179883"/>
                </a:lnTo>
                <a:lnTo>
                  <a:pt x="10497899" y="137588"/>
                </a:lnTo>
                <a:lnTo>
                  <a:pt x="10477130" y="99317"/>
                </a:lnTo>
                <a:lnTo>
                  <a:pt x="10449623" y="65976"/>
                </a:lnTo>
                <a:lnTo>
                  <a:pt x="10416282" y="38469"/>
                </a:lnTo>
                <a:lnTo>
                  <a:pt x="10378011" y="17700"/>
                </a:lnTo>
                <a:lnTo>
                  <a:pt x="10335716" y="4575"/>
                </a:lnTo>
                <a:lnTo>
                  <a:pt x="10290302" y="0"/>
                </a:lnTo>
                <a:close/>
              </a:path>
            </a:pathLst>
          </a:custGeom>
          <a:solidFill>
            <a:srgbClr val="9EAC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1181" y="1990801"/>
            <a:ext cx="9898380" cy="392049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 marR="392430">
              <a:lnSpc>
                <a:spcPts val="3750"/>
              </a:lnSpc>
              <a:spcBef>
                <a:spcPts val="495"/>
              </a:spcBef>
            </a:pPr>
            <a:r>
              <a:rPr dirty="0" sz="3400" spc="-10">
                <a:solidFill>
                  <a:srgbClr val="FFFFFF"/>
                </a:solidFill>
                <a:latin typeface="Carlito"/>
                <a:cs typeface="Carlito"/>
              </a:rPr>
              <a:t>Nuveen, </a:t>
            </a:r>
            <a:r>
              <a:rPr dirty="0" sz="3400" spc="-20">
                <a:solidFill>
                  <a:srgbClr val="FFFFFF"/>
                </a:solidFill>
                <a:latin typeface="Carlito"/>
                <a:cs typeface="Carlito"/>
              </a:rPr>
              <a:t>formerly </a:t>
            </a:r>
            <a:r>
              <a:rPr dirty="0" sz="3400" spc="-10">
                <a:solidFill>
                  <a:srgbClr val="FFFFFF"/>
                </a:solidFill>
                <a:latin typeface="Carlito"/>
                <a:cs typeface="Carlito"/>
              </a:rPr>
              <a:t>Nuveen </a:t>
            </a:r>
            <a:r>
              <a:rPr dirty="0" sz="3400" spc="-20">
                <a:solidFill>
                  <a:srgbClr val="FFFFFF"/>
                </a:solidFill>
                <a:latin typeface="Carlito"/>
                <a:cs typeface="Carlito"/>
              </a:rPr>
              <a:t>Investments, </a:t>
            </a:r>
            <a:r>
              <a:rPr dirty="0" sz="3400" spc="-5">
                <a:solidFill>
                  <a:srgbClr val="FFFFFF"/>
                </a:solidFill>
                <a:latin typeface="Carlito"/>
                <a:cs typeface="Carlito"/>
              </a:rPr>
              <a:t>a subsidiary </a:t>
            </a:r>
            <a:r>
              <a:rPr dirty="0" sz="3400" spc="-1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dirty="0" sz="3400" spc="-5">
                <a:solidFill>
                  <a:srgbClr val="FFFFFF"/>
                </a:solidFill>
                <a:latin typeface="Carlito"/>
                <a:cs typeface="Carlito"/>
              </a:rPr>
              <a:t>TIAA, is </a:t>
            </a:r>
            <a:r>
              <a:rPr dirty="0" sz="340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dirty="0" sz="3400" spc="-5">
                <a:solidFill>
                  <a:srgbClr val="FFFFFF"/>
                </a:solidFill>
                <a:latin typeface="Carlito"/>
                <a:cs typeface="Carlito"/>
              </a:rPr>
              <a:t>American global </a:t>
            </a:r>
            <a:r>
              <a:rPr dirty="0" sz="3400" spc="-20">
                <a:solidFill>
                  <a:srgbClr val="FFFFFF"/>
                </a:solidFill>
                <a:latin typeface="Carlito"/>
                <a:cs typeface="Carlito"/>
              </a:rPr>
              <a:t>investment</a:t>
            </a:r>
            <a:r>
              <a:rPr dirty="0" sz="340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Carlito"/>
                <a:cs typeface="Carlito"/>
              </a:rPr>
              <a:t>manager</a:t>
            </a:r>
            <a:endParaRPr sz="3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Carlito"/>
              <a:cs typeface="Carlito"/>
            </a:endParaRPr>
          </a:p>
          <a:p>
            <a:pPr marL="12700" marR="5080">
              <a:lnSpc>
                <a:spcPts val="3740"/>
              </a:lnSpc>
              <a:spcBef>
                <a:spcPts val="5"/>
              </a:spcBef>
            </a:pPr>
            <a:r>
              <a:rPr dirty="0" sz="3400" spc="-10">
                <a:solidFill>
                  <a:srgbClr val="FFFFFF"/>
                </a:solidFill>
                <a:latin typeface="Carlito"/>
                <a:cs typeface="Carlito"/>
              </a:rPr>
              <a:t>Nuveen </a:t>
            </a:r>
            <a:r>
              <a:rPr dirty="0" sz="3400" spc="-5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dirty="0" sz="3400" spc="-10">
                <a:solidFill>
                  <a:srgbClr val="FFFFFF"/>
                </a:solidFill>
                <a:latin typeface="Carlito"/>
                <a:cs typeface="Carlito"/>
              </a:rPr>
              <a:t>one </a:t>
            </a:r>
            <a:r>
              <a:rPr dirty="0" sz="3400" spc="-5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dirty="0" sz="3400" spc="-20">
                <a:solidFill>
                  <a:srgbClr val="FFFFFF"/>
                </a:solidFill>
                <a:latin typeface="Carlito"/>
                <a:cs typeface="Carlito"/>
              </a:rPr>
              <a:t>largest investment </a:t>
            </a:r>
            <a:r>
              <a:rPr dirty="0" sz="3400" spc="-15">
                <a:solidFill>
                  <a:srgbClr val="FFFFFF"/>
                </a:solidFill>
                <a:latin typeface="Carlito"/>
                <a:cs typeface="Carlito"/>
              </a:rPr>
              <a:t>managers </a:t>
            </a:r>
            <a:r>
              <a:rPr dirty="0" sz="3400" spc="-5">
                <a:solidFill>
                  <a:srgbClr val="FFFFFF"/>
                </a:solidFill>
                <a:latin typeface="Carlito"/>
                <a:cs typeface="Carlito"/>
              </a:rPr>
              <a:t>in the  </a:t>
            </a:r>
            <a:r>
              <a:rPr dirty="0" sz="3400" spc="-15">
                <a:solidFill>
                  <a:srgbClr val="FFFFFF"/>
                </a:solidFill>
                <a:latin typeface="Carlito"/>
                <a:cs typeface="Carlito"/>
              </a:rPr>
              <a:t>world </a:t>
            </a:r>
            <a:r>
              <a:rPr dirty="0" sz="3400" spc="-5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dirty="0" sz="3400" spc="-10">
                <a:solidFill>
                  <a:srgbClr val="FFFFFF"/>
                </a:solidFill>
                <a:latin typeface="Carlito"/>
                <a:cs typeface="Carlito"/>
              </a:rPr>
              <a:t>$1.1 </a:t>
            </a:r>
            <a:r>
              <a:rPr dirty="0" sz="3400" spc="-5">
                <a:solidFill>
                  <a:srgbClr val="FFFFFF"/>
                </a:solidFill>
                <a:latin typeface="Carlito"/>
                <a:cs typeface="Carlito"/>
              </a:rPr>
              <a:t>trillion in assets under</a:t>
            </a:r>
            <a:r>
              <a:rPr dirty="0" sz="3400" spc="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rlito"/>
                <a:cs typeface="Carlito"/>
              </a:rPr>
              <a:t>management</a:t>
            </a:r>
            <a:endParaRPr sz="3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Carlito"/>
              <a:cs typeface="Carlito"/>
            </a:endParaRPr>
          </a:p>
          <a:p>
            <a:pPr marL="12700" marR="227329">
              <a:lnSpc>
                <a:spcPts val="3740"/>
              </a:lnSpc>
            </a:pPr>
            <a:r>
              <a:rPr dirty="0" sz="3400" spc="-10">
                <a:solidFill>
                  <a:srgbClr val="FFFFFF"/>
                </a:solidFill>
                <a:latin typeface="Carlito"/>
                <a:cs typeface="Carlito"/>
              </a:rPr>
              <a:t>Nuveen </a:t>
            </a:r>
            <a:r>
              <a:rPr dirty="0" sz="3400" spc="-35">
                <a:solidFill>
                  <a:srgbClr val="FFFFFF"/>
                </a:solidFill>
                <a:latin typeface="Carlito"/>
                <a:cs typeface="Carlito"/>
              </a:rPr>
              <a:t>offers </a:t>
            </a:r>
            <a:r>
              <a:rPr dirty="0" sz="3400" spc="-5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dirty="0" sz="3400" spc="-20">
                <a:solidFill>
                  <a:srgbClr val="FFFFFF"/>
                </a:solidFill>
                <a:latin typeface="Carlito"/>
                <a:cs typeface="Carlito"/>
              </a:rPr>
              <a:t>range </a:t>
            </a:r>
            <a:r>
              <a:rPr dirty="0" sz="3400" spc="-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3400" spc="-20">
                <a:solidFill>
                  <a:srgbClr val="FFFFFF"/>
                </a:solidFill>
                <a:latin typeface="Carlito"/>
                <a:cs typeface="Carlito"/>
              </a:rPr>
              <a:t>investment </a:t>
            </a:r>
            <a:r>
              <a:rPr dirty="0" sz="3400" spc="-5">
                <a:solidFill>
                  <a:srgbClr val="FFFFFF"/>
                </a:solidFill>
                <a:latin typeface="Carlito"/>
                <a:cs typeface="Carlito"/>
              </a:rPr>
              <a:t>capabilities </a:t>
            </a:r>
            <a:r>
              <a:rPr dirty="0" sz="3400" spc="-15">
                <a:solidFill>
                  <a:srgbClr val="FFFFFF"/>
                </a:solidFill>
                <a:latin typeface="Carlito"/>
                <a:cs typeface="Carlito"/>
              </a:rPr>
              <a:t>across  </a:t>
            </a:r>
            <a:r>
              <a:rPr dirty="0" sz="3400" spc="-10">
                <a:solidFill>
                  <a:srgbClr val="FFFFFF"/>
                </a:solidFill>
                <a:latin typeface="Carlito"/>
                <a:cs typeface="Carlito"/>
              </a:rPr>
              <a:t>income, </a:t>
            </a:r>
            <a:r>
              <a:rPr dirty="0" sz="3400" spc="-5">
                <a:solidFill>
                  <a:srgbClr val="FFFFFF"/>
                </a:solidFill>
                <a:latin typeface="Carlito"/>
                <a:cs typeface="Carlito"/>
              </a:rPr>
              <a:t>equities, </a:t>
            </a:r>
            <a:r>
              <a:rPr dirty="0" sz="3400" spc="-10">
                <a:solidFill>
                  <a:srgbClr val="FFFFFF"/>
                </a:solidFill>
                <a:latin typeface="Carlito"/>
                <a:cs typeface="Carlito"/>
              </a:rPr>
              <a:t>alternatives </a:t>
            </a:r>
            <a:r>
              <a:rPr dirty="0" sz="3400" spc="-5">
                <a:solidFill>
                  <a:srgbClr val="FFFFFF"/>
                </a:solidFill>
                <a:latin typeface="Carlito"/>
                <a:cs typeface="Carlito"/>
              </a:rPr>
              <a:t>and multi-asset</a:t>
            </a:r>
            <a:r>
              <a:rPr dirty="0" sz="3400" spc="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Carlito"/>
                <a:cs typeface="Carlito"/>
              </a:rPr>
              <a:t>solutions</a:t>
            </a:r>
            <a:endParaRPr sz="3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970" y="614883"/>
            <a:ext cx="23622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60">
                <a:latin typeface="Trebuchet MS"/>
                <a:cs typeface="Trebuchet MS"/>
              </a:rPr>
              <a:t>Objectives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236" y="2795016"/>
            <a:ext cx="5518785" cy="2802890"/>
          </a:xfrm>
          <a:prstGeom prst="rect">
            <a:avLst/>
          </a:prstGeom>
          <a:solidFill>
            <a:srgbClr val="B4C6E7"/>
          </a:solidFill>
          <a:ln w="12700">
            <a:solidFill>
              <a:srgbClr val="2E528F"/>
            </a:solidFill>
          </a:ln>
        </p:spPr>
        <p:txBody>
          <a:bodyPr wrap="square" lIns="0" tIns="306705" rIns="0" bIns="0" rtlCol="0" vert="horz">
            <a:spAutoFit/>
          </a:bodyPr>
          <a:lstStyle/>
          <a:p>
            <a:pPr algn="ctr" marL="380365" marR="375920" indent="3810">
              <a:lnSpc>
                <a:spcPct val="100000"/>
              </a:lnSpc>
              <a:spcBef>
                <a:spcPts val="2415"/>
              </a:spcBef>
            </a:pPr>
            <a:r>
              <a:rPr dirty="0" sz="2800" spc="-5">
                <a:latin typeface="Carlito"/>
                <a:cs typeface="Carlito"/>
              </a:rPr>
              <a:t>Goal: </a:t>
            </a:r>
            <a:r>
              <a:rPr dirty="0" sz="2800" spc="-10">
                <a:latin typeface="Carlito"/>
                <a:cs typeface="Carlito"/>
              </a:rPr>
              <a:t>Develop </a:t>
            </a:r>
            <a:r>
              <a:rPr dirty="0" sz="2800" spc="-5">
                <a:latin typeface="Carlito"/>
                <a:cs typeface="Carlito"/>
              </a:rPr>
              <a:t>a series of models  </a:t>
            </a:r>
            <a:r>
              <a:rPr dirty="0" sz="2800" spc="-10">
                <a:latin typeface="Carlito"/>
                <a:cs typeface="Carlito"/>
              </a:rPr>
              <a:t>that </a:t>
            </a:r>
            <a:r>
              <a:rPr dirty="0" sz="2800" spc="-15">
                <a:latin typeface="Carlito"/>
                <a:cs typeface="Carlito"/>
              </a:rPr>
              <a:t>predict </a:t>
            </a:r>
            <a:r>
              <a:rPr dirty="0" sz="2800" spc="-10">
                <a:latin typeface="Carlito"/>
                <a:cs typeface="Carlito"/>
              </a:rPr>
              <a:t>sales </a:t>
            </a:r>
            <a:r>
              <a:rPr dirty="0" sz="2800" spc="-5">
                <a:latin typeface="Carlito"/>
                <a:cs typeface="Carlito"/>
              </a:rPr>
              <a:t>12 </a:t>
            </a:r>
            <a:r>
              <a:rPr dirty="0" sz="2800" spc="-10">
                <a:latin typeface="Carlito"/>
                <a:cs typeface="Carlito"/>
              </a:rPr>
              <a:t>months </a:t>
            </a:r>
            <a:r>
              <a:rPr dirty="0" sz="2800" spc="-20">
                <a:latin typeface="Carlito"/>
                <a:cs typeface="Carlito"/>
              </a:rPr>
              <a:t>into  </a:t>
            </a: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15">
                <a:latin typeface="Carlito"/>
                <a:cs typeface="Carlito"/>
              </a:rPr>
              <a:t>future </a:t>
            </a:r>
            <a:r>
              <a:rPr dirty="0" sz="2800" spc="-20">
                <a:latin typeface="Carlito"/>
                <a:cs typeface="Carlito"/>
              </a:rPr>
              <a:t>to </a:t>
            </a:r>
            <a:r>
              <a:rPr dirty="0" sz="2800" spc="-10">
                <a:latin typeface="Carlito"/>
                <a:cs typeface="Carlito"/>
              </a:rPr>
              <a:t>help acquire </a:t>
            </a:r>
            <a:r>
              <a:rPr dirty="0" sz="2800" spc="-15">
                <a:latin typeface="Carlito"/>
                <a:cs typeface="Carlito"/>
              </a:rPr>
              <a:t>new  </a:t>
            </a:r>
            <a:r>
              <a:rPr dirty="0" sz="2800" spc="-20">
                <a:latin typeface="Carlito"/>
                <a:cs typeface="Carlito"/>
              </a:rPr>
              <a:t>customers </a:t>
            </a:r>
            <a:r>
              <a:rPr dirty="0" sz="2800" spc="-5">
                <a:latin typeface="Carlito"/>
                <a:cs typeface="Carlito"/>
              </a:rPr>
              <a:t>while </a:t>
            </a:r>
            <a:r>
              <a:rPr dirty="0" sz="2800" spc="-10">
                <a:latin typeface="Carlito"/>
                <a:cs typeface="Carlito"/>
              </a:rPr>
              <a:t>developing </a:t>
            </a:r>
            <a:r>
              <a:rPr dirty="0" sz="2800" spc="-5">
                <a:latin typeface="Carlito"/>
                <a:cs typeface="Carlito"/>
              </a:rPr>
              <a:t>and  </a:t>
            </a:r>
            <a:r>
              <a:rPr dirty="0" sz="2800" spc="-15">
                <a:latin typeface="Carlito"/>
                <a:cs typeface="Carlito"/>
              </a:rPr>
              <a:t>retaining </a:t>
            </a:r>
            <a:r>
              <a:rPr dirty="0" sz="2800" spc="-20">
                <a:latin typeface="Carlito"/>
                <a:cs typeface="Carlito"/>
              </a:rPr>
              <a:t>existing</a:t>
            </a:r>
            <a:r>
              <a:rPr dirty="0" sz="2800" spc="30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customers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392" y="2243327"/>
            <a:ext cx="4718685" cy="1106805"/>
          </a:xfrm>
          <a:prstGeom prst="rect">
            <a:avLst/>
          </a:prstGeom>
          <a:solidFill>
            <a:srgbClr val="4471C4"/>
          </a:solidFill>
        </p:spPr>
        <p:txBody>
          <a:bodyPr wrap="square" lIns="0" tIns="116839" rIns="0" bIns="0" rtlCol="0" vert="horz">
            <a:spAutoFit/>
          </a:bodyPr>
          <a:lstStyle/>
          <a:p>
            <a:pPr algn="ctr" marL="76835" marR="92075">
              <a:lnSpc>
                <a:spcPct val="91800"/>
              </a:lnSpc>
              <a:spcBef>
                <a:spcPts val="919"/>
              </a:spcBef>
            </a:pP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Dataset contains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36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months of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data; 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may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use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data from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December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2012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November 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2019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predict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next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12</a:t>
            </a:r>
            <a:r>
              <a:rPr dirty="0" sz="20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months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5392" y="3407664"/>
            <a:ext cx="4718685" cy="1108075"/>
          </a:xfrm>
          <a:prstGeom prst="rect">
            <a:avLst/>
          </a:prstGeom>
          <a:solidFill>
            <a:srgbClr val="4471C4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ts val="2305"/>
              </a:lnSpc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Determine how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many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dirty="0" sz="2000" spc="-15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dirty="0" sz="2000" spc="-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endParaRPr sz="2000">
              <a:latin typeface="Carlito"/>
              <a:cs typeface="Carlito"/>
            </a:endParaRPr>
          </a:p>
          <a:p>
            <a:pPr algn="ctr" marL="6350">
              <a:lnSpc>
                <a:spcPts val="2305"/>
              </a:lnSpc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what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groups</a:t>
            </a:r>
            <a:r>
              <a:rPr dirty="0" sz="200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5392" y="4570476"/>
            <a:ext cx="4718685" cy="1108075"/>
          </a:xfrm>
          <a:prstGeom prst="rect">
            <a:avLst/>
          </a:prstGeom>
          <a:solidFill>
            <a:srgbClr val="4471C4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dirty="0" sz="2000"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technique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1192" y="1339596"/>
            <a:ext cx="3264535" cy="71374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wrap="square" lIns="0" tIns="120015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945"/>
              </a:spcBef>
            </a:pPr>
            <a:r>
              <a:rPr dirty="0" sz="2800" spc="-20" b="1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dirty="0" sz="280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rlito"/>
                <a:cs typeface="Carlito"/>
              </a:rPr>
              <a:t>Provided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0473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5">
                <a:latin typeface="Trebuchet MS"/>
                <a:cs typeface="Trebuchet MS"/>
              </a:rPr>
              <a:t>Methodology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5818" y="1856232"/>
            <a:ext cx="10415270" cy="4432300"/>
            <a:chOff x="575818" y="1856232"/>
            <a:chExt cx="10415270" cy="4432300"/>
          </a:xfrm>
        </p:grpSpPr>
        <p:sp>
          <p:nvSpPr>
            <p:cNvPr id="4" name="object 4"/>
            <p:cNvSpPr/>
            <p:nvPr/>
          </p:nvSpPr>
          <p:spPr>
            <a:xfrm>
              <a:off x="1420368" y="1856232"/>
              <a:ext cx="9570720" cy="4432300"/>
            </a:xfrm>
            <a:custGeom>
              <a:avLst/>
              <a:gdLst/>
              <a:ahLst/>
              <a:cxnLst/>
              <a:rect l="l" t="t" r="r" b="b"/>
              <a:pathLst>
                <a:path w="9570720" h="4432300">
                  <a:moveTo>
                    <a:pt x="7354824" y="0"/>
                  </a:moveTo>
                  <a:lnTo>
                    <a:pt x="7354824" y="1107947"/>
                  </a:lnTo>
                  <a:lnTo>
                    <a:pt x="0" y="1107947"/>
                  </a:lnTo>
                  <a:lnTo>
                    <a:pt x="0" y="3323843"/>
                  </a:lnTo>
                  <a:lnTo>
                    <a:pt x="7354824" y="3323843"/>
                  </a:lnTo>
                  <a:lnTo>
                    <a:pt x="7354824" y="4431792"/>
                  </a:lnTo>
                  <a:lnTo>
                    <a:pt x="9570720" y="2215895"/>
                  </a:lnTo>
                  <a:lnTo>
                    <a:pt x="7354824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2168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1022350" y="0"/>
                  </a:moveTo>
                  <a:lnTo>
                    <a:pt x="204469" y="0"/>
                  </a:lnTo>
                  <a:lnTo>
                    <a:pt x="157586" y="5401"/>
                  </a:lnTo>
                  <a:lnTo>
                    <a:pt x="114548" y="20786"/>
                  </a:lnTo>
                  <a:lnTo>
                    <a:pt x="76583" y="44926"/>
                  </a:lnTo>
                  <a:lnTo>
                    <a:pt x="44918" y="76593"/>
                  </a:lnTo>
                  <a:lnTo>
                    <a:pt x="20782" y="114559"/>
                  </a:lnTo>
                  <a:lnTo>
                    <a:pt x="5400" y="157594"/>
                  </a:lnTo>
                  <a:lnTo>
                    <a:pt x="0" y="204469"/>
                  </a:lnTo>
                  <a:lnTo>
                    <a:pt x="0" y="1569465"/>
                  </a:lnTo>
                  <a:lnTo>
                    <a:pt x="5400" y="1616341"/>
                  </a:lnTo>
                  <a:lnTo>
                    <a:pt x="20782" y="1659376"/>
                  </a:lnTo>
                  <a:lnTo>
                    <a:pt x="44918" y="1697342"/>
                  </a:lnTo>
                  <a:lnTo>
                    <a:pt x="76583" y="1729009"/>
                  </a:lnTo>
                  <a:lnTo>
                    <a:pt x="114548" y="1753149"/>
                  </a:lnTo>
                  <a:lnTo>
                    <a:pt x="157586" y="1768534"/>
                  </a:lnTo>
                  <a:lnTo>
                    <a:pt x="204469" y="1773935"/>
                  </a:lnTo>
                  <a:lnTo>
                    <a:pt x="1022350" y="1773935"/>
                  </a:lnTo>
                  <a:lnTo>
                    <a:pt x="1069225" y="1768534"/>
                  </a:lnTo>
                  <a:lnTo>
                    <a:pt x="1112260" y="1753149"/>
                  </a:lnTo>
                  <a:lnTo>
                    <a:pt x="1150226" y="1729009"/>
                  </a:lnTo>
                  <a:lnTo>
                    <a:pt x="1181893" y="1697342"/>
                  </a:lnTo>
                  <a:lnTo>
                    <a:pt x="1206033" y="1659376"/>
                  </a:lnTo>
                  <a:lnTo>
                    <a:pt x="1221418" y="1616341"/>
                  </a:lnTo>
                  <a:lnTo>
                    <a:pt x="1226820" y="1569465"/>
                  </a:lnTo>
                  <a:lnTo>
                    <a:pt x="1226820" y="204469"/>
                  </a:lnTo>
                  <a:lnTo>
                    <a:pt x="1221418" y="157594"/>
                  </a:lnTo>
                  <a:lnTo>
                    <a:pt x="1206033" y="114559"/>
                  </a:lnTo>
                  <a:lnTo>
                    <a:pt x="1181893" y="76593"/>
                  </a:lnTo>
                  <a:lnTo>
                    <a:pt x="1150226" y="44926"/>
                  </a:lnTo>
                  <a:lnTo>
                    <a:pt x="1112260" y="20786"/>
                  </a:lnTo>
                  <a:lnTo>
                    <a:pt x="1069225" y="5401"/>
                  </a:lnTo>
                  <a:lnTo>
                    <a:pt x="10223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2168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0" y="204469"/>
                  </a:moveTo>
                  <a:lnTo>
                    <a:pt x="5400" y="157594"/>
                  </a:lnTo>
                  <a:lnTo>
                    <a:pt x="20782" y="114559"/>
                  </a:lnTo>
                  <a:lnTo>
                    <a:pt x="44918" y="76593"/>
                  </a:lnTo>
                  <a:lnTo>
                    <a:pt x="76583" y="44926"/>
                  </a:lnTo>
                  <a:lnTo>
                    <a:pt x="114548" y="20786"/>
                  </a:lnTo>
                  <a:lnTo>
                    <a:pt x="157586" y="5401"/>
                  </a:lnTo>
                  <a:lnTo>
                    <a:pt x="204469" y="0"/>
                  </a:lnTo>
                  <a:lnTo>
                    <a:pt x="1022350" y="0"/>
                  </a:lnTo>
                  <a:lnTo>
                    <a:pt x="1069225" y="5401"/>
                  </a:lnTo>
                  <a:lnTo>
                    <a:pt x="1112260" y="20786"/>
                  </a:lnTo>
                  <a:lnTo>
                    <a:pt x="1150226" y="44926"/>
                  </a:lnTo>
                  <a:lnTo>
                    <a:pt x="1181893" y="76593"/>
                  </a:lnTo>
                  <a:lnTo>
                    <a:pt x="1206033" y="114559"/>
                  </a:lnTo>
                  <a:lnTo>
                    <a:pt x="1221418" y="157594"/>
                  </a:lnTo>
                  <a:lnTo>
                    <a:pt x="1226820" y="204469"/>
                  </a:lnTo>
                  <a:lnTo>
                    <a:pt x="1226820" y="1569465"/>
                  </a:lnTo>
                  <a:lnTo>
                    <a:pt x="1221418" y="1616341"/>
                  </a:lnTo>
                  <a:lnTo>
                    <a:pt x="1206033" y="1659376"/>
                  </a:lnTo>
                  <a:lnTo>
                    <a:pt x="1181893" y="1697342"/>
                  </a:lnTo>
                  <a:lnTo>
                    <a:pt x="1150226" y="1729009"/>
                  </a:lnTo>
                  <a:lnTo>
                    <a:pt x="1112260" y="1753149"/>
                  </a:lnTo>
                  <a:lnTo>
                    <a:pt x="1069225" y="1768534"/>
                  </a:lnTo>
                  <a:lnTo>
                    <a:pt x="1022350" y="1773935"/>
                  </a:lnTo>
                  <a:lnTo>
                    <a:pt x="204469" y="1773935"/>
                  </a:lnTo>
                  <a:lnTo>
                    <a:pt x="157586" y="1768534"/>
                  </a:lnTo>
                  <a:lnTo>
                    <a:pt x="114548" y="1753149"/>
                  </a:lnTo>
                  <a:lnTo>
                    <a:pt x="76583" y="1729009"/>
                  </a:lnTo>
                  <a:lnTo>
                    <a:pt x="44918" y="1697342"/>
                  </a:lnTo>
                  <a:lnTo>
                    <a:pt x="20782" y="1659376"/>
                  </a:lnTo>
                  <a:lnTo>
                    <a:pt x="5400" y="1616341"/>
                  </a:lnTo>
                  <a:lnTo>
                    <a:pt x="0" y="1569465"/>
                  </a:lnTo>
                  <a:lnTo>
                    <a:pt x="0" y="2044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01141" y="3580257"/>
            <a:ext cx="990600" cy="937894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ctr" marL="12700" marR="5080">
              <a:lnSpc>
                <a:spcPct val="91500"/>
              </a:lnSpc>
              <a:spcBef>
                <a:spcPts val="259"/>
              </a:spcBef>
            </a:pP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Analyze 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Unde</a:t>
            </a:r>
            <a:r>
              <a:rPr dirty="0" sz="1600" spc="-4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600" spc="-2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dirty="0" sz="1600" spc="-25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06854" y="3178810"/>
            <a:ext cx="1241425" cy="1786889"/>
            <a:chOff x="2006854" y="3178810"/>
            <a:chExt cx="1241425" cy="1786889"/>
          </a:xfrm>
        </p:grpSpPr>
        <p:sp>
          <p:nvSpPr>
            <p:cNvPr id="9" name="object 9"/>
            <p:cNvSpPr/>
            <p:nvPr/>
          </p:nvSpPr>
          <p:spPr>
            <a:xfrm>
              <a:off x="2013204" y="3185160"/>
              <a:ext cx="1228725" cy="1774189"/>
            </a:xfrm>
            <a:custGeom>
              <a:avLst/>
              <a:gdLst/>
              <a:ahLst/>
              <a:cxnLst/>
              <a:rect l="l" t="t" r="r" b="b"/>
              <a:pathLst>
                <a:path w="1228725" h="1774189">
                  <a:moveTo>
                    <a:pt x="1023619" y="0"/>
                  </a:moveTo>
                  <a:lnTo>
                    <a:pt x="204723" y="0"/>
                  </a:lnTo>
                  <a:lnTo>
                    <a:pt x="157793" y="5408"/>
                  </a:lnTo>
                  <a:lnTo>
                    <a:pt x="114707" y="20814"/>
                  </a:lnTo>
                  <a:lnTo>
                    <a:pt x="76694" y="44986"/>
                  </a:lnTo>
                  <a:lnTo>
                    <a:pt x="44986" y="76694"/>
                  </a:lnTo>
                  <a:lnTo>
                    <a:pt x="20814" y="114707"/>
                  </a:lnTo>
                  <a:lnTo>
                    <a:pt x="5408" y="157793"/>
                  </a:lnTo>
                  <a:lnTo>
                    <a:pt x="0" y="204724"/>
                  </a:lnTo>
                  <a:lnTo>
                    <a:pt x="0" y="1569212"/>
                  </a:lnTo>
                  <a:lnTo>
                    <a:pt x="5408" y="1616142"/>
                  </a:lnTo>
                  <a:lnTo>
                    <a:pt x="20814" y="1659228"/>
                  </a:lnTo>
                  <a:lnTo>
                    <a:pt x="44986" y="1697241"/>
                  </a:lnTo>
                  <a:lnTo>
                    <a:pt x="76694" y="1728949"/>
                  </a:lnTo>
                  <a:lnTo>
                    <a:pt x="114707" y="1753121"/>
                  </a:lnTo>
                  <a:lnTo>
                    <a:pt x="157793" y="1768527"/>
                  </a:lnTo>
                  <a:lnTo>
                    <a:pt x="204723" y="1773935"/>
                  </a:lnTo>
                  <a:lnTo>
                    <a:pt x="1023619" y="1773935"/>
                  </a:lnTo>
                  <a:lnTo>
                    <a:pt x="1070550" y="1768527"/>
                  </a:lnTo>
                  <a:lnTo>
                    <a:pt x="1113636" y="1753121"/>
                  </a:lnTo>
                  <a:lnTo>
                    <a:pt x="1151649" y="1728949"/>
                  </a:lnTo>
                  <a:lnTo>
                    <a:pt x="1183357" y="1697241"/>
                  </a:lnTo>
                  <a:lnTo>
                    <a:pt x="1207529" y="1659228"/>
                  </a:lnTo>
                  <a:lnTo>
                    <a:pt x="1222935" y="1616142"/>
                  </a:lnTo>
                  <a:lnTo>
                    <a:pt x="1228344" y="1569212"/>
                  </a:lnTo>
                  <a:lnTo>
                    <a:pt x="1228344" y="204724"/>
                  </a:lnTo>
                  <a:lnTo>
                    <a:pt x="1222935" y="157793"/>
                  </a:lnTo>
                  <a:lnTo>
                    <a:pt x="1207529" y="114707"/>
                  </a:lnTo>
                  <a:lnTo>
                    <a:pt x="1183357" y="76694"/>
                  </a:lnTo>
                  <a:lnTo>
                    <a:pt x="1151649" y="44986"/>
                  </a:lnTo>
                  <a:lnTo>
                    <a:pt x="1113636" y="20814"/>
                  </a:lnTo>
                  <a:lnTo>
                    <a:pt x="1070550" y="5408"/>
                  </a:lnTo>
                  <a:lnTo>
                    <a:pt x="10236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13204" y="3185160"/>
              <a:ext cx="1228725" cy="1774189"/>
            </a:xfrm>
            <a:custGeom>
              <a:avLst/>
              <a:gdLst/>
              <a:ahLst/>
              <a:cxnLst/>
              <a:rect l="l" t="t" r="r" b="b"/>
              <a:pathLst>
                <a:path w="1228725" h="1774189">
                  <a:moveTo>
                    <a:pt x="0" y="204724"/>
                  </a:moveTo>
                  <a:lnTo>
                    <a:pt x="5408" y="157793"/>
                  </a:lnTo>
                  <a:lnTo>
                    <a:pt x="20814" y="114707"/>
                  </a:lnTo>
                  <a:lnTo>
                    <a:pt x="44986" y="76694"/>
                  </a:lnTo>
                  <a:lnTo>
                    <a:pt x="76694" y="44986"/>
                  </a:lnTo>
                  <a:lnTo>
                    <a:pt x="114707" y="20814"/>
                  </a:lnTo>
                  <a:lnTo>
                    <a:pt x="157793" y="5408"/>
                  </a:lnTo>
                  <a:lnTo>
                    <a:pt x="204723" y="0"/>
                  </a:lnTo>
                  <a:lnTo>
                    <a:pt x="1023619" y="0"/>
                  </a:lnTo>
                  <a:lnTo>
                    <a:pt x="1070550" y="5408"/>
                  </a:lnTo>
                  <a:lnTo>
                    <a:pt x="1113636" y="20814"/>
                  </a:lnTo>
                  <a:lnTo>
                    <a:pt x="1151649" y="44986"/>
                  </a:lnTo>
                  <a:lnTo>
                    <a:pt x="1183357" y="76694"/>
                  </a:lnTo>
                  <a:lnTo>
                    <a:pt x="1207529" y="114707"/>
                  </a:lnTo>
                  <a:lnTo>
                    <a:pt x="1222935" y="157793"/>
                  </a:lnTo>
                  <a:lnTo>
                    <a:pt x="1228344" y="204724"/>
                  </a:lnTo>
                  <a:lnTo>
                    <a:pt x="1228344" y="1569212"/>
                  </a:lnTo>
                  <a:lnTo>
                    <a:pt x="1222935" y="1616142"/>
                  </a:lnTo>
                  <a:lnTo>
                    <a:pt x="1207529" y="1659228"/>
                  </a:lnTo>
                  <a:lnTo>
                    <a:pt x="1183357" y="1697241"/>
                  </a:lnTo>
                  <a:lnTo>
                    <a:pt x="1151649" y="1728949"/>
                  </a:lnTo>
                  <a:lnTo>
                    <a:pt x="1113636" y="1753121"/>
                  </a:lnTo>
                  <a:lnTo>
                    <a:pt x="1070550" y="1768527"/>
                  </a:lnTo>
                  <a:lnTo>
                    <a:pt x="1023619" y="1773935"/>
                  </a:lnTo>
                  <a:lnTo>
                    <a:pt x="204723" y="1773935"/>
                  </a:lnTo>
                  <a:lnTo>
                    <a:pt x="157793" y="1768527"/>
                  </a:lnTo>
                  <a:lnTo>
                    <a:pt x="114707" y="1753121"/>
                  </a:lnTo>
                  <a:lnTo>
                    <a:pt x="76694" y="1728949"/>
                  </a:lnTo>
                  <a:lnTo>
                    <a:pt x="44986" y="1697241"/>
                  </a:lnTo>
                  <a:lnTo>
                    <a:pt x="20814" y="1659228"/>
                  </a:lnTo>
                  <a:lnTo>
                    <a:pt x="5408" y="1616142"/>
                  </a:lnTo>
                  <a:lnTo>
                    <a:pt x="0" y="1569212"/>
                  </a:lnTo>
                  <a:lnTo>
                    <a:pt x="0" y="2047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169414" y="3580257"/>
            <a:ext cx="915669" cy="937894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ctr" marL="12700" marR="5080">
              <a:lnSpc>
                <a:spcPct val="91500"/>
              </a:lnSpc>
              <a:spcBef>
                <a:spcPts val="259"/>
              </a:spcBef>
            </a:pP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Clean</a:t>
            </a:r>
            <a:r>
              <a:rPr dirty="0" sz="160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Carlito"/>
                <a:cs typeface="Carlito"/>
              </a:rPr>
              <a:t>Data 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and  Manage 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Outliers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39414" y="3178810"/>
            <a:ext cx="1239520" cy="1786889"/>
            <a:chOff x="3439414" y="3178810"/>
            <a:chExt cx="1239520" cy="1786889"/>
          </a:xfrm>
        </p:grpSpPr>
        <p:sp>
          <p:nvSpPr>
            <p:cNvPr id="13" name="object 13"/>
            <p:cNvSpPr/>
            <p:nvPr/>
          </p:nvSpPr>
          <p:spPr>
            <a:xfrm>
              <a:off x="3445764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1022350" y="0"/>
                  </a:moveTo>
                  <a:lnTo>
                    <a:pt x="204470" y="0"/>
                  </a:lnTo>
                  <a:lnTo>
                    <a:pt x="157594" y="5401"/>
                  </a:lnTo>
                  <a:lnTo>
                    <a:pt x="114559" y="20786"/>
                  </a:lnTo>
                  <a:lnTo>
                    <a:pt x="76593" y="44926"/>
                  </a:lnTo>
                  <a:lnTo>
                    <a:pt x="44926" y="76593"/>
                  </a:lnTo>
                  <a:lnTo>
                    <a:pt x="20786" y="114559"/>
                  </a:lnTo>
                  <a:lnTo>
                    <a:pt x="5401" y="157594"/>
                  </a:lnTo>
                  <a:lnTo>
                    <a:pt x="0" y="204469"/>
                  </a:lnTo>
                  <a:lnTo>
                    <a:pt x="0" y="1569465"/>
                  </a:lnTo>
                  <a:lnTo>
                    <a:pt x="5401" y="1616341"/>
                  </a:lnTo>
                  <a:lnTo>
                    <a:pt x="20786" y="1659376"/>
                  </a:lnTo>
                  <a:lnTo>
                    <a:pt x="44926" y="1697342"/>
                  </a:lnTo>
                  <a:lnTo>
                    <a:pt x="76593" y="1729009"/>
                  </a:lnTo>
                  <a:lnTo>
                    <a:pt x="114559" y="1753149"/>
                  </a:lnTo>
                  <a:lnTo>
                    <a:pt x="157594" y="1768534"/>
                  </a:lnTo>
                  <a:lnTo>
                    <a:pt x="204470" y="1773935"/>
                  </a:lnTo>
                  <a:lnTo>
                    <a:pt x="1022350" y="1773935"/>
                  </a:lnTo>
                  <a:lnTo>
                    <a:pt x="1069225" y="1768534"/>
                  </a:lnTo>
                  <a:lnTo>
                    <a:pt x="1112260" y="1753149"/>
                  </a:lnTo>
                  <a:lnTo>
                    <a:pt x="1150226" y="1729009"/>
                  </a:lnTo>
                  <a:lnTo>
                    <a:pt x="1181893" y="1697342"/>
                  </a:lnTo>
                  <a:lnTo>
                    <a:pt x="1206033" y="1659376"/>
                  </a:lnTo>
                  <a:lnTo>
                    <a:pt x="1221418" y="1616341"/>
                  </a:lnTo>
                  <a:lnTo>
                    <a:pt x="1226820" y="1569465"/>
                  </a:lnTo>
                  <a:lnTo>
                    <a:pt x="1226820" y="204469"/>
                  </a:lnTo>
                  <a:lnTo>
                    <a:pt x="1221418" y="157594"/>
                  </a:lnTo>
                  <a:lnTo>
                    <a:pt x="1206033" y="114559"/>
                  </a:lnTo>
                  <a:lnTo>
                    <a:pt x="1181893" y="76593"/>
                  </a:lnTo>
                  <a:lnTo>
                    <a:pt x="1150226" y="44926"/>
                  </a:lnTo>
                  <a:lnTo>
                    <a:pt x="1112260" y="20786"/>
                  </a:lnTo>
                  <a:lnTo>
                    <a:pt x="1069225" y="5401"/>
                  </a:lnTo>
                  <a:lnTo>
                    <a:pt x="10223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45764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0" y="204469"/>
                  </a:moveTo>
                  <a:lnTo>
                    <a:pt x="5401" y="157594"/>
                  </a:lnTo>
                  <a:lnTo>
                    <a:pt x="20786" y="114559"/>
                  </a:lnTo>
                  <a:lnTo>
                    <a:pt x="44926" y="76593"/>
                  </a:lnTo>
                  <a:lnTo>
                    <a:pt x="76593" y="44926"/>
                  </a:lnTo>
                  <a:lnTo>
                    <a:pt x="114559" y="20786"/>
                  </a:lnTo>
                  <a:lnTo>
                    <a:pt x="157594" y="5401"/>
                  </a:lnTo>
                  <a:lnTo>
                    <a:pt x="204470" y="0"/>
                  </a:lnTo>
                  <a:lnTo>
                    <a:pt x="1022350" y="0"/>
                  </a:lnTo>
                  <a:lnTo>
                    <a:pt x="1069225" y="5401"/>
                  </a:lnTo>
                  <a:lnTo>
                    <a:pt x="1112260" y="20786"/>
                  </a:lnTo>
                  <a:lnTo>
                    <a:pt x="1150226" y="44926"/>
                  </a:lnTo>
                  <a:lnTo>
                    <a:pt x="1181893" y="76593"/>
                  </a:lnTo>
                  <a:lnTo>
                    <a:pt x="1206033" y="114559"/>
                  </a:lnTo>
                  <a:lnTo>
                    <a:pt x="1221418" y="157594"/>
                  </a:lnTo>
                  <a:lnTo>
                    <a:pt x="1226820" y="204469"/>
                  </a:lnTo>
                  <a:lnTo>
                    <a:pt x="1226820" y="1569465"/>
                  </a:lnTo>
                  <a:lnTo>
                    <a:pt x="1221418" y="1616341"/>
                  </a:lnTo>
                  <a:lnTo>
                    <a:pt x="1206033" y="1659376"/>
                  </a:lnTo>
                  <a:lnTo>
                    <a:pt x="1181893" y="1697342"/>
                  </a:lnTo>
                  <a:lnTo>
                    <a:pt x="1150226" y="1729009"/>
                  </a:lnTo>
                  <a:lnTo>
                    <a:pt x="1112260" y="1753149"/>
                  </a:lnTo>
                  <a:lnTo>
                    <a:pt x="1069225" y="1768534"/>
                  </a:lnTo>
                  <a:lnTo>
                    <a:pt x="1022350" y="1773935"/>
                  </a:lnTo>
                  <a:lnTo>
                    <a:pt x="204470" y="1773935"/>
                  </a:lnTo>
                  <a:lnTo>
                    <a:pt x="157594" y="1768534"/>
                  </a:lnTo>
                  <a:lnTo>
                    <a:pt x="114559" y="1753149"/>
                  </a:lnTo>
                  <a:lnTo>
                    <a:pt x="76593" y="1729009"/>
                  </a:lnTo>
                  <a:lnTo>
                    <a:pt x="44926" y="1697342"/>
                  </a:lnTo>
                  <a:lnTo>
                    <a:pt x="20786" y="1659376"/>
                  </a:lnTo>
                  <a:lnTo>
                    <a:pt x="5401" y="1616341"/>
                  </a:lnTo>
                  <a:lnTo>
                    <a:pt x="0" y="1569465"/>
                  </a:lnTo>
                  <a:lnTo>
                    <a:pt x="0" y="2044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671442" y="3580257"/>
            <a:ext cx="775970" cy="937894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ctr" marL="12065" marR="5080" indent="-635">
              <a:lnSpc>
                <a:spcPct val="91500"/>
              </a:lnSpc>
              <a:spcBef>
                <a:spcPts val="259"/>
              </a:spcBef>
            </a:pPr>
            <a:r>
              <a:rPr dirty="0" sz="1600" spc="-15">
                <a:solidFill>
                  <a:srgbClr val="FFFFFF"/>
                </a:solidFill>
                <a:latin typeface="Carlito"/>
                <a:cs typeface="Carlito"/>
              </a:rPr>
              <a:t>Create 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ndepe</a:t>
            </a:r>
            <a:r>
              <a:rPr dirty="0" sz="160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- 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dent  </a:t>
            </a:r>
            <a:r>
              <a:rPr dirty="0" sz="1600" spc="-10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ariab</a:t>
            </a:r>
            <a:r>
              <a:rPr dirty="0" sz="160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es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70450" y="3178810"/>
            <a:ext cx="1239520" cy="1786889"/>
            <a:chOff x="4870450" y="3178810"/>
            <a:chExt cx="1239520" cy="1786889"/>
          </a:xfrm>
        </p:grpSpPr>
        <p:sp>
          <p:nvSpPr>
            <p:cNvPr id="17" name="object 17"/>
            <p:cNvSpPr/>
            <p:nvPr/>
          </p:nvSpPr>
          <p:spPr>
            <a:xfrm>
              <a:off x="4876800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1022350" y="0"/>
                  </a:moveTo>
                  <a:lnTo>
                    <a:pt x="204470" y="0"/>
                  </a:lnTo>
                  <a:lnTo>
                    <a:pt x="157594" y="5401"/>
                  </a:lnTo>
                  <a:lnTo>
                    <a:pt x="114559" y="20786"/>
                  </a:lnTo>
                  <a:lnTo>
                    <a:pt x="76593" y="44926"/>
                  </a:lnTo>
                  <a:lnTo>
                    <a:pt x="44926" y="76593"/>
                  </a:lnTo>
                  <a:lnTo>
                    <a:pt x="20786" y="114559"/>
                  </a:lnTo>
                  <a:lnTo>
                    <a:pt x="5401" y="157594"/>
                  </a:lnTo>
                  <a:lnTo>
                    <a:pt x="0" y="204469"/>
                  </a:lnTo>
                  <a:lnTo>
                    <a:pt x="0" y="1569465"/>
                  </a:lnTo>
                  <a:lnTo>
                    <a:pt x="5401" y="1616341"/>
                  </a:lnTo>
                  <a:lnTo>
                    <a:pt x="20786" y="1659376"/>
                  </a:lnTo>
                  <a:lnTo>
                    <a:pt x="44926" y="1697342"/>
                  </a:lnTo>
                  <a:lnTo>
                    <a:pt x="76593" y="1729009"/>
                  </a:lnTo>
                  <a:lnTo>
                    <a:pt x="114559" y="1753149"/>
                  </a:lnTo>
                  <a:lnTo>
                    <a:pt x="157594" y="1768534"/>
                  </a:lnTo>
                  <a:lnTo>
                    <a:pt x="204470" y="1773935"/>
                  </a:lnTo>
                  <a:lnTo>
                    <a:pt x="1022350" y="1773935"/>
                  </a:lnTo>
                  <a:lnTo>
                    <a:pt x="1069225" y="1768534"/>
                  </a:lnTo>
                  <a:lnTo>
                    <a:pt x="1112260" y="1753149"/>
                  </a:lnTo>
                  <a:lnTo>
                    <a:pt x="1150226" y="1729009"/>
                  </a:lnTo>
                  <a:lnTo>
                    <a:pt x="1181893" y="1697342"/>
                  </a:lnTo>
                  <a:lnTo>
                    <a:pt x="1206033" y="1659376"/>
                  </a:lnTo>
                  <a:lnTo>
                    <a:pt x="1221418" y="1616341"/>
                  </a:lnTo>
                  <a:lnTo>
                    <a:pt x="1226820" y="1569465"/>
                  </a:lnTo>
                  <a:lnTo>
                    <a:pt x="1226820" y="204469"/>
                  </a:lnTo>
                  <a:lnTo>
                    <a:pt x="1221418" y="157594"/>
                  </a:lnTo>
                  <a:lnTo>
                    <a:pt x="1206033" y="114559"/>
                  </a:lnTo>
                  <a:lnTo>
                    <a:pt x="1181893" y="76593"/>
                  </a:lnTo>
                  <a:lnTo>
                    <a:pt x="1150226" y="44926"/>
                  </a:lnTo>
                  <a:lnTo>
                    <a:pt x="1112260" y="20786"/>
                  </a:lnTo>
                  <a:lnTo>
                    <a:pt x="1069225" y="5401"/>
                  </a:lnTo>
                  <a:lnTo>
                    <a:pt x="10223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76800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0" y="204469"/>
                  </a:moveTo>
                  <a:lnTo>
                    <a:pt x="5401" y="157594"/>
                  </a:lnTo>
                  <a:lnTo>
                    <a:pt x="20786" y="114559"/>
                  </a:lnTo>
                  <a:lnTo>
                    <a:pt x="44926" y="76593"/>
                  </a:lnTo>
                  <a:lnTo>
                    <a:pt x="76593" y="44926"/>
                  </a:lnTo>
                  <a:lnTo>
                    <a:pt x="114559" y="20786"/>
                  </a:lnTo>
                  <a:lnTo>
                    <a:pt x="157594" y="5401"/>
                  </a:lnTo>
                  <a:lnTo>
                    <a:pt x="204470" y="0"/>
                  </a:lnTo>
                  <a:lnTo>
                    <a:pt x="1022350" y="0"/>
                  </a:lnTo>
                  <a:lnTo>
                    <a:pt x="1069225" y="5401"/>
                  </a:lnTo>
                  <a:lnTo>
                    <a:pt x="1112260" y="20786"/>
                  </a:lnTo>
                  <a:lnTo>
                    <a:pt x="1150226" y="44926"/>
                  </a:lnTo>
                  <a:lnTo>
                    <a:pt x="1181893" y="76593"/>
                  </a:lnTo>
                  <a:lnTo>
                    <a:pt x="1206033" y="114559"/>
                  </a:lnTo>
                  <a:lnTo>
                    <a:pt x="1221418" y="157594"/>
                  </a:lnTo>
                  <a:lnTo>
                    <a:pt x="1226820" y="204469"/>
                  </a:lnTo>
                  <a:lnTo>
                    <a:pt x="1226820" y="1569465"/>
                  </a:lnTo>
                  <a:lnTo>
                    <a:pt x="1221418" y="1616341"/>
                  </a:lnTo>
                  <a:lnTo>
                    <a:pt x="1206033" y="1659376"/>
                  </a:lnTo>
                  <a:lnTo>
                    <a:pt x="1181893" y="1697342"/>
                  </a:lnTo>
                  <a:lnTo>
                    <a:pt x="1150226" y="1729009"/>
                  </a:lnTo>
                  <a:lnTo>
                    <a:pt x="1112260" y="1753149"/>
                  </a:lnTo>
                  <a:lnTo>
                    <a:pt x="1069225" y="1768534"/>
                  </a:lnTo>
                  <a:lnTo>
                    <a:pt x="1022350" y="1773935"/>
                  </a:lnTo>
                  <a:lnTo>
                    <a:pt x="204470" y="1773935"/>
                  </a:lnTo>
                  <a:lnTo>
                    <a:pt x="157594" y="1768534"/>
                  </a:lnTo>
                  <a:lnTo>
                    <a:pt x="114559" y="1753149"/>
                  </a:lnTo>
                  <a:lnTo>
                    <a:pt x="76593" y="1729009"/>
                  </a:lnTo>
                  <a:lnTo>
                    <a:pt x="44926" y="1697342"/>
                  </a:lnTo>
                  <a:lnTo>
                    <a:pt x="20786" y="1659376"/>
                  </a:lnTo>
                  <a:lnTo>
                    <a:pt x="5401" y="1616341"/>
                  </a:lnTo>
                  <a:lnTo>
                    <a:pt x="0" y="1569465"/>
                  </a:lnTo>
                  <a:lnTo>
                    <a:pt x="0" y="2044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04053" y="3580257"/>
            <a:ext cx="972819" cy="937894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ctr" marL="12065" marR="5080">
              <a:lnSpc>
                <a:spcPct val="91500"/>
              </a:lnSpc>
              <a:spcBef>
                <a:spcPts val="259"/>
              </a:spcBef>
            </a:pP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Divide</a:t>
            </a:r>
            <a:r>
              <a:rPr dirty="0" sz="16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Carlito"/>
                <a:cs typeface="Carlito"/>
              </a:rPr>
              <a:t>Data 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into 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Modeling  </a:t>
            </a:r>
            <a:r>
              <a:rPr dirty="0" sz="1600" spc="-15">
                <a:solidFill>
                  <a:srgbClr val="FFFFFF"/>
                </a:solidFill>
                <a:latin typeface="Carlito"/>
                <a:cs typeface="Carlito"/>
              </a:rPr>
              <a:t>Groups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01485" y="3178810"/>
            <a:ext cx="1241425" cy="1786889"/>
            <a:chOff x="6301485" y="3178810"/>
            <a:chExt cx="1241425" cy="1786889"/>
          </a:xfrm>
        </p:grpSpPr>
        <p:sp>
          <p:nvSpPr>
            <p:cNvPr id="21" name="object 21"/>
            <p:cNvSpPr/>
            <p:nvPr/>
          </p:nvSpPr>
          <p:spPr>
            <a:xfrm>
              <a:off x="6307835" y="3185160"/>
              <a:ext cx="1228725" cy="1774189"/>
            </a:xfrm>
            <a:custGeom>
              <a:avLst/>
              <a:gdLst/>
              <a:ahLst/>
              <a:cxnLst/>
              <a:rect l="l" t="t" r="r" b="b"/>
              <a:pathLst>
                <a:path w="1228725" h="1774189">
                  <a:moveTo>
                    <a:pt x="1023619" y="0"/>
                  </a:moveTo>
                  <a:lnTo>
                    <a:pt x="204723" y="0"/>
                  </a:lnTo>
                  <a:lnTo>
                    <a:pt x="157793" y="5408"/>
                  </a:lnTo>
                  <a:lnTo>
                    <a:pt x="114707" y="20814"/>
                  </a:lnTo>
                  <a:lnTo>
                    <a:pt x="76694" y="44986"/>
                  </a:lnTo>
                  <a:lnTo>
                    <a:pt x="44986" y="76694"/>
                  </a:lnTo>
                  <a:lnTo>
                    <a:pt x="20814" y="114707"/>
                  </a:lnTo>
                  <a:lnTo>
                    <a:pt x="5408" y="157793"/>
                  </a:lnTo>
                  <a:lnTo>
                    <a:pt x="0" y="204724"/>
                  </a:lnTo>
                  <a:lnTo>
                    <a:pt x="0" y="1569212"/>
                  </a:lnTo>
                  <a:lnTo>
                    <a:pt x="5408" y="1616142"/>
                  </a:lnTo>
                  <a:lnTo>
                    <a:pt x="20814" y="1659228"/>
                  </a:lnTo>
                  <a:lnTo>
                    <a:pt x="44986" y="1697241"/>
                  </a:lnTo>
                  <a:lnTo>
                    <a:pt x="76694" y="1728949"/>
                  </a:lnTo>
                  <a:lnTo>
                    <a:pt x="114707" y="1753121"/>
                  </a:lnTo>
                  <a:lnTo>
                    <a:pt x="157793" y="1768527"/>
                  </a:lnTo>
                  <a:lnTo>
                    <a:pt x="204723" y="1773935"/>
                  </a:lnTo>
                  <a:lnTo>
                    <a:pt x="1023619" y="1773935"/>
                  </a:lnTo>
                  <a:lnTo>
                    <a:pt x="1070550" y="1768527"/>
                  </a:lnTo>
                  <a:lnTo>
                    <a:pt x="1113636" y="1753121"/>
                  </a:lnTo>
                  <a:lnTo>
                    <a:pt x="1151649" y="1728949"/>
                  </a:lnTo>
                  <a:lnTo>
                    <a:pt x="1183357" y="1697241"/>
                  </a:lnTo>
                  <a:lnTo>
                    <a:pt x="1207529" y="1659228"/>
                  </a:lnTo>
                  <a:lnTo>
                    <a:pt x="1222935" y="1616142"/>
                  </a:lnTo>
                  <a:lnTo>
                    <a:pt x="1228343" y="1569212"/>
                  </a:lnTo>
                  <a:lnTo>
                    <a:pt x="1228343" y="204724"/>
                  </a:lnTo>
                  <a:lnTo>
                    <a:pt x="1222935" y="157793"/>
                  </a:lnTo>
                  <a:lnTo>
                    <a:pt x="1207529" y="114707"/>
                  </a:lnTo>
                  <a:lnTo>
                    <a:pt x="1183357" y="76694"/>
                  </a:lnTo>
                  <a:lnTo>
                    <a:pt x="1151649" y="44986"/>
                  </a:lnTo>
                  <a:lnTo>
                    <a:pt x="1113636" y="20814"/>
                  </a:lnTo>
                  <a:lnTo>
                    <a:pt x="1070550" y="5408"/>
                  </a:lnTo>
                  <a:lnTo>
                    <a:pt x="10236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307835" y="3185160"/>
              <a:ext cx="1228725" cy="1774189"/>
            </a:xfrm>
            <a:custGeom>
              <a:avLst/>
              <a:gdLst/>
              <a:ahLst/>
              <a:cxnLst/>
              <a:rect l="l" t="t" r="r" b="b"/>
              <a:pathLst>
                <a:path w="1228725" h="1774189">
                  <a:moveTo>
                    <a:pt x="0" y="204724"/>
                  </a:moveTo>
                  <a:lnTo>
                    <a:pt x="5408" y="157793"/>
                  </a:lnTo>
                  <a:lnTo>
                    <a:pt x="20814" y="114707"/>
                  </a:lnTo>
                  <a:lnTo>
                    <a:pt x="44986" y="76694"/>
                  </a:lnTo>
                  <a:lnTo>
                    <a:pt x="76694" y="44986"/>
                  </a:lnTo>
                  <a:lnTo>
                    <a:pt x="114707" y="20814"/>
                  </a:lnTo>
                  <a:lnTo>
                    <a:pt x="157793" y="5408"/>
                  </a:lnTo>
                  <a:lnTo>
                    <a:pt x="204723" y="0"/>
                  </a:lnTo>
                  <a:lnTo>
                    <a:pt x="1023619" y="0"/>
                  </a:lnTo>
                  <a:lnTo>
                    <a:pt x="1070550" y="5408"/>
                  </a:lnTo>
                  <a:lnTo>
                    <a:pt x="1113636" y="20814"/>
                  </a:lnTo>
                  <a:lnTo>
                    <a:pt x="1151649" y="44986"/>
                  </a:lnTo>
                  <a:lnTo>
                    <a:pt x="1183357" y="76694"/>
                  </a:lnTo>
                  <a:lnTo>
                    <a:pt x="1207529" y="114707"/>
                  </a:lnTo>
                  <a:lnTo>
                    <a:pt x="1222935" y="157793"/>
                  </a:lnTo>
                  <a:lnTo>
                    <a:pt x="1228343" y="204724"/>
                  </a:lnTo>
                  <a:lnTo>
                    <a:pt x="1228343" y="1569212"/>
                  </a:lnTo>
                  <a:lnTo>
                    <a:pt x="1222935" y="1616142"/>
                  </a:lnTo>
                  <a:lnTo>
                    <a:pt x="1207529" y="1659228"/>
                  </a:lnTo>
                  <a:lnTo>
                    <a:pt x="1183357" y="1697241"/>
                  </a:lnTo>
                  <a:lnTo>
                    <a:pt x="1151649" y="1728949"/>
                  </a:lnTo>
                  <a:lnTo>
                    <a:pt x="1113636" y="1753121"/>
                  </a:lnTo>
                  <a:lnTo>
                    <a:pt x="1070550" y="1768527"/>
                  </a:lnTo>
                  <a:lnTo>
                    <a:pt x="1023619" y="1773935"/>
                  </a:lnTo>
                  <a:lnTo>
                    <a:pt x="204723" y="1773935"/>
                  </a:lnTo>
                  <a:lnTo>
                    <a:pt x="157793" y="1768527"/>
                  </a:lnTo>
                  <a:lnTo>
                    <a:pt x="114707" y="1753121"/>
                  </a:lnTo>
                  <a:lnTo>
                    <a:pt x="76694" y="1728949"/>
                  </a:lnTo>
                  <a:lnTo>
                    <a:pt x="44986" y="1697241"/>
                  </a:lnTo>
                  <a:lnTo>
                    <a:pt x="20814" y="1659228"/>
                  </a:lnTo>
                  <a:lnTo>
                    <a:pt x="5408" y="1616142"/>
                  </a:lnTo>
                  <a:lnTo>
                    <a:pt x="0" y="1569212"/>
                  </a:lnTo>
                  <a:lnTo>
                    <a:pt x="0" y="2047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435978" y="3468751"/>
            <a:ext cx="972185" cy="116205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 marL="12065" marR="5080" indent="2540">
              <a:lnSpc>
                <a:spcPct val="91600"/>
              </a:lnSpc>
              <a:spcBef>
                <a:spcPts val="254"/>
              </a:spcBef>
            </a:pPr>
            <a:r>
              <a:rPr dirty="0" sz="1600" spc="-15">
                <a:solidFill>
                  <a:srgbClr val="FFFFFF"/>
                </a:solidFill>
                <a:latin typeface="Carlito"/>
                <a:cs typeface="Carlito"/>
              </a:rPr>
              <a:t>Separate 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into</a:t>
            </a:r>
            <a:r>
              <a:rPr dirty="0" sz="1600" spc="-8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Carlito"/>
                <a:cs typeface="Carlito"/>
              </a:rPr>
              <a:t>Testing 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dirty="0" sz="1600" spc="-25">
                <a:solidFill>
                  <a:srgbClr val="FFFFFF"/>
                </a:solidFill>
                <a:latin typeface="Carlito"/>
                <a:cs typeface="Carlito"/>
              </a:rPr>
              <a:t>Training 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Datasets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734045" y="3178810"/>
            <a:ext cx="1239520" cy="1786889"/>
            <a:chOff x="7734045" y="3178810"/>
            <a:chExt cx="1239520" cy="1786889"/>
          </a:xfrm>
        </p:grpSpPr>
        <p:sp>
          <p:nvSpPr>
            <p:cNvPr id="25" name="object 25"/>
            <p:cNvSpPr/>
            <p:nvPr/>
          </p:nvSpPr>
          <p:spPr>
            <a:xfrm>
              <a:off x="7740395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1022350" y="0"/>
                  </a:moveTo>
                  <a:lnTo>
                    <a:pt x="204470" y="0"/>
                  </a:lnTo>
                  <a:lnTo>
                    <a:pt x="157594" y="5401"/>
                  </a:lnTo>
                  <a:lnTo>
                    <a:pt x="114559" y="20786"/>
                  </a:lnTo>
                  <a:lnTo>
                    <a:pt x="76593" y="44926"/>
                  </a:lnTo>
                  <a:lnTo>
                    <a:pt x="44926" y="76593"/>
                  </a:lnTo>
                  <a:lnTo>
                    <a:pt x="20786" y="114559"/>
                  </a:lnTo>
                  <a:lnTo>
                    <a:pt x="5401" y="157594"/>
                  </a:lnTo>
                  <a:lnTo>
                    <a:pt x="0" y="204469"/>
                  </a:lnTo>
                  <a:lnTo>
                    <a:pt x="0" y="1569465"/>
                  </a:lnTo>
                  <a:lnTo>
                    <a:pt x="5401" y="1616341"/>
                  </a:lnTo>
                  <a:lnTo>
                    <a:pt x="20786" y="1659376"/>
                  </a:lnTo>
                  <a:lnTo>
                    <a:pt x="44926" y="1697342"/>
                  </a:lnTo>
                  <a:lnTo>
                    <a:pt x="76593" y="1729009"/>
                  </a:lnTo>
                  <a:lnTo>
                    <a:pt x="114559" y="1753149"/>
                  </a:lnTo>
                  <a:lnTo>
                    <a:pt x="157594" y="1768534"/>
                  </a:lnTo>
                  <a:lnTo>
                    <a:pt x="204470" y="1773935"/>
                  </a:lnTo>
                  <a:lnTo>
                    <a:pt x="1022350" y="1773935"/>
                  </a:lnTo>
                  <a:lnTo>
                    <a:pt x="1069225" y="1768534"/>
                  </a:lnTo>
                  <a:lnTo>
                    <a:pt x="1112260" y="1753149"/>
                  </a:lnTo>
                  <a:lnTo>
                    <a:pt x="1150226" y="1729009"/>
                  </a:lnTo>
                  <a:lnTo>
                    <a:pt x="1181893" y="1697342"/>
                  </a:lnTo>
                  <a:lnTo>
                    <a:pt x="1206033" y="1659376"/>
                  </a:lnTo>
                  <a:lnTo>
                    <a:pt x="1221418" y="1616341"/>
                  </a:lnTo>
                  <a:lnTo>
                    <a:pt x="1226820" y="1569465"/>
                  </a:lnTo>
                  <a:lnTo>
                    <a:pt x="1226820" y="204469"/>
                  </a:lnTo>
                  <a:lnTo>
                    <a:pt x="1221418" y="157594"/>
                  </a:lnTo>
                  <a:lnTo>
                    <a:pt x="1206033" y="114559"/>
                  </a:lnTo>
                  <a:lnTo>
                    <a:pt x="1181893" y="76593"/>
                  </a:lnTo>
                  <a:lnTo>
                    <a:pt x="1150226" y="44926"/>
                  </a:lnTo>
                  <a:lnTo>
                    <a:pt x="1112260" y="20786"/>
                  </a:lnTo>
                  <a:lnTo>
                    <a:pt x="1069225" y="5401"/>
                  </a:lnTo>
                  <a:lnTo>
                    <a:pt x="10223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740395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0" y="204469"/>
                  </a:moveTo>
                  <a:lnTo>
                    <a:pt x="5401" y="157594"/>
                  </a:lnTo>
                  <a:lnTo>
                    <a:pt x="20786" y="114559"/>
                  </a:lnTo>
                  <a:lnTo>
                    <a:pt x="44926" y="76593"/>
                  </a:lnTo>
                  <a:lnTo>
                    <a:pt x="76593" y="44926"/>
                  </a:lnTo>
                  <a:lnTo>
                    <a:pt x="114559" y="20786"/>
                  </a:lnTo>
                  <a:lnTo>
                    <a:pt x="157594" y="5401"/>
                  </a:lnTo>
                  <a:lnTo>
                    <a:pt x="204470" y="0"/>
                  </a:lnTo>
                  <a:lnTo>
                    <a:pt x="1022350" y="0"/>
                  </a:lnTo>
                  <a:lnTo>
                    <a:pt x="1069225" y="5401"/>
                  </a:lnTo>
                  <a:lnTo>
                    <a:pt x="1112260" y="20786"/>
                  </a:lnTo>
                  <a:lnTo>
                    <a:pt x="1150226" y="44926"/>
                  </a:lnTo>
                  <a:lnTo>
                    <a:pt x="1181893" y="76593"/>
                  </a:lnTo>
                  <a:lnTo>
                    <a:pt x="1206033" y="114559"/>
                  </a:lnTo>
                  <a:lnTo>
                    <a:pt x="1221418" y="157594"/>
                  </a:lnTo>
                  <a:lnTo>
                    <a:pt x="1226820" y="204469"/>
                  </a:lnTo>
                  <a:lnTo>
                    <a:pt x="1226820" y="1569465"/>
                  </a:lnTo>
                  <a:lnTo>
                    <a:pt x="1221418" y="1616341"/>
                  </a:lnTo>
                  <a:lnTo>
                    <a:pt x="1206033" y="1659376"/>
                  </a:lnTo>
                  <a:lnTo>
                    <a:pt x="1181893" y="1697342"/>
                  </a:lnTo>
                  <a:lnTo>
                    <a:pt x="1150226" y="1729009"/>
                  </a:lnTo>
                  <a:lnTo>
                    <a:pt x="1112260" y="1753149"/>
                  </a:lnTo>
                  <a:lnTo>
                    <a:pt x="1069225" y="1768534"/>
                  </a:lnTo>
                  <a:lnTo>
                    <a:pt x="1022350" y="1773935"/>
                  </a:lnTo>
                  <a:lnTo>
                    <a:pt x="204470" y="1773935"/>
                  </a:lnTo>
                  <a:lnTo>
                    <a:pt x="157594" y="1768534"/>
                  </a:lnTo>
                  <a:lnTo>
                    <a:pt x="114559" y="1753149"/>
                  </a:lnTo>
                  <a:lnTo>
                    <a:pt x="76593" y="1729009"/>
                  </a:lnTo>
                  <a:lnTo>
                    <a:pt x="44926" y="1697342"/>
                  </a:lnTo>
                  <a:lnTo>
                    <a:pt x="20786" y="1659376"/>
                  </a:lnTo>
                  <a:lnTo>
                    <a:pt x="5401" y="1616341"/>
                  </a:lnTo>
                  <a:lnTo>
                    <a:pt x="0" y="1569465"/>
                  </a:lnTo>
                  <a:lnTo>
                    <a:pt x="0" y="2044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896606" y="3245357"/>
            <a:ext cx="915669" cy="160718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ctr" marL="12700" marR="5080" indent="635">
              <a:lnSpc>
                <a:spcPct val="91500"/>
              </a:lnSpc>
              <a:spcBef>
                <a:spcPts val="259"/>
              </a:spcBef>
            </a:pP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Run a  </a:t>
            </a:r>
            <a:r>
              <a:rPr dirty="0" sz="1600" spc="-3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eg</a:t>
            </a:r>
            <a:r>
              <a:rPr dirty="0" sz="1600" spc="-3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ssion 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Analysis:  </a:t>
            </a:r>
            <a:r>
              <a:rPr dirty="0" sz="1600" spc="-20">
                <a:solidFill>
                  <a:srgbClr val="FFFFFF"/>
                </a:solidFill>
                <a:latin typeface="Carlito"/>
                <a:cs typeface="Carlito"/>
              </a:rPr>
              <a:t>Validate 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using  </a:t>
            </a:r>
            <a:r>
              <a:rPr dirty="0" sz="1600" spc="-30">
                <a:solidFill>
                  <a:srgbClr val="FFFFFF"/>
                </a:solidFill>
                <a:latin typeface="Carlito"/>
                <a:cs typeface="Carlito"/>
              </a:rPr>
              <a:t>Testing  </a:t>
            </a:r>
            <a:r>
              <a:rPr dirty="0" sz="1600" spc="-15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165081" y="3178810"/>
            <a:ext cx="1239520" cy="1786889"/>
            <a:chOff x="9165081" y="3178810"/>
            <a:chExt cx="1239520" cy="1786889"/>
          </a:xfrm>
        </p:grpSpPr>
        <p:sp>
          <p:nvSpPr>
            <p:cNvPr id="29" name="object 29"/>
            <p:cNvSpPr/>
            <p:nvPr/>
          </p:nvSpPr>
          <p:spPr>
            <a:xfrm>
              <a:off x="9171431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1022350" y="0"/>
                  </a:moveTo>
                  <a:lnTo>
                    <a:pt x="204470" y="0"/>
                  </a:lnTo>
                  <a:lnTo>
                    <a:pt x="157594" y="5401"/>
                  </a:lnTo>
                  <a:lnTo>
                    <a:pt x="114559" y="20786"/>
                  </a:lnTo>
                  <a:lnTo>
                    <a:pt x="76593" y="44926"/>
                  </a:lnTo>
                  <a:lnTo>
                    <a:pt x="44926" y="76593"/>
                  </a:lnTo>
                  <a:lnTo>
                    <a:pt x="20786" y="114559"/>
                  </a:lnTo>
                  <a:lnTo>
                    <a:pt x="5401" y="157594"/>
                  </a:lnTo>
                  <a:lnTo>
                    <a:pt x="0" y="204469"/>
                  </a:lnTo>
                  <a:lnTo>
                    <a:pt x="0" y="1569465"/>
                  </a:lnTo>
                  <a:lnTo>
                    <a:pt x="5401" y="1616341"/>
                  </a:lnTo>
                  <a:lnTo>
                    <a:pt x="20786" y="1659376"/>
                  </a:lnTo>
                  <a:lnTo>
                    <a:pt x="44926" y="1697342"/>
                  </a:lnTo>
                  <a:lnTo>
                    <a:pt x="76593" y="1729009"/>
                  </a:lnTo>
                  <a:lnTo>
                    <a:pt x="114559" y="1753149"/>
                  </a:lnTo>
                  <a:lnTo>
                    <a:pt x="157594" y="1768534"/>
                  </a:lnTo>
                  <a:lnTo>
                    <a:pt x="204470" y="1773935"/>
                  </a:lnTo>
                  <a:lnTo>
                    <a:pt x="1022350" y="1773935"/>
                  </a:lnTo>
                  <a:lnTo>
                    <a:pt x="1069225" y="1768534"/>
                  </a:lnTo>
                  <a:lnTo>
                    <a:pt x="1112260" y="1753149"/>
                  </a:lnTo>
                  <a:lnTo>
                    <a:pt x="1150226" y="1729009"/>
                  </a:lnTo>
                  <a:lnTo>
                    <a:pt x="1181893" y="1697342"/>
                  </a:lnTo>
                  <a:lnTo>
                    <a:pt x="1206033" y="1659376"/>
                  </a:lnTo>
                  <a:lnTo>
                    <a:pt x="1221418" y="1616341"/>
                  </a:lnTo>
                  <a:lnTo>
                    <a:pt x="1226820" y="1569465"/>
                  </a:lnTo>
                  <a:lnTo>
                    <a:pt x="1226820" y="204469"/>
                  </a:lnTo>
                  <a:lnTo>
                    <a:pt x="1221418" y="157594"/>
                  </a:lnTo>
                  <a:lnTo>
                    <a:pt x="1206033" y="114559"/>
                  </a:lnTo>
                  <a:lnTo>
                    <a:pt x="1181893" y="76593"/>
                  </a:lnTo>
                  <a:lnTo>
                    <a:pt x="1150226" y="44926"/>
                  </a:lnTo>
                  <a:lnTo>
                    <a:pt x="1112260" y="20786"/>
                  </a:lnTo>
                  <a:lnTo>
                    <a:pt x="1069225" y="5401"/>
                  </a:lnTo>
                  <a:lnTo>
                    <a:pt x="10223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171431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0" y="204469"/>
                  </a:moveTo>
                  <a:lnTo>
                    <a:pt x="5401" y="157594"/>
                  </a:lnTo>
                  <a:lnTo>
                    <a:pt x="20786" y="114559"/>
                  </a:lnTo>
                  <a:lnTo>
                    <a:pt x="44926" y="76593"/>
                  </a:lnTo>
                  <a:lnTo>
                    <a:pt x="76593" y="44926"/>
                  </a:lnTo>
                  <a:lnTo>
                    <a:pt x="114559" y="20786"/>
                  </a:lnTo>
                  <a:lnTo>
                    <a:pt x="157594" y="5401"/>
                  </a:lnTo>
                  <a:lnTo>
                    <a:pt x="204470" y="0"/>
                  </a:lnTo>
                  <a:lnTo>
                    <a:pt x="1022350" y="0"/>
                  </a:lnTo>
                  <a:lnTo>
                    <a:pt x="1069225" y="5401"/>
                  </a:lnTo>
                  <a:lnTo>
                    <a:pt x="1112260" y="20786"/>
                  </a:lnTo>
                  <a:lnTo>
                    <a:pt x="1150226" y="44926"/>
                  </a:lnTo>
                  <a:lnTo>
                    <a:pt x="1181893" y="76593"/>
                  </a:lnTo>
                  <a:lnTo>
                    <a:pt x="1206033" y="114559"/>
                  </a:lnTo>
                  <a:lnTo>
                    <a:pt x="1221418" y="157594"/>
                  </a:lnTo>
                  <a:lnTo>
                    <a:pt x="1226820" y="204469"/>
                  </a:lnTo>
                  <a:lnTo>
                    <a:pt x="1226820" y="1569465"/>
                  </a:lnTo>
                  <a:lnTo>
                    <a:pt x="1221418" y="1616341"/>
                  </a:lnTo>
                  <a:lnTo>
                    <a:pt x="1206033" y="1659376"/>
                  </a:lnTo>
                  <a:lnTo>
                    <a:pt x="1181893" y="1697342"/>
                  </a:lnTo>
                  <a:lnTo>
                    <a:pt x="1150226" y="1729009"/>
                  </a:lnTo>
                  <a:lnTo>
                    <a:pt x="1112260" y="1753149"/>
                  </a:lnTo>
                  <a:lnTo>
                    <a:pt x="1069225" y="1768534"/>
                  </a:lnTo>
                  <a:lnTo>
                    <a:pt x="1022350" y="1773935"/>
                  </a:lnTo>
                  <a:lnTo>
                    <a:pt x="204470" y="1773935"/>
                  </a:lnTo>
                  <a:lnTo>
                    <a:pt x="157594" y="1768534"/>
                  </a:lnTo>
                  <a:lnTo>
                    <a:pt x="114559" y="1753149"/>
                  </a:lnTo>
                  <a:lnTo>
                    <a:pt x="76593" y="1729009"/>
                  </a:lnTo>
                  <a:lnTo>
                    <a:pt x="44926" y="1697342"/>
                  </a:lnTo>
                  <a:lnTo>
                    <a:pt x="20786" y="1659376"/>
                  </a:lnTo>
                  <a:lnTo>
                    <a:pt x="5401" y="1616341"/>
                  </a:lnTo>
                  <a:lnTo>
                    <a:pt x="0" y="1569465"/>
                  </a:lnTo>
                  <a:lnTo>
                    <a:pt x="0" y="2044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287382" y="3691890"/>
            <a:ext cx="997585" cy="71564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just" marL="12700" marR="5080" indent="62230">
              <a:lnSpc>
                <a:spcPct val="91600"/>
              </a:lnSpc>
              <a:spcBef>
                <a:spcPts val="254"/>
              </a:spcBef>
            </a:pPr>
            <a:r>
              <a:rPr dirty="0" sz="1600" spc="-15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Lift  Chart </a:t>
            </a:r>
            <a:r>
              <a:rPr dirty="0" sz="1600" spc="-2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each</a:t>
            </a:r>
            <a:r>
              <a:rPr dirty="0" sz="1600" spc="-6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597642" y="3178810"/>
            <a:ext cx="1239520" cy="1786889"/>
            <a:chOff x="10597642" y="3178810"/>
            <a:chExt cx="1239520" cy="1786889"/>
          </a:xfrm>
        </p:grpSpPr>
        <p:sp>
          <p:nvSpPr>
            <p:cNvPr id="33" name="object 33"/>
            <p:cNvSpPr/>
            <p:nvPr/>
          </p:nvSpPr>
          <p:spPr>
            <a:xfrm>
              <a:off x="10603992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1022350" y="0"/>
                  </a:moveTo>
                  <a:lnTo>
                    <a:pt x="204469" y="0"/>
                  </a:lnTo>
                  <a:lnTo>
                    <a:pt x="157594" y="5401"/>
                  </a:lnTo>
                  <a:lnTo>
                    <a:pt x="114559" y="20786"/>
                  </a:lnTo>
                  <a:lnTo>
                    <a:pt x="76593" y="44926"/>
                  </a:lnTo>
                  <a:lnTo>
                    <a:pt x="44926" y="76593"/>
                  </a:lnTo>
                  <a:lnTo>
                    <a:pt x="20786" y="114559"/>
                  </a:lnTo>
                  <a:lnTo>
                    <a:pt x="5401" y="157594"/>
                  </a:lnTo>
                  <a:lnTo>
                    <a:pt x="0" y="204469"/>
                  </a:lnTo>
                  <a:lnTo>
                    <a:pt x="0" y="1569465"/>
                  </a:lnTo>
                  <a:lnTo>
                    <a:pt x="5401" y="1616341"/>
                  </a:lnTo>
                  <a:lnTo>
                    <a:pt x="20786" y="1659376"/>
                  </a:lnTo>
                  <a:lnTo>
                    <a:pt x="44926" y="1697342"/>
                  </a:lnTo>
                  <a:lnTo>
                    <a:pt x="76593" y="1729009"/>
                  </a:lnTo>
                  <a:lnTo>
                    <a:pt x="114559" y="1753149"/>
                  </a:lnTo>
                  <a:lnTo>
                    <a:pt x="157594" y="1768534"/>
                  </a:lnTo>
                  <a:lnTo>
                    <a:pt x="204469" y="1773935"/>
                  </a:lnTo>
                  <a:lnTo>
                    <a:pt x="1022350" y="1773935"/>
                  </a:lnTo>
                  <a:lnTo>
                    <a:pt x="1069225" y="1768534"/>
                  </a:lnTo>
                  <a:lnTo>
                    <a:pt x="1112260" y="1753149"/>
                  </a:lnTo>
                  <a:lnTo>
                    <a:pt x="1150226" y="1729009"/>
                  </a:lnTo>
                  <a:lnTo>
                    <a:pt x="1181893" y="1697342"/>
                  </a:lnTo>
                  <a:lnTo>
                    <a:pt x="1206033" y="1659376"/>
                  </a:lnTo>
                  <a:lnTo>
                    <a:pt x="1221418" y="1616341"/>
                  </a:lnTo>
                  <a:lnTo>
                    <a:pt x="1226819" y="1569465"/>
                  </a:lnTo>
                  <a:lnTo>
                    <a:pt x="1226819" y="204469"/>
                  </a:lnTo>
                  <a:lnTo>
                    <a:pt x="1221418" y="157594"/>
                  </a:lnTo>
                  <a:lnTo>
                    <a:pt x="1206033" y="114559"/>
                  </a:lnTo>
                  <a:lnTo>
                    <a:pt x="1181893" y="76593"/>
                  </a:lnTo>
                  <a:lnTo>
                    <a:pt x="1150226" y="44926"/>
                  </a:lnTo>
                  <a:lnTo>
                    <a:pt x="1112260" y="20786"/>
                  </a:lnTo>
                  <a:lnTo>
                    <a:pt x="1069225" y="5401"/>
                  </a:lnTo>
                  <a:lnTo>
                    <a:pt x="10223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603992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0" y="204469"/>
                  </a:moveTo>
                  <a:lnTo>
                    <a:pt x="5401" y="157594"/>
                  </a:lnTo>
                  <a:lnTo>
                    <a:pt x="20786" y="114559"/>
                  </a:lnTo>
                  <a:lnTo>
                    <a:pt x="44926" y="76593"/>
                  </a:lnTo>
                  <a:lnTo>
                    <a:pt x="76593" y="44926"/>
                  </a:lnTo>
                  <a:lnTo>
                    <a:pt x="114559" y="20786"/>
                  </a:lnTo>
                  <a:lnTo>
                    <a:pt x="157594" y="5401"/>
                  </a:lnTo>
                  <a:lnTo>
                    <a:pt x="204469" y="0"/>
                  </a:lnTo>
                  <a:lnTo>
                    <a:pt x="1022350" y="0"/>
                  </a:lnTo>
                  <a:lnTo>
                    <a:pt x="1069225" y="5401"/>
                  </a:lnTo>
                  <a:lnTo>
                    <a:pt x="1112260" y="20786"/>
                  </a:lnTo>
                  <a:lnTo>
                    <a:pt x="1150226" y="44926"/>
                  </a:lnTo>
                  <a:lnTo>
                    <a:pt x="1181893" y="76593"/>
                  </a:lnTo>
                  <a:lnTo>
                    <a:pt x="1206033" y="114559"/>
                  </a:lnTo>
                  <a:lnTo>
                    <a:pt x="1221418" y="157594"/>
                  </a:lnTo>
                  <a:lnTo>
                    <a:pt x="1226819" y="204469"/>
                  </a:lnTo>
                  <a:lnTo>
                    <a:pt x="1226819" y="1569465"/>
                  </a:lnTo>
                  <a:lnTo>
                    <a:pt x="1221418" y="1616341"/>
                  </a:lnTo>
                  <a:lnTo>
                    <a:pt x="1206033" y="1659376"/>
                  </a:lnTo>
                  <a:lnTo>
                    <a:pt x="1181893" y="1697342"/>
                  </a:lnTo>
                  <a:lnTo>
                    <a:pt x="1150226" y="1729009"/>
                  </a:lnTo>
                  <a:lnTo>
                    <a:pt x="1112260" y="1753149"/>
                  </a:lnTo>
                  <a:lnTo>
                    <a:pt x="1069225" y="1768534"/>
                  </a:lnTo>
                  <a:lnTo>
                    <a:pt x="1022350" y="1773935"/>
                  </a:lnTo>
                  <a:lnTo>
                    <a:pt x="204469" y="1773935"/>
                  </a:lnTo>
                  <a:lnTo>
                    <a:pt x="157594" y="1768534"/>
                  </a:lnTo>
                  <a:lnTo>
                    <a:pt x="114559" y="1753149"/>
                  </a:lnTo>
                  <a:lnTo>
                    <a:pt x="76593" y="1729009"/>
                  </a:lnTo>
                  <a:lnTo>
                    <a:pt x="44926" y="1697342"/>
                  </a:lnTo>
                  <a:lnTo>
                    <a:pt x="20786" y="1659376"/>
                  </a:lnTo>
                  <a:lnTo>
                    <a:pt x="5401" y="1616341"/>
                  </a:lnTo>
                  <a:lnTo>
                    <a:pt x="0" y="1569465"/>
                  </a:lnTo>
                  <a:lnTo>
                    <a:pt x="0" y="2044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0763250" y="3580257"/>
            <a:ext cx="909319" cy="937894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ctr" marL="12065" marR="5080">
              <a:lnSpc>
                <a:spcPct val="91500"/>
              </a:lnSpc>
              <a:spcBef>
                <a:spcPts val="259"/>
              </a:spcBef>
            </a:pP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Use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dirty="0" sz="1600" spc="-20">
                <a:solidFill>
                  <a:srgbClr val="FFFFFF"/>
                </a:solidFill>
                <a:latin typeface="Carlito"/>
                <a:cs typeface="Carlito"/>
              </a:rPr>
              <a:t>make</a:t>
            </a:r>
            <a:r>
              <a:rPr dirty="0" sz="160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Final  </a:t>
            </a:r>
            <a:r>
              <a:rPr dirty="0" sz="1600" spc="-3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600" spc="-25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om</a:t>
            </a:r>
            <a:r>
              <a:rPr dirty="0" sz="1600" spc="-15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-  </a:t>
            </a: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ndations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58158" y="714501"/>
            <a:ext cx="3844290" cy="3881754"/>
            <a:chOff x="4058158" y="714501"/>
            <a:chExt cx="3844290" cy="3881754"/>
          </a:xfrm>
        </p:grpSpPr>
        <p:sp>
          <p:nvSpPr>
            <p:cNvPr id="3" name="object 3"/>
            <p:cNvSpPr/>
            <p:nvPr/>
          </p:nvSpPr>
          <p:spPr>
            <a:xfrm>
              <a:off x="5341620" y="2048255"/>
              <a:ext cx="2554605" cy="607695"/>
            </a:xfrm>
            <a:custGeom>
              <a:avLst/>
              <a:gdLst/>
              <a:ahLst/>
              <a:cxnLst/>
              <a:rect l="l" t="t" r="r" b="b"/>
              <a:pathLst>
                <a:path w="2554604" h="607694">
                  <a:moveTo>
                    <a:pt x="1277111" y="0"/>
                  </a:moveTo>
                  <a:lnTo>
                    <a:pt x="1277111" y="414147"/>
                  </a:lnTo>
                  <a:lnTo>
                    <a:pt x="2554097" y="414147"/>
                  </a:lnTo>
                  <a:lnTo>
                    <a:pt x="2554097" y="607695"/>
                  </a:lnTo>
                </a:path>
                <a:path w="2554604" h="607694">
                  <a:moveTo>
                    <a:pt x="1276984" y="0"/>
                  </a:moveTo>
                  <a:lnTo>
                    <a:pt x="1276984" y="414147"/>
                  </a:lnTo>
                  <a:lnTo>
                    <a:pt x="0" y="414147"/>
                  </a:lnTo>
                  <a:lnTo>
                    <a:pt x="0" y="607695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73268" y="720851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4" h="1327785">
                  <a:moveTo>
                    <a:pt x="1956689" y="0"/>
                  </a:moveTo>
                  <a:lnTo>
                    <a:pt x="132715" y="0"/>
                  </a:lnTo>
                  <a:lnTo>
                    <a:pt x="90773" y="6767"/>
                  </a:lnTo>
                  <a:lnTo>
                    <a:pt x="54342" y="25611"/>
                  </a:lnTo>
                  <a:lnTo>
                    <a:pt x="25611" y="54342"/>
                  </a:lnTo>
                  <a:lnTo>
                    <a:pt x="6767" y="90773"/>
                  </a:lnTo>
                  <a:lnTo>
                    <a:pt x="0" y="132714"/>
                  </a:lnTo>
                  <a:lnTo>
                    <a:pt x="0" y="1194689"/>
                  </a:lnTo>
                  <a:lnTo>
                    <a:pt x="6767" y="1236630"/>
                  </a:lnTo>
                  <a:lnTo>
                    <a:pt x="25611" y="1273061"/>
                  </a:lnTo>
                  <a:lnTo>
                    <a:pt x="54342" y="1301792"/>
                  </a:lnTo>
                  <a:lnTo>
                    <a:pt x="90773" y="1320636"/>
                  </a:lnTo>
                  <a:lnTo>
                    <a:pt x="132715" y="1327403"/>
                  </a:lnTo>
                  <a:lnTo>
                    <a:pt x="1956689" y="1327403"/>
                  </a:lnTo>
                  <a:lnTo>
                    <a:pt x="1998630" y="1320636"/>
                  </a:lnTo>
                  <a:lnTo>
                    <a:pt x="2035061" y="1301792"/>
                  </a:lnTo>
                  <a:lnTo>
                    <a:pt x="2063792" y="1273061"/>
                  </a:lnTo>
                  <a:lnTo>
                    <a:pt x="2082636" y="1236630"/>
                  </a:lnTo>
                  <a:lnTo>
                    <a:pt x="2089404" y="1194689"/>
                  </a:lnTo>
                  <a:lnTo>
                    <a:pt x="2089404" y="132714"/>
                  </a:lnTo>
                  <a:lnTo>
                    <a:pt x="2082636" y="90773"/>
                  </a:lnTo>
                  <a:lnTo>
                    <a:pt x="2063792" y="54342"/>
                  </a:lnTo>
                  <a:lnTo>
                    <a:pt x="2035061" y="25611"/>
                  </a:lnTo>
                  <a:lnTo>
                    <a:pt x="1998630" y="6767"/>
                  </a:lnTo>
                  <a:lnTo>
                    <a:pt x="19566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73268" y="720851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4" h="1327785">
                  <a:moveTo>
                    <a:pt x="0" y="132714"/>
                  </a:moveTo>
                  <a:lnTo>
                    <a:pt x="6767" y="90773"/>
                  </a:lnTo>
                  <a:lnTo>
                    <a:pt x="25611" y="54342"/>
                  </a:lnTo>
                  <a:lnTo>
                    <a:pt x="54342" y="25611"/>
                  </a:lnTo>
                  <a:lnTo>
                    <a:pt x="90773" y="6767"/>
                  </a:lnTo>
                  <a:lnTo>
                    <a:pt x="132715" y="0"/>
                  </a:lnTo>
                  <a:lnTo>
                    <a:pt x="1956689" y="0"/>
                  </a:lnTo>
                  <a:lnTo>
                    <a:pt x="1998630" y="6767"/>
                  </a:lnTo>
                  <a:lnTo>
                    <a:pt x="2035061" y="25611"/>
                  </a:lnTo>
                  <a:lnTo>
                    <a:pt x="2063792" y="54342"/>
                  </a:lnTo>
                  <a:lnTo>
                    <a:pt x="2082636" y="90773"/>
                  </a:lnTo>
                  <a:lnTo>
                    <a:pt x="2089404" y="132714"/>
                  </a:lnTo>
                  <a:lnTo>
                    <a:pt x="2089404" y="1194689"/>
                  </a:lnTo>
                  <a:lnTo>
                    <a:pt x="2082636" y="1236630"/>
                  </a:lnTo>
                  <a:lnTo>
                    <a:pt x="2063792" y="1273061"/>
                  </a:lnTo>
                  <a:lnTo>
                    <a:pt x="2035061" y="1301792"/>
                  </a:lnTo>
                  <a:lnTo>
                    <a:pt x="1998630" y="1320636"/>
                  </a:lnTo>
                  <a:lnTo>
                    <a:pt x="1956689" y="1327403"/>
                  </a:lnTo>
                  <a:lnTo>
                    <a:pt x="132715" y="1327403"/>
                  </a:lnTo>
                  <a:lnTo>
                    <a:pt x="90773" y="1320636"/>
                  </a:lnTo>
                  <a:lnTo>
                    <a:pt x="54342" y="1301792"/>
                  </a:lnTo>
                  <a:lnTo>
                    <a:pt x="25611" y="1273061"/>
                  </a:lnTo>
                  <a:lnTo>
                    <a:pt x="6767" y="1236630"/>
                  </a:lnTo>
                  <a:lnTo>
                    <a:pt x="0" y="1194689"/>
                  </a:lnTo>
                  <a:lnTo>
                    <a:pt x="0" y="13271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06440" y="941831"/>
              <a:ext cx="2089785" cy="1325880"/>
            </a:xfrm>
            <a:custGeom>
              <a:avLst/>
              <a:gdLst/>
              <a:ahLst/>
              <a:cxnLst/>
              <a:rect l="l" t="t" r="r" b="b"/>
              <a:pathLst>
                <a:path w="2089784" h="1325880">
                  <a:moveTo>
                    <a:pt x="1956815" y="0"/>
                  </a:moveTo>
                  <a:lnTo>
                    <a:pt x="132587" y="0"/>
                  </a:ln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0" y="1193291"/>
                  </a:lnTo>
                  <a:lnTo>
                    <a:pt x="6754" y="1235220"/>
                  </a:lnTo>
                  <a:lnTo>
                    <a:pt x="25566" y="1271619"/>
                  </a:lnTo>
                  <a:lnTo>
                    <a:pt x="54260" y="1300313"/>
                  </a:lnTo>
                  <a:lnTo>
                    <a:pt x="90659" y="1319125"/>
                  </a:lnTo>
                  <a:lnTo>
                    <a:pt x="132587" y="1325879"/>
                  </a:lnTo>
                  <a:lnTo>
                    <a:pt x="1956815" y="1325879"/>
                  </a:lnTo>
                  <a:lnTo>
                    <a:pt x="1998744" y="1319125"/>
                  </a:lnTo>
                  <a:lnTo>
                    <a:pt x="2035143" y="1300313"/>
                  </a:lnTo>
                  <a:lnTo>
                    <a:pt x="2063837" y="1271619"/>
                  </a:lnTo>
                  <a:lnTo>
                    <a:pt x="2082649" y="1235220"/>
                  </a:lnTo>
                  <a:lnTo>
                    <a:pt x="2089404" y="1193291"/>
                  </a:lnTo>
                  <a:lnTo>
                    <a:pt x="2089404" y="132587"/>
                  </a:lnTo>
                  <a:lnTo>
                    <a:pt x="2082649" y="90659"/>
                  </a:lnTo>
                  <a:lnTo>
                    <a:pt x="2063837" y="54260"/>
                  </a:lnTo>
                  <a:lnTo>
                    <a:pt x="2035143" y="25566"/>
                  </a:lnTo>
                  <a:lnTo>
                    <a:pt x="1998744" y="6754"/>
                  </a:lnTo>
                  <a:lnTo>
                    <a:pt x="195681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06440" y="941831"/>
              <a:ext cx="2089785" cy="1325880"/>
            </a:xfrm>
            <a:custGeom>
              <a:avLst/>
              <a:gdLst/>
              <a:ahLst/>
              <a:cxnLst/>
              <a:rect l="l" t="t" r="r" b="b"/>
              <a:pathLst>
                <a:path w="2089784" h="132588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956815" y="0"/>
                  </a:lnTo>
                  <a:lnTo>
                    <a:pt x="1998744" y="6754"/>
                  </a:lnTo>
                  <a:lnTo>
                    <a:pt x="2035143" y="25566"/>
                  </a:lnTo>
                  <a:lnTo>
                    <a:pt x="2063837" y="54260"/>
                  </a:lnTo>
                  <a:lnTo>
                    <a:pt x="2082649" y="90659"/>
                  </a:lnTo>
                  <a:lnTo>
                    <a:pt x="2089404" y="132587"/>
                  </a:lnTo>
                  <a:lnTo>
                    <a:pt x="2089404" y="1193291"/>
                  </a:lnTo>
                  <a:lnTo>
                    <a:pt x="2082649" y="1235220"/>
                  </a:lnTo>
                  <a:lnTo>
                    <a:pt x="2063837" y="1271619"/>
                  </a:lnTo>
                  <a:lnTo>
                    <a:pt x="2035143" y="1300313"/>
                  </a:lnTo>
                  <a:lnTo>
                    <a:pt x="1998744" y="1319125"/>
                  </a:lnTo>
                  <a:lnTo>
                    <a:pt x="1956815" y="1325879"/>
                  </a:lnTo>
                  <a:lnTo>
                    <a:pt x="132587" y="1325879"/>
                  </a:lnTo>
                  <a:lnTo>
                    <a:pt x="90659" y="1319125"/>
                  </a:lnTo>
                  <a:lnTo>
                    <a:pt x="54260" y="1300313"/>
                  </a:lnTo>
                  <a:lnTo>
                    <a:pt x="25566" y="1271619"/>
                  </a:lnTo>
                  <a:lnTo>
                    <a:pt x="6754" y="1235220"/>
                  </a:lnTo>
                  <a:lnTo>
                    <a:pt x="0" y="1193291"/>
                  </a:lnTo>
                  <a:lnTo>
                    <a:pt x="0" y="13258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64508" y="3982211"/>
              <a:ext cx="2554605" cy="607695"/>
            </a:xfrm>
            <a:custGeom>
              <a:avLst/>
              <a:gdLst/>
              <a:ahLst/>
              <a:cxnLst/>
              <a:rect l="l" t="t" r="r" b="b"/>
              <a:pathLst>
                <a:path w="2554604" h="607695">
                  <a:moveTo>
                    <a:pt x="1277112" y="0"/>
                  </a:moveTo>
                  <a:lnTo>
                    <a:pt x="1277112" y="414146"/>
                  </a:lnTo>
                  <a:lnTo>
                    <a:pt x="2554096" y="414146"/>
                  </a:lnTo>
                  <a:lnTo>
                    <a:pt x="2554096" y="607694"/>
                  </a:lnTo>
                </a:path>
                <a:path w="2554604" h="607695">
                  <a:moveTo>
                    <a:pt x="1276984" y="0"/>
                  </a:moveTo>
                  <a:lnTo>
                    <a:pt x="1276984" y="414146"/>
                  </a:lnTo>
                  <a:lnTo>
                    <a:pt x="0" y="414146"/>
                  </a:lnTo>
                  <a:lnTo>
                    <a:pt x="0" y="607694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975350" y="1253744"/>
            <a:ext cx="1752600" cy="6400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 indent="187325">
              <a:lnSpc>
                <a:spcPts val="2320"/>
              </a:lnSpc>
              <a:spcBef>
                <a:spcPts val="340"/>
              </a:spcBef>
            </a:pPr>
            <a:r>
              <a:rPr dirty="0" sz="2100">
                <a:latin typeface="Carlito"/>
                <a:cs typeface="Carlito"/>
              </a:rPr>
              <a:t>10,010 </a:t>
            </a:r>
            <a:r>
              <a:rPr dirty="0" sz="2100" spc="-5">
                <a:latin typeface="Carlito"/>
                <a:cs typeface="Carlito"/>
              </a:rPr>
              <a:t>Sales  </a:t>
            </a:r>
            <a:r>
              <a:rPr dirty="0" sz="2100" spc="-40">
                <a:latin typeface="Carlito"/>
                <a:cs typeface="Carlito"/>
              </a:rPr>
              <a:t>R</a:t>
            </a:r>
            <a:r>
              <a:rPr dirty="0" sz="2100">
                <a:latin typeface="Carlito"/>
                <a:cs typeface="Carlito"/>
              </a:rPr>
              <a:t>ep</a:t>
            </a:r>
            <a:r>
              <a:rPr dirty="0" sz="2100" spc="-25">
                <a:latin typeface="Carlito"/>
                <a:cs typeface="Carlito"/>
              </a:rPr>
              <a:t>r</a:t>
            </a:r>
            <a:r>
              <a:rPr dirty="0" sz="2100">
                <a:latin typeface="Carlito"/>
                <a:cs typeface="Carlito"/>
              </a:rPr>
              <a:t>e</a:t>
            </a:r>
            <a:r>
              <a:rPr dirty="0" sz="2100" spc="-10">
                <a:latin typeface="Carlito"/>
                <a:cs typeface="Carlito"/>
              </a:rPr>
              <a:t>s</a:t>
            </a:r>
            <a:r>
              <a:rPr dirty="0" sz="2100">
                <a:latin typeface="Carlito"/>
                <a:cs typeface="Carlito"/>
              </a:rPr>
              <a:t>e</a:t>
            </a:r>
            <a:r>
              <a:rPr dirty="0" sz="2100" spc="-25">
                <a:latin typeface="Carlito"/>
                <a:cs typeface="Carlito"/>
              </a:rPr>
              <a:t>n</a:t>
            </a:r>
            <a:r>
              <a:rPr dirty="0" sz="2100" spc="-20">
                <a:latin typeface="Carlito"/>
                <a:cs typeface="Carlito"/>
              </a:rPr>
              <a:t>t</a:t>
            </a:r>
            <a:r>
              <a:rPr dirty="0" sz="2100" spc="-25">
                <a:latin typeface="Carlito"/>
                <a:cs typeface="Carlito"/>
              </a:rPr>
              <a:t>a</a:t>
            </a:r>
            <a:r>
              <a:rPr dirty="0" sz="2100">
                <a:latin typeface="Carlito"/>
                <a:cs typeface="Carlito"/>
              </a:rPr>
              <a:t>ti</a:t>
            </a:r>
            <a:r>
              <a:rPr dirty="0" sz="2100" spc="-25">
                <a:latin typeface="Carlito"/>
                <a:cs typeface="Carlito"/>
              </a:rPr>
              <a:t>v</a:t>
            </a:r>
            <a:r>
              <a:rPr dirty="0" sz="2100">
                <a:latin typeface="Carlito"/>
                <a:cs typeface="Carlito"/>
              </a:rPr>
              <a:t>es</a:t>
            </a:r>
            <a:endParaRPr sz="21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89805" y="2648457"/>
            <a:ext cx="2335530" cy="1561465"/>
            <a:chOff x="4289805" y="2648457"/>
            <a:chExt cx="2335530" cy="1561465"/>
          </a:xfrm>
        </p:grpSpPr>
        <p:sp>
          <p:nvSpPr>
            <p:cNvPr id="11" name="object 11"/>
            <p:cNvSpPr/>
            <p:nvPr/>
          </p:nvSpPr>
          <p:spPr>
            <a:xfrm>
              <a:off x="4296155" y="2654807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5" h="1327785">
                  <a:moveTo>
                    <a:pt x="1956689" y="0"/>
                  </a:moveTo>
                  <a:lnTo>
                    <a:pt x="132715" y="0"/>
                  </a:lnTo>
                  <a:lnTo>
                    <a:pt x="90773" y="6767"/>
                  </a:lnTo>
                  <a:lnTo>
                    <a:pt x="54342" y="25611"/>
                  </a:lnTo>
                  <a:lnTo>
                    <a:pt x="25611" y="54342"/>
                  </a:lnTo>
                  <a:lnTo>
                    <a:pt x="6767" y="90773"/>
                  </a:lnTo>
                  <a:lnTo>
                    <a:pt x="0" y="132714"/>
                  </a:lnTo>
                  <a:lnTo>
                    <a:pt x="0" y="1194689"/>
                  </a:lnTo>
                  <a:lnTo>
                    <a:pt x="6767" y="1236630"/>
                  </a:lnTo>
                  <a:lnTo>
                    <a:pt x="25611" y="1273061"/>
                  </a:lnTo>
                  <a:lnTo>
                    <a:pt x="54342" y="1301792"/>
                  </a:lnTo>
                  <a:lnTo>
                    <a:pt x="90773" y="1320636"/>
                  </a:lnTo>
                  <a:lnTo>
                    <a:pt x="132715" y="1327403"/>
                  </a:lnTo>
                  <a:lnTo>
                    <a:pt x="1956689" y="1327403"/>
                  </a:lnTo>
                  <a:lnTo>
                    <a:pt x="1998630" y="1320636"/>
                  </a:lnTo>
                  <a:lnTo>
                    <a:pt x="2035061" y="1301792"/>
                  </a:lnTo>
                  <a:lnTo>
                    <a:pt x="2063792" y="1273061"/>
                  </a:lnTo>
                  <a:lnTo>
                    <a:pt x="2082636" y="1236630"/>
                  </a:lnTo>
                  <a:lnTo>
                    <a:pt x="2089404" y="1194689"/>
                  </a:lnTo>
                  <a:lnTo>
                    <a:pt x="2089404" y="132714"/>
                  </a:lnTo>
                  <a:lnTo>
                    <a:pt x="2082636" y="90773"/>
                  </a:lnTo>
                  <a:lnTo>
                    <a:pt x="2063792" y="54342"/>
                  </a:lnTo>
                  <a:lnTo>
                    <a:pt x="2035061" y="25611"/>
                  </a:lnTo>
                  <a:lnTo>
                    <a:pt x="1998630" y="6767"/>
                  </a:lnTo>
                  <a:lnTo>
                    <a:pt x="19566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96155" y="2654807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5" h="1327785">
                  <a:moveTo>
                    <a:pt x="0" y="132714"/>
                  </a:moveTo>
                  <a:lnTo>
                    <a:pt x="6767" y="90773"/>
                  </a:lnTo>
                  <a:lnTo>
                    <a:pt x="25611" y="54342"/>
                  </a:lnTo>
                  <a:lnTo>
                    <a:pt x="54342" y="25611"/>
                  </a:lnTo>
                  <a:lnTo>
                    <a:pt x="90773" y="6767"/>
                  </a:lnTo>
                  <a:lnTo>
                    <a:pt x="132715" y="0"/>
                  </a:lnTo>
                  <a:lnTo>
                    <a:pt x="1956689" y="0"/>
                  </a:lnTo>
                  <a:lnTo>
                    <a:pt x="1998630" y="6767"/>
                  </a:lnTo>
                  <a:lnTo>
                    <a:pt x="2035061" y="25611"/>
                  </a:lnTo>
                  <a:lnTo>
                    <a:pt x="2063792" y="54342"/>
                  </a:lnTo>
                  <a:lnTo>
                    <a:pt x="2082636" y="90773"/>
                  </a:lnTo>
                  <a:lnTo>
                    <a:pt x="2089404" y="132714"/>
                  </a:lnTo>
                  <a:lnTo>
                    <a:pt x="2089404" y="1194689"/>
                  </a:lnTo>
                  <a:lnTo>
                    <a:pt x="2082636" y="1236630"/>
                  </a:lnTo>
                  <a:lnTo>
                    <a:pt x="2063792" y="1273061"/>
                  </a:lnTo>
                  <a:lnTo>
                    <a:pt x="2035061" y="1301792"/>
                  </a:lnTo>
                  <a:lnTo>
                    <a:pt x="1998630" y="1320636"/>
                  </a:lnTo>
                  <a:lnTo>
                    <a:pt x="1956689" y="1327403"/>
                  </a:lnTo>
                  <a:lnTo>
                    <a:pt x="132715" y="1327403"/>
                  </a:lnTo>
                  <a:lnTo>
                    <a:pt x="90773" y="1320636"/>
                  </a:lnTo>
                  <a:lnTo>
                    <a:pt x="54342" y="1301792"/>
                  </a:lnTo>
                  <a:lnTo>
                    <a:pt x="25611" y="1273061"/>
                  </a:lnTo>
                  <a:lnTo>
                    <a:pt x="6767" y="1236630"/>
                  </a:lnTo>
                  <a:lnTo>
                    <a:pt x="0" y="1194689"/>
                  </a:lnTo>
                  <a:lnTo>
                    <a:pt x="0" y="13271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9327" y="2875787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4" h="1327785">
                  <a:moveTo>
                    <a:pt x="1956689" y="0"/>
                  </a:moveTo>
                  <a:lnTo>
                    <a:pt x="132714" y="0"/>
                  </a:lnTo>
                  <a:lnTo>
                    <a:pt x="90773" y="6767"/>
                  </a:lnTo>
                  <a:lnTo>
                    <a:pt x="54342" y="25611"/>
                  </a:lnTo>
                  <a:lnTo>
                    <a:pt x="25611" y="54342"/>
                  </a:lnTo>
                  <a:lnTo>
                    <a:pt x="6767" y="90773"/>
                  </a:lnTo>
                  <a:lnTo>
                    <a:pt x="0" y="132714"/>
                  </a:lnTo>
                  <a:lnTo>
                    <a:pt x="0" y="1194689"/>
                  </a:lnTo>
                  <a:lnTo>
                    <a:pt x="6767" y="1236630"/>
                  </a:lnTo>
                  <a:lnTo>
                    <a:pt x="25611" y="1273061"/>
                  </a:lnTo>
                  <a:lnTo>
                    <a:pt x="54342" y="1301792"/>
                  </a:lnTo>
                  <a:lnTo>
                    <a:pt x="90773" y="1320636"/>
                  </a:lnTo>
                  <a:lnTo>
                    <a:pt x="132714" y="1327404"/>
                  </a:lnTo>
                  <a:lnTo>
                    <a:pt x="1956689" y="1327404"/>
                  </a:lnTo>
                  <a:lnTo>
                    <a:pt x="1998630" y="1320636"/>
                  </a:lnTo>
                  <a:lnTo>
                    <a:pt x="2035061" y="1301792"/>
                  </a:lnTo>
                  <a:lnTo>
                    <a:pt x="2063792" y="1273061"/>
                  </a:lnTo>
                  <a:lnTo>
                    <a:pt x="2082636" y="1236630"/>
                  </a:lnTo>
                  <a:lnTo>
                    <a:pt x="2089403" y="1194689"/>
                  </a:lnTo>
                  <a:lnTo>
                    <a:pt x="2089403" y="132714"/>
                  </a:lnTo>
                  <a:lnTo>
                    <a:pt x="2082636" y="90773"/>
                  </a:lnTo>
                  <a:lnTo>
                    <a:pt x="2063792" y="54342"/>
                  </a:lnTo>
                  <a:lnTo>
                    <a:pt x="2035061" y="25611"/>
                  </a:lnTo>
                  <a:lnTo>
                    <a:pt x="1998630" y="6767"/>
                  </a:lnTo>
                  <a:lnTo>
                    <a:pt x="195668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29327" y="2875787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4" h="1327785">
                  <a:moveTo>
                    <a:pt x="0" y="132714"/>
                  </a:moveTo>
                  <a:lnTo>
                    <a:pt x="6767" y="90773"/>
                  </a:lnTo>
                  <a:lnTo>
                    <a:pt x="25611" y="54342"/>
                  </a:lnTo>
                  <a:lnTo>
                    <a:pt x="54342" y="25611"/>
                  </a:lnTo>
                  <a:lnTo>
                    <a:pt x="90773" y="6767"/>
                  </a:lnTo>
                  <a:lnTo>
                    <a:pt x="132714" y="0"/>
                  </a:lnTo>
                  <a:lnTo>
                    <a:pt x="1956689" y="0"/>
                  </a:lnTo>
                  <a:lnTo>
                    <a:pt x="1998630" y="6767"/>
                  </a:lnTo>
                  <a:lnTo>
                    <a:pt x="2035061" y="25611"/>
                  </a:lnTo>
                  <a:lnTo>
                    <a:pt x="2063792" y="54342"/>
                  </a:lnTo>
                  <a:lnTo>
                    <a:pt x="2082636" y="90773"/>
                  </a:lnTo>
                  <a:lnTo>
                    <a:pt x="2089403" y="132714"/>
                  </a:lnTo>
                  <a:lnTo>
                    <a:pt x="2089403" y="1194689"/>
                  </a:lnTo>
                  <a:lnTo>
                    <a:pt x="2082636" y="1236630"/>
                  </a:lnTo>
                  <a:lnTo>
                    <a:pt x="2063792" y="1273061"/>
                  </a:lnTo>
                  <a:lnTo>
                    <a:pt x="2035061" y="1301792"/>
                  </a:lnTo>
                  <a:lnTo>
                    <a:pt x="1998630" y="1320636"/>
                  </a:lnTo>
                  <a:lnTo>
                    <a:pt x="1956689" y="1327404"/>
                  </a:lnTo>
                  <a:lnTo>
                    <a:pt x="132714" y="1327404"/>
                  </a:lnTo>
                  <a:lnTo>
                    <a:pt x="90773" y="1320636"/>
                  </a:lnTo>
                  <a:lnTo>
                    <a:pt x="54342" y="1301792"/>
                  </a:lnTo>
                  <a:lnTo>
                    <a:pt x="25611" y="1273061"/>
                  </a:lnTo>
                  <a:lnTo>
                    <a:pt x="6767" y="1236630"/>
                  </a:lnTo>
                  <a:lnTo>
                    <a:pt x="0" y="1194689"/>
                  </a:lnTo>
                  <a:lnTo>
                    <a:pt x="0" y="132714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664709" y="2984703"/>
            <a:ext cx="1817370" cy="104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ts val="2420"/>
              </a:lnSpc>
              <a:spcBef>
                <a:spcPts val="100"/>
              </a:spcBef>
            </a:pPr>
            <a:r>
              <a:rPr dirty="0" sz="2100" spc="-5" b="1">
                <a:latin typeface="Carlito"/>
                <a:cs typeface="Carlito"/>
              </a:rPr>
              <a:t>Sales</a:t>
            </a:r>
            <a:r>
              <a:rPr dirty="0" sz="2100" spc="-15" b="1">
                <a:latin typeface="Carlito"/>
                <a:cs typeface="Carlito"/>
              </a:rPr>
              <a:t> </a:t>
            </a:r>
            <a:r>
              <a:rPr dirty="0" sz="2100" b="1">
                <a:latin typeface="Carlito"/>
                <a:cs typeface="Carlito"/>
              </a:rPr>
              <a:t>below</a:t>
            </a:r>
            <a:endParaRPr sz="2100">
              <a:latin typeface="Carlito"/>
              <a:cs typeface="Carlito"/>
            </a:endParaRPr>
          </a:p>
          <a:p>
            <a:pPr algn="ctr">
              <a:lnSpc>
                <a:spcPts val="2420"/>
              </a:lnSpc>
            </a:pPr>
            <a:r>
              <a:rPr dirty="0" sz="2100" b="1">
                <a:latin typeface="Carlito"/>
                <a:cs typeface="Carlito"/>
              </a:rPr>
              <a:t>$300,000</a:t>
            </a:r>
            <a:endParaRPr sz="21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dirty="0" sz="2100">
                <a:latin typeface="Carlito"/>
                <a:cs typeface="Carlito"/>
              </a:rPr>
              <a:t>8,974 </a:t>
            </a:r>
            <a:r>
              <a:rPr dirty="0" sz="2100" spc="-5">
                <a:latin typeface="Carlito"/>
                <a:cs typeface="Carlito"/>
              </a:rPr>
              <a:t>Sales</a:t>
            </a:r>
            <a:r>
              <a:rPr dirty="0" sz="2100" spc="-90">
                <a:latin typeface="Carlito"/>
                <a:cs typeface="Carlito"/>
              </a:rPr>
              <a:t> </a:t>
            </a:r>
            <a:r>
              <a:rPr dirty="0" sz="2100" spc="-15">
                <a:latin typeface="Carlito"/>
                <a:cs typeface="Carlito"/>
              </a:rPr>
              <a:t>Reps</a:t>
            </a:r>
            <a:endParaRPr sz="21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12694" y="4583938"/>
            <a:ext cx="2335530" cy="1559560"/>
            <a:chOff x="3012694" y="4583938"/>
            <a:chExt cx="2335530" cy="1559560"/>
          </a:xfrm>
        </p:grpSpPr>
        <p:sp>
          <p:nvSpPr>
            <p:cNvPr id="17" name="object 17"/>
            <p:cNvSpPr/>
            <p:nvPr/>
          </p:nvSpPr>
          <p:spPr>
            <a:xfrm>
              <a:off x="3019044" y="4590288"/>
              <a:ext cx="2091055" cy="1325880"/>
            </a:xfrm>
            <a:custGeom>
              <a:avLst/>
              <a:gdLst/>
              <a:ahLst/>
              <a:cxnLst/>
              <a:rect l="l" t="t" r="r" b="b"/>
              <a:pathLst>
                <a:path w="2091054" h="1325879">
                  <a:moveTo>
                    <a:pt x="1958340" y="0"/>
                  </a:moveTo>
                  <a:lnTo>
                    <a:pt x="132587" y="0"/>
                  </a:ln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0" y="1193292"/>
                  </a:lnTo>
                  <a:lnTo>
                    <a:pt x="6754" y="1235200"/>
                  </a:lnTo>
                  <a:lnTo>
                    <a:pt x="25566" y="1271597"/>
                  </a:lnTo>
                  <a:lnTo>
                    <a:pt x="54260" y="1300298"/>
                  </a:lnTo>
                  <a:lnTo>
                    <a:pt x="90659" y="1319120"/>
                  </a:lnTo>
                  <a:lnTo>
                    <a:pt x="132587" y="1325880"/>
                  </a:lnTo>
                  <a:lnTo>
                    <a:pt x="1958340" y="1325880"/>
                  </a:lnTo>
                  <a:lnTo>
                    <a:pt x="2000268" y="1319120"/>
                  </a:lnTo>
                  <a:lnTo>
                    <a:pt x="2036667" y="1300298"/>
                  </a:lnTo>
                  <a:lnTo>
                    <a:pt x="2065361" y="1271597"/>
                  </a:lnTo>
                  <a:lnTo>
                    <a:pt x="2084173" y="1235200"/>
                  </a:lnTo>
                  <a:lnTo>
                    <a:pt x="2090928" y="1193292"/>
                  </a:lnTo>
                  <a:lnTo>
                    <a:pt x="2090928" y="132587"/>
                  </a:lnTo>
                  <a:lnTo>
                    <a:pt x="2084173" y="90659"/>
                  </a:lnTo>
                  <a:lnTo>
                    <a:pt x="2065361" y="54260"/>
                  </a:lnTo>
                  <a:lnTo>
                    <a:pt x="2036667" y="25566"/>
                  </a:lnTo>
                  <a:lnTo>
                    <a:pt x="2000268" y="6754"/>
                  </a:lnTo>
                  <a:lnTo>
                    <a:pt x="1958340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19044" y="4590288"/>
              <a:ext cx="2091055" cy="1325880"/>
            </a:xfrm>
            <a:custGeom>
              <a:avLst/>
              <a:gdLst/>
              <a:ahLst/>
              <a:cxnLst/>
              <a:rect l="l" t="t" r="r" b="b"/>
              <a:pathLst>
                <a:path w="2091054" h="132587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958340" y="0"/>
                  </a:lnTo>
                  <a:lnTo>
                    <a:pt x="2000268" y="6754"/>
                  </a:lnTo>
                  <a:lnTo>
                    <a:pt x="2036667" y="25566"/>
                  </a:lnTo>
                  <a:lnTo>
                    <a:pt x="2065361" y="54260"/>
                  </a:lnTo>
                  <a:lnTo>
                    <a:pt x="2084173" y="90659"/>
                  </a:lnTo>
                  <a:lnTo>
                    <a:pt x="2090928" y="132587"/>
                  </a:lnTo>
                  <a:lnTo>
                    <a:pt x="2090928" y="1193292"/>
                  </a:lnTo>
                  <a:lnTo>
                    <a:pt x="2084173" y="1235200"/>
                  </a:lnTo>
                  <a:lnTo>
                    <a:pt x="2065361" y="1271597"/>
                  </a:lnTo>
                  <a:lnTo>
                    <a:pt x="2036667" y="1300298"/>
                  </a:lnTo>
                  <a:lnTo>
                    <a:pt x="2000268" y="1319120"/>
                  </a:lnTo>
                  <a:lnTo>
                    <a:pt x="1958340" y="1325880"/>
                  </a:lnTo>
                  <a:lnTo>
                    <a:pt x="132587" y="1325880"/>
                  </a:lnTo>
                  <a:lnTo>
                    <a:pt x="90659" y="1319120"/>
                  </a:lnTo>
                  <a:lnTo>
                    <a:pt x="54260" y="1300298"/>
                  </a:lnTo>
                  <a:lnTo>
                    <a:pt x="25566" y="1271597"/>
                  </a:lnTo>
                  <a:lnTo>
                    <a:pt x="6754" y="1235200"/>
                  </a:lnTo>
                  <a:lnTo>
                    <a:pt x="0" y="1193292"/>
                  </a:lnTo>
                  <a:lnTo>
                    <a:pt x="0" y="132587"/>
                  </a:lnTo>
                  <a:close/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252216" y="4809744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5" h="1327785">
                  <a:moveTo>
                    <a:pt x="1956689" y="0"/>
                  </a:moveTo>
                  <a:lnTo>
                    <a:pt x="132714" y="0"/>
                  </a:lnTo>
                  <a:lnTo>
                    <a:pt x="90773" y="6767"/>
                  </a:lnTo>
                  <a:lnTo>
                    <a:pt x="54342" y="25611"/>
                  </a:lnTo>
                  <a:lnTo>
                    <a:pt x="25611" y="54342"/>
                  </a:lnTo>
                  <a:lnTo>
                    <a:pt x="6767" y="90773"/>
                  </a:lnTo>
                  <a:lnTo>
                    <a:pt x="0" y="132714"/>
                  </a:lnTo>
                  <a:lnTo>
                    <a:pt x="0" y="1194663"/>
                  </a:lnTo>
                  <a:lnTo>
                    <a:pt x="6767" y="1236617"/>
                  </a:lnTo>
                  <a:lnTo>
                    <a:pt x="25611" y="1273055"/>
                  </a:lnTo>
                  <a:lnTo>
                    <a:pt x="54342" y="1301791"/>
                  </a:lnTo>
                  <a:lnTo>
                    <a:pt x="90773" y="1320636"/>
                  </a:lnTo>
                  <a:lnTo>
                    <a:pt x="132714" y="1327403"/>
                  </a:lnTo>
                  <a:lnTo>
                    <a:pt x="1956689" y="1327403"/>
                  </a:lnTo>
                  <a:lnTo>
                    <a:pt x="1998630" y="1320636"/>
                  </a:lnTo>
                  <a:lnTo>
                    <a:pt x="2035061" y="1301791"/>
                  </a:lnTo>
                  <a:lnTo>
                    <a:pt x="2063792" y="1273055"/>
                  </a:lnTo>
                  <a:lnTo>
                    <a:pt x="2082636" y="1236617"/>
                  </a:lnTo>
                  <a:lnTo>
                    <a:pt x="2089404" y="1194663"/>
                  </a:lnTo>
                  <a:lnTo>
                    <a:pt x="2089404" y="132714"/>
                  </a:lnTo>
                  <a:lnTo>
                    <a:pt x="2082636" y="90773"/>
                  </a:lnTo>
                  <a:lnTo>
                    <a:pt x="2063792" y="54342"/>
                  </a:lnTo>
                  <a:lnTo>
                    <a:pt x="2035061" y="25611"/>
                  </a:lnTo>
                  <a:lnTo>
                    <a:pt x="1998630" y="6767"/>
                  </a:lnTo>
                  <a:lnTo>
                    <a:pt x="195668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52216" y="4809744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5" h="1327785">
                  <a:moveTo>
                    <a:pt x="0" y="132714"/>
                  </a:moveTo>
                  <a:lnTo>
                    <a:pt x="6767" y="90773"/>
                  </a:lnTo>
                  <a:lnTo>
                    <a:pt x="25611" y="54342"/>
                  </a:lnTo>
                  <a:lnTo>
                    <a:pt x="54342" y="25611"/>
                  </a:lnTo>
                  <a:lnTo>
                    <a:pt x="90773" y="6767"/>
                  </a:lnTo>
                  <a:lnTo>
                    <a:pt x="132714" y="0"/>
                  </a:lnTo>
                  <a:lnTo>
                    <a:pt x="1956689" y="0"/>
                  </a:lnTo>
                  <a:lnTo>
                    <a:pt x="1998630" y="6767"/>
                  </a:lnTo>
                  <a:lnTo>
                    <a:pt x="2035061" y="25611"/>
                  </a:lnTo>
                  <a:lnTo>
                    <a:pt x="2063792" y="54342"/>
                  </a:lnTo>
                  <a:lnTo>
                    <a:pt x="2082636" y="90773"/>
                  </a:lnTo>
                  <a:lnTo>
                    <a:pt x="2089404" y="132714"/>
                  </a:lnTo>
                  <a:lnTo>
                    <a:pt x="2089404" y="1194663"/>
                  </a:lnTo>
                  <a:lnTo>
                    <a:pt x="2082636" y="1236617"/>
                  </a:lnTo>
                  <a:lnTo>
                    <a:pt x="2063792" y="1273055"/>
                  </a:lnTo>
                  <a:lnTo>
                    <a:pt x="2035061" y="1301791"/>
                  </a:lnTo>
                  <a:lnTo>
                    <a:pt x="1998630" y="1320636"/>
                  </a:lnTo>
                  <a:lnTo>
                    <a:pt x="1956689" y="1327403"/>
                  </a:lnTo>
                  <a:lnTo>
                    <a:pt x="132714" y="1327403"/>
                  </a:lnTo>
                  <a:lnTo>
                    <a:pt x="90773" y="1320636"/>
                  </a:lnTo>
                  <a:lnTo>
                    <a:pt x="54342" y="1301791"/>
                  </a:lnTo>
                  <a:lnTo>
                    <a:pt x="25611" y="1273055"/>
                  </a:lnTo>
                  <a:lnTo>
                    <a:pt x="6767" y="1236617"/>
                  </a:lnTo>
                  <a:lnTo>
                    <a:pt x="0" y="1194663"/>
                  </a:lnTo>
                  <a:lnTo>
                    <a:pt x="0" y="132714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387597" y="4920233"/>
            <a:ext cx="1817370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10">
              <a:lnSpc>
                <a:spcPts val="2420"/>
              </a:lnSpc>
              <a:spcBef>
                <a:spcPts val="100"/>
              </a:spcBef>
            </a:pPr>
            <a:r>
              <a:rPr dirty="0" sz="2100" b="1">
                <a:latin typeface="Carlito"/>
                <a:cs typeface="Carlito"/>
              </a:rPr>
              <a:t>Sales</a:t>
            </a:r>
            <a:r>
              <a:rPr dirty="0" sz="2100" spc="-20" b="1">
                <a:latin typeface="Carlito"/>
                <a:cs typeface="Carlito"/>
              </a:rPr>
              <a:t> </a:t>
            </a:r>
            <a:r>
              <a:rPr dirty="0" sz="2100" b="1">
                <a:latin typeface="Carlito"/>
                <a:cs typeface="Carlito"/>
              </a:rPr>
              <a:t>below</a:t>
            </a:r>
            <a:endParaRPr sz="2100">
              <a:latin typeface="Carlito"/>
              <a:cs typeface="Carlito"/>
            </a:endParaRPr>
          </a:p>
          <a:p>
            <a:pPr algn="ctr" marL="635">
              <a:lnSpc>
                <a:spcPts val="2420"/>
              </a:lnSpc>
            </a:pPr>
            <a:r>
              <a:rPr dirty="0" sz="2100" b="1">
                <a:latin typeface="Carlito"/>
                <a:cs typeface="Carlito"/>
              </a:rPr>
              <a:t>$30,000</a:t>
            </a:r>
            <a:endParaRPr sz="21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dirty="0" sz="2100">
                <a:latin typeface="Carlito"/>
                <a:cs typeface="Carlito"/>
              </a:rPr>
              <a:t>7,326 </a:t>
            </a:r>
            <a:r>
              <a:rPr dirty="0" sz="2100" spc="-5">
                <a:latin typeface="Carlito"/>
                <a:cs typeface="Carlito"/>
              </a:rPr>
              <a:t>Sales</a:t>
            </a:r>
            <a:r>
              <a:rPr dirty="0" sz="2100" spc="-90">
                <a:latin typeface="Carlito"/>
                <a:cs typeface="Carlito"/>
              </a:rPr>
              <a:t> </a:t>
            </a:r>
            <a:r>
              <a:rPr dirty="0" sz="2100" spc="-15">
                <a:latin typeface="Carlito"/>
                <a:cs typeface="Carlito"/>
              </a:rPr>
              <a:t>Reps</a:t>
            </a:r>
            <a:endParaRPr sz="21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66917" y="4583938"/>
            <a:ext cx="2335530" cy="1559560"/>
            <a:chOff x="5566917" y="4583938"/>
            <a:chExt cx="2335530" cy="1559560"/>
          </a:xfrm>
        </p:grpSpPr>
        <p:sp>
          <p:nvSpPr>
            <p:cNvPr id="23" name="object 23"/>
            <p:cNvSpPr/>
            <p:nvPr/>
          </p:nvSpPr>
          <p:spPr>
            <a:xfrm>
              <a:off x="5573267" y="4590288"/>
              <a:ext cx="2089785" cy="1325880"/>
            </a:xfrm>
            <a:custGeom>
              <a:avLst/>
              <a:gdLst/>
              <a:ahLst/>
              <a:cxnLst/>
              <a:rect l="l" t="t" r="r" b="b"/>
              <a:pathLst>
                <a:path w="2089784" h="1325879">
                  <a:moveTo>
                    <a:pt x="1956815" y="0"/>
                  </a:moveTo>
                  <a:lnTo>
                    <a:pt x="132587" y="0"/>
                  </a:ln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0" y="1193292"/>
                  </a:lnTo>
                  <a:lnTo>
                    <a:pt x="6754" y="1235200"/>
                  </a:lnTo>
                  <a:lnTo>
                    <a:pt x="25566" y="1271597"/>
                  </a:lnTo>
                  <a:lnTo>
                    <a:pt x="54260" y="1300298"/>
                  </a:lnTo>
                  <a:lnTo>
                    <a:pt x="90659" y="1319120"/>
                  </a:lnTo>
                  <a:lnTo>
                    <a:pt x="132587" y="1325880"/>
                  </a:lnTo>
                  <a:lnTo>
                    <a:pt x="1956815" y="1325880"/>
                  </a:lnTo>
                  <a:lnTo>
                    <a:pt x="1998744" y="1319120"/>
                  </a:lnTo>
                  <a:lnTo>
                    <a:pt x="2035143" y="1300298"/>
                  </a:lnTo>
                  <a:lnTo>
                    <a:pt x="2063837" y="1271597"/>
                  </a:lnTo>
                  <a:lnTo>
                    <a:pt x="2082649" y="1235200"/>
                  </a:lnTo>
                  <a:lnTo>
                    <a:pt x="2089404" y="1193292"/>
                  </a:lnTo>
                  <a:lnTo>
                    <a:pt x="2089404" y="132587"/>
                  </a:lnTo>
                  <a:lnTo>
                    <a:pt x="2082649" y="90659"/>
                  </a:lnTo>
                  <a:lnTo>
                    <a:pt x="2063837" y="54260"/>
                  </a:lnTo>
                  <a:lnTo>
                    <a:pt x="2035143" y="25566"/>
                  </a:lnTo>
                  <a:lnTo>
                    <a:pt x="1998744" y="6754"/>
                  </a:lnTo>
                  <a:lnTo>
                    <a:pt x="1956815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73267" y="4590288"/>
              <a:ext cx="2089785" cy="1325880"/>
            </a:xfrm>
            <a:custGeom>
              <a:avLst/>
              <a:gdLst/>
              <a:ahLst/>
              <a:cxnLst/>
              <a:rect l="l" t="t" r="r" b="b"/>
              <a:pathLst>
                <a:path w="2089784" h="132587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956815" y="0"/>
                  </a:lnTo>
                  <a:lnTo>
                    <a:pt x="1998744" y="6754"/>
                  </a:lnTo>
                  <a:lnTo>
                    <a:pt x="2035143" y="25566"/>
                  </a:lnTo>
                  <a:lnTo>
                    <a:pt x="2063837" y="54260"/>
                  </a:lnTo>
                  <a:lnTo>
                    <a:pt x="2082649" y="90659"/>
                  </a:lnTo>
                  <a:lnTo>
                    <a:pt x="2089404" y="132587"/>
                  </a:lnTo>
                  <a:lnTo>
                    <a:pt x="2089404" y="1193292"/>
                  </a:lnTo>
                  <a:lnTo>
                    <a:pt x="2082649" y="1235200"/>
                  </a:lnTo>
                  <a:lnTo>
                    <a:pt x="2063837" y="1271597"/>
                  </a:lnTo>
                  <a:lnTo>
                    <a:pt x="2035143" y="1300298"/>
                  </a:lnTo>
                  <a:lnTo>
                    <a:pt x="1998744" y="1319120"/>
                  </a:lnTo>
                  <a:lnTo>
                    <a:pt x="1956815" y="1325880"/>
                  </a:lnTo>
                  <a:lnTo>
                    <a:pt x="132587" y="1325880"/>
                  </a:lnTo>
                  <a:lnTo>
                    <a:pt x="90659" y="1319120"/>
                  </a:lnTo>
                  <a:lnTo>
                    <a:pt x="54260" y="1300298"/>
                  </a:lnTo>
                  <a:lnTo>
                    <a:pt x="25566" y="1271597"/>
                  </a:lnTo>
                  <a:lnTo>
                    <a:pt x="6754" y="1235200"/>
                  </a:lnTo>
                  <a:lnTo>
                    <a:pt x="0" y="1193292"/>
                  </a:lnTo>
                  <a:lnTo>
                    <a:pt x="0" y="132587"/>
                  </a:lnTo>
                  <a:close/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806439" y="4809744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4" h="1327785">
                  <a:moveTo>
                    <a:pt x="1956689" y="0"/>
                  </a:moveTo>
                  <a:lnTo>
                    <a:pt x="132714" y="0"/>
                  </a:lnTo>
                  <a:lnTo>
                    <a:pt x="90773" y="6767"/>
                  </a:lnTo>
                  <a:lnTo>
                    <a:pt x="54342" y="25611"/>
                  </a:lnTo>
                  <a:lnTo>
                    <a:pt x="25611" y="54342"/>
                  </a:lnTo>
                  <a:lnTo>
                    <a:pt x="6767" y="90773"/>
                  </a:lnTo>
                  <a:lnTo>
                    <a:pt x="0" y="132714"/>
                  </a:lnTo>
                  <a:lnTo>
                    <a:pt x="0" y="1194663"/>
                  </a:lnTo>
                  <a:lnTo>
                    <a:pt x="6767" y="1236617"/>
                  </a:lnTo>
                  <a:lnTo>
                    <a:pt x="25611" y="1273055"/>
                  </a:lnTo>
                  <a:lnTo>
                    <a:pt x="54342" y="1301791"/>
                  </a:lnTo>
                  <a:lnTo>
                    <a:pt x="90773" y="1320636"/>
                  </a:lnTo>
                  <a:lnTo>
                    <a:pt x="132714" y="1327403"/>
                  </a:lnTo>
                  <a:lnTo>
                    <a:pt x="1956689" y="1327403"/>
                  </a:lnTo>
                  <a:lnTo>
                    <a:pt x="1998630" y="1320636"/>
                  </a:lnTo>
                  <a:lnTo>
                    <a:pt x="2035061" y="1301791"/>
                  </a:lnTo>
                  <a:lnTo>
                    <a:pt x="2063792" y="1273055"/>
                  </a:lnTo>
                  <a:lnTo>
                    <a:pt x="2082636" y="1236617"/>
                  </a:lnTo>
                  <a:lnTo>
                    <a:pt x="2089404" y="1194663"/>
                  </a:lnTo>
                  <a:lnTo>
                    <a:pt x="2089404" y="132714"/>
                  </a:lnTo>
                  <a:lnTo>
                    <a:pt x="2082636" y="90773"/>
                  </a:lnTo>
                  <a:lnTo>
                    <a:pt x="2063792" y="54342"/>
                  </a:lnTo>
                  <a:lnTo>
                    <a:pt x="2035061" y="25611"/>
                  </a:lnTo>
                  <a:lnTo>
                    <a:pt x="1998630" y="6767"/>
                  </a:lnTo>
                  <a:lnTo>
                    <a:pt x="195668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806439" y="4809744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4" h="1327785">
                  <a:moveTo>
                    <a:pt x="0" y="132714"/>
                  </a:moveTo>
                  <a:lnTo>
                    <a:pt x="6767" y="90773"/>
                  </a:lnTo>
                  <a:lnTo>
                    <a:pt x="25611" y="54342"/>
                  </a:lnTo>
                  <a:lnTo>
                    <a:pt x="54342" y="25611"/>
                  </a:lnTo>
                  <a:lnTo>
                    <a:pt x="90773" y="6767"/>
                  </a:lnTo>
                  <a:lnTo>
                    <a:pt x="132714" y="0"/>
                  </a:lnTo>
                  <a:lnTo>
                    <a:pt x="1956689" y="0"/>
                  </a:lnTo>
                  <a:lnTo>
                    <a:pt x="1998630" y="6767"/>
                  </a:lnTo>
                  <a:lnTo>
                    <a:pt x="2035061" y="25611"/>
                  </a:lnTo>
                  <a:lnTo>
                    <a:pt x="2063792" y="54342"/>
                  </a:lnTo>
                  <a:lnTo>
                    <a:pt x="2082636" y="90773"/>
                  </a:lnTo>
                  <a:lnTo>
                    <a:pt x="2089404" y="132714"/>
                  </a:lnTo>
                  <a:lnTo>
                    <a:pt x="2089404" y="1194663"/>
                  </a:lnTo>
                  <a:lnTo>
                    <a:pt x="2082636" y="1236617"/>
                  </a:lnTo>
                  <a:lnTo>
                    <a:pt x="2063792" y="1273055"/>
                  </a:lnTo>
                  <a:lnTo>
                    <a:pt x="2035061" y="1301791"/>
                  </a:lnTo>
                  <a:lnTo>
                    <a:pt x="1998630" y="1320636"/>
                  </a:lnTo>
                  <a:lnTo>
                    <a:pt x="1956689" y="1327403"/>
                  </a:lnTo>
                  <a:lnTo>
                    <a:pt x="132714" y="1327403"/>
                  </a:lnTo>
                  <a:lnTo>
                    <a:pt x="90773" y="1320636"/>
                  </a:lnTo>
                  <a:lnTo>
                    <a:pt x="54342" y="1301791"/>
                  </a:lnTo>
                  <a:lnTo>
                    <a:pt x="25611" y="1273055"/>
                  </a:lnTo>
                  <a:lnTo>
                    <a:pt x="6767" y="1236617"/>
                  </a:lnTo>
                  <a:lnTo>
                    <a:pt x="0" y="1194663"/>
                  </a:lnTo>
                  <a:lnTo>
                    <a:pt x="0" y="132714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941821" y="4920233"/>
            <a:ext cx="1817370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ts val="2420"/>
              </a:lnSpc>
              <a:spcBef>
                <a:spcPts val="100"/>
              </a:spcBef>
            </a:pPr>
            <a:r>
              <a:rPr dirty="0" sz="2100" b="1">
                <a:latin typeface="Carlito"/>
                <a:cs typeface="Carlito"/>
              </a:rPr>
              <a:t>Sales</a:t>
            </a:r>
            <a:r>
              <a:rPr dirty="0" sz="2100" spc="-35" b="1">
                <a:latin typeface="Carlito"/>
                <a:cs typeface="Carlito"/>
              </a:rPr>
              <a:t> </a:t>
            </a:r>
            <a:r>
              <a:rPr dirty="0" sz="2100" b="1">
                <a:latin typeface="Carlito"/>
                <a:cs typeface="Carlito"/>
              </a:rPr>
              <a:t>$30,000-</a:t>
            </a:r>
            <a:endParaRPr sz="2100">
              <a:latin typeface="Carlito"/>
              <a:cs typeface="Carlito"/>
            </a:endParaRPr>
          </a:p>
          <a:p>
            <a:pPr algn="ctr">
              <a:lnSpc>
                <a:spcPts val="2420"/>
              </a:lnSpc>
            </a:pPr>
            <a:r>
              <a:rPr dirty="0" sz="2100" b="1">
                <a:latin typeface="Carlito"/>
                <a:cs typeface="Carlito"/>
              </a:rPr>
              <a:t>$299,999</a:t>
            </a:r>
            <a:endParaRPr sz="21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dirty="0" sz="2100">
                <a:latin typeface="Carlito"/>
                <a:cs typeface="Carlito"/>
              </a:rPr>
              <a:t>1,648 </a:t>
            </a:r>
            <a:r>
              <a:rPr dirty="0" sz="2100" spc="-5">
                <a:latin typeface="Carlito"/>
                <a:cs typeface="Carlito"/>
              </a:rPr>
              <a:t>Sales</a:t>
            </a:r>
            <a:r>
              <a:rPr dirty="0" sz="2100" spc="-90">
                <a:latin typeface="Carlito"/>
                <a:cs typeface="Carlito"/>
              </a:rPr>
              <a:t> </a:t>
            </a:r>
            <a:r>
              <a:rPr dirty="0" sz="2100" spc="-15">
                <a:latin typeface="Carlito"/>
                <a:cs typeface="Carlito"/>
              </a:rPr>
              <a:t>Reps</a:t>
            </a:r>
            <a:endParaRPr sz="21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844030" y="2648457"/>
            <a:ext cx="2335530" cy="1561465"/>
            <a:chOff x="6844030" y="2648457"/>
            <a:chExt cx="2335530" cy="1561465"/>
          </a:xfrm>
        </p:grpSpPr>
        <p:sp>
          <p:nvSpPr>
            <p:cNvPr id="29" name="object 29"/>
            <p:cNvSpPr/>
            <p:nvPr/>
          </p:nvSpPr>
          <p:spPr>
            <a:xfrm>
              <a:off x="6850380" y="2654807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4" h="1327785">
                  <a:moveTo>
                    <a:pt x="1956689" y="0"/>
                  </a:moveTo>
                  <a:lnTo>
                    <a:pt x="132715" y="0"/>
                  </a:lnTo>
                  <a:lnTo>
                    <a:pt x="90773" y="6767"/>
                  </a:lnTo>
                  <a:lnTo>
                    <a:pt x="54342" y="25611"/>
                  </a:lnTo>
                  <a:lnTo>
                    <a:pt x="25611" y="54342"/>
                  </a:lnTo>
                  <a:lnTo>
                    <a:pt x="6767" y="90773"/>
                  </a:lnTo>
                  <a:lnTo>
                    <a:pt x="0" y="132714"/>
                  </a:lnTo>
                  <a:lnTo>
                    <a:pt x="0" y="1194689"/>
                  </a:lnTo>
                  <a:lnTo>
                    <a:pt x="6767" y="1236630"/>
                  </a:lnTo>
                  <a:lnTo>
                    <a:pt x="25611" y="1273061"/>
                  </a:lnTo>
                  <a:lnTo>
                    <a:pt x="54342" y="1301792"/>
                  </a:lnTo>
                  <a:lnTo>
                    <a:pt x="90773" y="1320636"/>
                  </a:lnTo>
                  <a:lnTo>
                    <a:pt x="132715" y="1327403"/>
                  </a:lnTo>
                  <a:lnTo>
                    <a:pt x="1956689" y="1327403"/>
                  </a:lnTo>
                  <a:lnTo>
                    <a:pt x="1998630" y="1320636"/>
                  </a:lnTo>
                  <a:lnTo>
                    <a:pt x="2035061" y="1301792"/>
                  </a:lnTo>
                  <a:lnTo>
                    <a:pt x="2063792" y="1273061"/>
                  </a:lnTo>
                  <a:lnTo>
                    <a:pt x="2082636" y="1236630"/>
                  </a:lnTo>
                  <a:lnTo>
                    <a:pt x="2089403" y="1194689"/>
                  </a:lnTo>
                  <a:lnTo>
                    <a:pt x="2089403" y="132714"/>
                  </a:lnTo>
                  <a:lnTo>
                    <a:pt x="2082636" y="90773"/>
                  </a:lnTo>
                  <a:lnTo>
                    <a:pt x="2063792" y="54342"/>
                  </a:lnTo>
                  <a:lnTo>
                    <a:pt x="2035061" y="25611"/>
                  </a:lnTo>
                  <a:lnTo>
                    <a:pt x="1998630" y="6767"/>
                  </a:lnTo>
                  <a:lnTo>
                    <a:pt x="1956689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850380" y="2654807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4" h="1327785">
                  <a:moveTo>
                    <a:pt x="0" y="132714"/>
                  </a:moveTo>
                  <a:lnTo>
                    <a:pt x="6767" y="90773"/>
                  </a:lnTo>
                  <a:lnTo>
                    <a:pt x="25611" y="54342"/>
                  </a:lnTo>
                  <a:lnTo>
                    <a:pt x="54342" y="25611"/>
                  </a:lnTo>
                  <a:lnTo>
                    <a:pt x="90773" y="6767"/>
                  </a:lnTo>
                  <a:lnTo>
                    <a:pt x="132715" y="0"/>
                  </a:lnTo>
                  <a:lnTo>
                    <a:pt x="1956689" y="0"/>
                  </a:lnTo>
                  <a:lnTo>
                    <a:pt x="1998630" y="6767"/>
                  </a:lnTo>
                  <a:lnTo>
                    <a:pt x="2035061" y="25611"/>
                  </a:lnTo>
                  <a:lnTo>
                    <a:pt x="2063792" y="54342"/>
                  </a:lnTo>
                  <a:lnTo>
                    <a:pt x="2082636" y="90773"/>
                  </a:lnTo>
                  <a:lnTo>
                    <a:pt x="2089403" y="132714"/>
                  </a:lnTo>
                  <a:lnTo>
                    <a:pt x="2089403" y="1194689"/>
                  </a:lnTo>
                  <a:lnTo>
                    <a:pt x="2082636" y="1236630"/>
                  </a:lnTo>
                  <a:lnTo>
                    <a:pt x="2063792" y="1273061"/>
                  </a:lnTo>
                  <a:lnTo>
                    <a:pt x="2035061" y="1301792"/>
                  </a:lnTo>
                  <a:lnTo>
                    <a:pt x="1998630" y="1320636"/>
                  </a:lnTo>
                  <a:lnTo>
                    <a:pt x="1956689" y="1327403"/>
                  </a:lnTo>
                  <a:lnTo>
                    <a:pt x="132715" y="1327403"/>
                  </a:lnTo>
                  <a:lnTo>
                    <a:pt x="90773" y="1320636"/>
                  </a:lnTo>
                  <a:lnTo>
                    <a:pt x="54342" y="1301792"/>
                  </a:lnTo>
                  <a:lnTo>
                    <a:pt x="25611" y="1273061"/>
                  </a:lnTo>
                  <a:lnTo>
                    <a:pt x="6767" y="1236630"/>
                  </a:lnTo>
                  <a:lnTo>
                    <a:pt x="0" y="1194689"/>
                  </a:lnTo>
                  <a:lnTo>
                    <a:pt x="0" y="132714"/>
                  </a:lnTo>
                  <a:close/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082028" y="2875787"/>
              <a:ext cx="2091055" cy="1327785"/>
            </a:xfrm>
            <a:custGeom>
              <a:avLst/>
              <a:gdLst/>
              <a:ahLst/>
              <a:cxnLst/>
              <a:rect l="l" t="t" r="r" b="b"/>
              <a:pathLst>
                <a:path w="2091054" h="1327785">
                  <a:moveTo>
                    <a:pt x="1958213" y="0"/>
                  </a:moveTo>
                  <a:lnTo>
                    <a:pt x="132715" y="0"/>
                  </a:lnTo>
                  <a:lnTo>
                    <a:pt x="90773" y="6767"/>
                  </a:lnTo>
                  <a:lnTo>
                    <a:pt x="54342" y="25611"/>
                  </a:lnTo>
                  <a:lnTo>
                    <a:pt x="25611" y="54342"/>
                  </a:lnTo>
                  <a:lnTo>
                    <a:pt x="6767" y="90773"/>
                  </a:lnTo>
                  <a:lnTo>
                    <a:pt x="0" y="132714"/>
                  </a:lnTo>
                  <a:lnTo>
                    <a:pt x="0" y="1194689"/>
                  </a:lnTo>
                  <a:lnTo>
                    <a:pt x="6767" y="1236630"/>
                  </a:lnTo>
                  <a:lnTo>
                    <a:pt x="25611" y="1273061"/>
                  </a:lnTo>
                  <a:lnTo>
                    <a:pt x="54342" y="1301792"/>
                  </a:lnTo>
                  <a:lnTo>
                    <a:pt x="90773" y="1320636"/>
                  </a:lnTo>
                  <a:lnTo>
                    <a:pt x="132715" y="1327404"/>
                  </a:lnTo>
                  <a:lnTo>
                    <a:pt x="1958213" y="1327404"/>
                  </a:lnTo>
                  <a:lnTo>
                    <a:pt x="2000154" y="1320636"/>
                  </a:lnTo>
                  <a:lnTo>
                    <a:pt x="2036585" y="1301792"/>
                  </a:lnTo>
                  <a:lnTo>
                    <a:pt x="2065316" y="1273061"/>
                  </a:lnTo>
                  <a:lnTo>
                    <a:pt x="2084160" y="1236630"/>
                  </a:lnTo>
                  <a:lnTo>
                    <a:pt x="2090927" y="1194689"/>
                  </a:lnTo>
                  <a:lnTo>
                    <a:pt x="2090927" y="132714"/>
                  </a:lnTo>
                  <a:lnTo>
                    <a:pt x="2084160" y="90773"/>
                  </a:lnTo>
                  <a:lnTo>
                    <a:pt x="2065316" y="54342"/>
                  </a:lnTo>
                  <a:lnTo>
                    <a:pt x="2036585" y="25611"/>
                  </a:lnTo>
                  <a:lnTo>
                    <a:pt x="2000154" y="6767"/>
                  </a:lnTo>
                  <a:lnTo>
                    <a:pt x="195821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82028" y="2875787"/>
              <a:ext cx="2091055" cy="1327785"/>
            </a:xfrm>
            <a:custGeom>
              <a:avLst/>
              <a:gdLst/>
              <a:ahLst/>
              <a:cxnLst/>
              <a:rect l="l" t="t" r="r" b="b"/>
              <a:pathLst>
                <a:path w="2091054" h="1327785">
                  <a:moveTo>
                    <a:pt x="0" y="132714"/>
                  </a:moveTo>
                  <a:lnTo>
                    <a:pt x="6767" y="90773"/>
                  </a:lnTo>
                  <a:lnTo>
                    <a:pt x="25611" y="54342"/>
                  </a:lnTo>
                  <a:lnTo>
                    <a:pt x="54342" y="25611"/>
                  </a:lnTo>
                  <a:lnTo>
                    <a:pt x="90773" y="6767"/>
                  </a:lnTo>
                  <a:lnTo>
                    <a:pt x="132715" y="0"/>
                  </a:lnTo>
                  <a:lnTo>
                    <a:pt x="1958213" y="0"/>
                  </a:lnTo>
                  <a:lnTo>
                    <a:pt x="2000154" y="6767"/>
                  </a:lnTo>
                  <a:lnTo>
                    <a:pt x="2036585" y="25611"/>
                  </a:lnTo>
                  <a:lnTo>
                    <a:pt x="2065316" y="54342"/>
                  </a:lnTo>
                  <a:lnTo>
                    <a:pt x="2084160" y="90773"/>
                  </a:lnTo>
                  <a:lnTo>
                    <a:pt x="2090927" y="132714"/>
                  </a:lnTo>
                  <a:lnTo>
                    <a:pt x="2090927" y="1194689"/>
                  </a:lnTo>
                  <a:lnTo>
                    <a:pt x="2084160" y="1236630"/>
                  </a:lnTo>
                  <a:lnTo>
                    <a:pt x="2065316" y="1273061"/>
                  </a:lnTo>
                  <a:lnTo>
                    <a:pt x="2036585" y="1301792"/>
                  </a:lnTo>
                  <a:lnTo>
                    <a:pt x="2000154" y="1320636"/>
                  </a:lnTo>
                  <a:lnTo>
                    <a:pt x="1958213" y="1327404"/>
                  </a:lnTo>
                  <a:lnTo>
                    <a:pt x="132715" y="1327404"/>
                  </a:lnTo>
                  <a:lnTo>
                    <a:pt x="90773" y="1320636"/>
                  </a:lnTo>
                  <a:lnTo>
                    <a:pt x="54342" y="1301792"/>
                  </a:lnTo>
                  <a:lnTo>
                    <a:pt x="25611" y="1273061"/>
                  </a:lnTo>
                  <a:lnTo>
                    <a:pt x="6767" y="1236630"/>
                  </a:lnTo>
                  <a:lnTo>
                    <a:pt x="0" y="1194689"/>
                  </a:lnTo>
                  <a:lnTo>
                    <a:pt x="0" y="132714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218933" y="3045101"/>
            <a:ext cx="1818005" cy="839469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780"/>
              </a:spcBef>
            </a:pPr>
            <a:r>
              <a:rPr dirty="0" sz="2100" b="1">
                <a:latin typeface="Carlito"/>
                <a:cs typeface="Carlito"/>
              </a:rPr>
              <a:t>Sales</a:t>
            </a:r>
            <a:r>
              <a:rPr dirty="0" sz="2100" spc="-95" b="1">
                <a:latin typeface="Carlito"/>
                <a:cs typeface="Carlito"/>
              </a:rPr>
              <a:t> </a:t>
            </a:r>
            <a:r>
              <a:rPr dirty="0" sz="2100" b="1">
                <a:latin typeface="Carlito"/>
                <a:cs typeface="Carlito"/>
              </a:rPr>
              <a:t>$300,000+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100">
                <a:latin typeface="Carlito"/>
                <a:cs typeface="Carlito"/>
              </a:rPr>
              <a:t>1,036 </a:t>
            </a:r>
            <a:r>
              <a:rPr dirty="0" sz="2100" spc="-5">
                <a:latin typeface="Carlito"/>
                <a:cs typeface="Carlito"/>
              </a:rPr>
              <a:t>Sales</a:t>
            </a:r>
            <a:r>
              <a:rPr dirty="0" sz="2100" spc="-85">
                <a:latin typeface="Carlito"/>
                <a:cs typeface="Carlito"/>
              </a:rPr>
              <a:t> </a:t>
            </a:r>
            <a:r>
              <a:rPr dirty="0" sz="2100" spc="-15">
                <a:latin typeface="Carlito"/>
                <a:cs typeface="Carlito"/>
              </a:rPr>
              <a:t>Reps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770026" y="417190"/>
            <a:ext cx="3317240" cy="1438275"/>
          </a:xfrm>
          <a:prstGeom prst="rect"/>
        </p:spPr>
        <p:txBody>
          <a:bodyPr wrap="square" lIns="0" tIns="205740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1620"/>
              </a:spcBef>
            </a:pPr>
            <a:r>
              <a:rPr dirty="0" sz="4400" spc="-200">
                <a:latin typeface="Trebuchet MS"/>
                <a:cs typeface="Trebuchet MS"/>
              </a:rPr>
              <a:t>Decision</a:t>
            </a:r>
            <a:r>
              <a:rPr dirty="0" sz="4400" spc="-455">
                <a:latin typeface="Trebuchet MS"/>
                <a:cs typeface="Trebuchet MS"/>
              </a:rPr>
              <a:t> </a:t>
            </a:r>
            <a:r>
              <a:rPr dirty="0" sz="4400" spc="-380">
                <a:latin typeface="Trebuchet MS"/>
                <a:cs typeface="Trebuchet MS"/>
              </a:rPr>
              <a:t>Tree</a:t>
            </a:r>
            <a:endParaRPr sz="4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800" spc="-10"/>
              <a:t>~Based </a:t>
            </a:r>
            <a:r>
              <a:rPr dirty="0" sz="2800" spc="-5"/>
              <a:t>on 2019</a:t>
            </a:r>
            <a:r>
              <a:rPr dirty="0" sz="2800" spc="30"/>
              <a:t> </a:t>
            </a:r>
            <a:r>
              <a:rPr dirty="0" sz="2800" spc="-10"/>
              <a:t>Sales~</a:t>
            </a:r>
            <a:endParaRPr sz="2800"/>
          </a:p>
        </p:txBody>
      </p:sp>
      <p:sp>
        <p:nvSpPr>
          <p:cNvPr id="35" name="object 35"/>
          <p:cNvSpPr txBox="1"/>
          <p:nvPr/>
        </p:nvSpPr>
        <p:spPr>
          <a:xfrm>
            <a:off x="419201" y="5167706"/>
            <a:ext cx="12452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rlito"/>
                <a:cs typeface="Carlito"/>
              </a:rPr>
              <a:t>Model</a:t>
            </a:r>
            <a:r>
              <a:rPr dirty="0" sz="2800" spc="-55" b="1">
                <a:latin typeface="Carlito"/>
                <a:cs typeface="Carlito"/>
              </a:rPr>
              <a:t> </a:t>
            </a:r>
            <a:r>
              <a:rPr dirty="0" sz="2800" spc="-5" b="1">
                <a:latin typeface="Carlito"/>
                <a:cs typeface="Carlito"/>
              </a:rPr>
              <a:t>1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91319" y="5278018"/>
            <a:ext cx="12446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rlito"/>
                <a:cs typeface="Carlito"/>
              </a:rPr>
              <a:t>Model</a:t>
            </a:r>
            <a:r>
              <a:rPr dirty="0" sz="2800" spc="-65" b="1">
                <a:latin typeface="Carlito"/>
                <a:cs typeface="Carlito"/>
              </a:rPr>
              <a:t> </a:t>
            </a:r>
            <a:r>
              <a:rPr dirty="0" sz="2800" spc="-5" b="1">
                <a:latin typeface="Carlito"/>
                <a:cs typeface="Carlito"/>
              </a:rPr>
              <a:t>2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301731" y="3204210"/>
            <a:ext cx="12446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rlito"/>
                <a:cs typeface="Carlito"/>
              </a:rPr>
              <a:t>Model</a:t>
            </a:r>
            <a:r>
              <a:rPr dirty="0" sz="2800" spc="-65" b="1">
                <a:latin typeface="Carlito"/>
                <a:cs typeface="Carlito"/>
              </a:rPr>
              <a:t> </a:t>
            </a:r>
            <a:r>
              <a:rPr dirty="0" sz="2800" spc="-5" b="1">
                <a:latin typeface="Carlito"/>
                <a:cs typeface="Carlito"/>
              </a:rPr>
              <a:t>3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897126" y="5288026"/>
            <a:ext cx="799465" cy="247650"/>
            <a:chOff x="1897126" y="5288026"/>
            <a:chExt cx="799465" cy="247650"/>
          </a:xfrm>
        </p:grpSpPr>
        <p:sp>
          <p:nvSpPr>
            <p:cNvPr id="39" name="object 39"/>
            <p:cNvSpPr/>
            <p:nvPr/>
          </p:nvSpPr>
          <p:spPr>
            <a:xfrm>
              <a:off x="1903476" y="5294376"/>
              <a:ext cx="786765" cy="234950"/>
            </a:xfrm>
            <a:custGeom>
              <a:avLst/>
              <a:gdLst/>
              <a:ahLst/>
              <a:cxnLst/>
              <a:rect l="l" t="t" r="r" b="b"/>
              <a:pathLst>
                <a:path w="786764" h="234950">
                  <a:moveTo>
                    <a:pt x="669036" y="0"/>
                  </a:moveTo>
                  <a:lnTo>
                    <a:pt x="669036" y="58674"/>
                  </a:lnTo>
                  <a:lnTo>
                    <a:pt x="0" y="58674"/>
                  </a:lnTo>
                  <a:lnTo>
                    <a:pt x="0" y="176022"/>
                  </a:lnTo>
                  <a:lnTo>
                    <a:pt x="669036" y="176022"/>
                  </a:lnTo>
                  <a:lnTo>
                    <a:pt x="669036" y="234696"/>
                  </a:lnTo>
                  <a:lnTo>
                    <a:pt x="786384" y="117348"/>
                  </a:lnTo>
                  <a:lnTo>
                    <a:pt x="6690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903476" y="5294376"/>
              <a:ext cx="786765" cy="234950"/>
            </a:xfrm>
            <a:custGeom>
              <a:avLst/>
              <a:gdLst/>
              <a:ahLst/>
              <a:cxnLst/>
              <a:rect l="l" t="t" r="r" b="b"/>
              <a:pathLst>
                <a:path w="786764" h="234950">
                  <a:moveTo>
                    <a:pt x="0" y="58674"/>
                  </a:moveTo>
                  <a:lnTo>
                    <a:pt x="669036" y="58674"/>
                  </a:lnTo>
                  <a:lnTo>
                    <a:pt x="669036" y="0"/>
                  </a:lnTo>
                  <a:lnTo>
                    <a:pt x="786384" y="117348"/>
                  </a:lnTo>
                  <a:lnTo>
                    <a:pt x="669036" y="234696"/>
                  </a:lnTo>
                  <a:lnTo>
                    <a:pt x="669036" y="176022"/>
                  </a:lnTo>
                  <a:lnTo>
                    <a:pt x="0" y="176022"/>
                  </a:lnTo>
                  <a:lnTo>
                    <a:pt x="0" y="5867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9322054" y="3346450"/>
            <a:ext cx="799465" cy="246379"/>
            <a:chOff x="9322054" y="3346450"/>
            <a:chExt cx="799465" cy="246379"/>
          </a:xfrm>
        </p:grpSpPr>
        <p:sp>
          <p:nvSpPr>
            <p:cNvPr id="42" name="object 42"/>
            <p:cNvSpPr/>
            <p:nvPr/>
          </p:nvSpPr>
          <p:spPr>
            <a:xfrm>
              <a:off x="9328404" y="3352800"/>
              <a:ext cx="786765" cy="233679"/>
            </a:xfrm>
            <a:custGeom>
              <a:avLst/>
              <a:gdLst/>
              <a:ahLst/>
              <a:cxnLst/>
              <a:rect l="l" t="t" r="r" b="b"/>
              <a:pathLst>
                <a:path w="786765" h="233679">
                  <a:moveTo>
                    <a:pt x="116586" y="0"/>
                  </a:moveTo>
                  <a:lnTo>
                    <a:pt x="0" y="116586"/>
                  </a:lnTo>
                  <a:lnTo>
                    <a:pt x="116586" y="233172"/>
                  </a:lnTo>
                  <a:lnTo>
                    <a:pt x="116586" y="174878"/>
                  </a:lnTo>
                  <a:lnTo>
                    <a:pt x="786384" y="174878"/>
                  </a:lnTo>
                  <a:lnTo>
                    <a:pt x="786384" y="58292"/>
                  </a:lnTo>
                  <a:lnTo>
                    <a:pt x="116586" y="58292"/>
                  </a:lnTo>
                  <a:lnTo>
                    <a:pt x="11658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328404" y="3352800"/>
              <a:ext cx="786765" cy="233679"/>
            </a:xfrm>
            <a:custGeom>
              <a:avLst/>
              <a:gdLst/>
              <a:ahLst/>
              <a:cxnLst/>
              <a:rect l="l" t="t" r="r" b="b"/>
              <a:pathLst>
                <a:path w="786765" h="233679">
                  <a:moveTo>
                    <a:pt x="786384" y="174878"/>
                  </a:moveTo>
                  <a:lnTo>
                    <a:pt x="116586" y="174878"/>
                  </a:lnTo>
                  <a:lnTo>
                    <a:pt x="116586" y="233172"/>
                  </a:lnTo>
                  <a:lnTo>
                    <a:pt x="0" y="116586"/>
                  </a:lnTo>
                  <a:lnTo>
                    <a:pt x="116586" y="0"/>
                  </a:lnTo>
                  <a:lnTo>
                    <a:pt x="116586" y="58292"/>
                  </a:lnTo>
                  <a:lnTo>
                    <a:pt x="786384" y="58292"/>
                  </a:lnTo>
                  <a:lnTo>
                    <a:pt x="786384" y="17487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8284209" y="443565"/>
            <a:ext cx="3053715" cy="5205095"/>
            <a:chOff x="8284209" y="443565"/>
            <a:chExt cx="3053715" cy="5205095"/>
          </a:xfrm>
        </p:grpSpPr>
        <p:sp>
          <p:nvSpPr>
            <p:cNvPr id="45" name="object 45"/>
            <p:cNvSpPr/>
            <p:nvPr/>
          </p:nvSpPr>
          <p:spPr>
            <a:xfrm>
              <a:off x="8290559" y="5408676"/>
              <a:ext cx="786765" cy="233679"/>
            </a:xfrm>
            <a:custGeom>
              <a:avLst/>
              <a:gdLst/>
              <a:ahLst/>
              <a:cxnLst/>
              <a:rect l="l" t="t" r="r" b="b"/>
              <a:pathLst>
                <a:path w="786765" h="233679">
                  <a:moveTo>
                    <a:pt x="116586" y="0"/>
                  </a:moveTo>
                  <a:lnTo>
                    <a:pt x="0" y="116586"/>
                  </a:lnTo>
                  <a:lnTo>
                    <a:pt x="116586" y="233172"/>
                  </a:lnTo>
                  <a:lnTo>
                    <a:pt x="116586" y="174879"/>
                  </a:lnTo>
                  <a:lnTo>
                    <a:pt x="786384" y="174879"/>
                  </a:lnTo>
                  <a:lnTo>
                    <a:pt x="786384" y="58293"/>
                  </a:lnTo>
                  <a:lnTo>
                    <a:pt x="116586" y="58293"/>
                  </a:lnTo>
                  <a:lnTo>
                    <a:pt x="11658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290559" y="5408676"/>
              <a:ext cx="786765" cy="233679"/>
            </a:xfrm>
            <a:custGeom>
              <a:avLst/>
              <a:gdLst/>
              <a:ahLst/>
              <a:cxnLst/>
              <a:rect l="l" t="t" r="r" b="b"/>
              <a:pathLst>
                <a:path w="786765" h="233679">
                  <a:moveTo>
                    <a:pt x="786384" y="174879"/>
                  </a:moveTo>
                  <a:lnTo>
                    <a:pt x="116586" y="174879"/>
                  </a:lnTo>
                  <a:lnTo>
                    <a:pt x="116586" y="233172"/>
                  </a:lnTo>
                  <a:lnTo>
                    <a:pt x="0" y="116586"/>
                  </a:lnTo>
                  <a:lnTo>
                    <a:pt x="116586" y="0"/>
                  </a:lnTo>
                  <a:lnTo>
                    <a:pt x="116586" y="58293"/>
                  </a:lnTo>
                  <a:lnTo>
                    <a:pt x="786384" y="58293"/>
                  </a:lnTo>
                  <a:lnTo>
                    <a:pt x="786384" y="17487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725678" y="443565"/>
              <a:ext cx="2612102" cy="673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189357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</a:t>
            </a:r>
            <a:r>
              <a:rPr dirty="0" sz="4400" spc="-409">
                <a:latin typeface="Trebuchet MS"/>
                <a:cs typeface="Trebuchet MS"/>
              </a:rPr>
              <a:t> </a:t>
            </a:r>
            <a:r>
              <a:rPr dirty="0" sz="4400" spc="-75">
                <a:latin typeface="Trebuchet MS"/>
                <a:cs typeface="Trebuchet MS"/>
              </a:rPr>
              <a:t>1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1247" y="2764535"/>
            <a:ext cx="6181725" cy="2473960"/>
          </a:xfrm>
          <a:custGeom>
            <a:avLst/>
            <a:gdLst/>
            <a:ahLst/>
            <a:cxnLst/>
            <a:rect l="l" t="t" r="r" b="b"/>
            <a:pathLst>
              <a:path w="6181725" h="2473960">
                <a:moveTo>
                  <a:pt x="4944618" y="0"/>
                </a:moveTo>
                <a:lnTo>
                  <a:pt x="0" y="0"/>
                </a:lnTo>
                <a:lnTo>
                  <a:pt x="1236726" y="1236726"/>
                </a:lnTo>
                <a:lnTo>
                  <a:pt x="0" y="2473452"/>
                </a:lnTo>
                <a:lnTo>
                  <a:pt x="4944618" y="2473452"/>
                </a:lnTo>
                <a:lnTo>
                  <a:pt x="6181344" y="1236726"/>
                </a:lnTo>
                <a:lnTo>
                  <a:pt x="494461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36775" y="2696032"/>
            <a:ext cx="3649345" cy="248094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ctr" marL="12065" marR="5080" indent="-5080">
              <a:lnSpc>
                <a:spcPct val="91700"/>
              </a:lnSpc>
              <a:spcBef>
                <a:spcPts val="525"/>
              </a:spcBef>
            </a:pPr>
            <a:r>
              <a:rPr dirty="0" sz="4300" spc="-5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dirty="0" sz="4300" spc="-10">
                <a:solidFill>
                  <a:srgbClr val="FFFFFF"/>
                </a:solidFill>
                <a:latin typeface="Carlito"/>
                <a:cs typeface="Carlito"/>
              </a:rPr>
              <a:t>Month Sales  </a:t>
            </a:r>
            <a:r>
              <a:rPr dirty="0" sz="4300" spc="-5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dirty="0" sz="4300" spc="-2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dirty="0" sz="4300" spc="-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300" spc="-10">
                <a:solidFill>
                  <a:srgbClr val="FFFFFF"/>
                </a:solidFill>
                <a:latin typeface="Carlito"/>
                <a:cs typeface="Carlito"/>
              </a:rPr>
              <a:t>November  2019 </a:t>
            </a:r>
            <a:r>
              <a:rPr dirty="0" sz="4300" spc="-5">
                <a:solidFill>
                  <a:srgbClr val="FFFFFF"/>
                </a:solidFill>
                <a:latin typeface="Carlito"/>
                <a:cs typeface="Carlito"/>
              </a:rPr>
              <a:t>less</a:t>
            </a:r>
            <a:r>
              <a:rPr dirty="0" sz="4300" spc="-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300" spc="-5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endParaRPr sz="4300">
              <a:latin typeface="Carlito"/>
              <a:cs typeface="Carlito"/>
            </a:endParaRPr>
          </a:p>
          <a:p>
            <a:pPr algn="ctr">
              <a:lnSpc>
                <a:spcPts val="4715"/>
              </a:lnSpc>
            </a:pPr>
            <a:r>
              <a:rPr dirty="0" sz="4300" spc="-15">
                <a:solidFill>
                  <a:srgbClr val="FFFFFF"/>
                </a:solidFill>
                <a:latin typeface="Carlito"/>
                <a:cs typeface="Carlito"/>
              </a:rPr>
              <a:t>$30,000</a:t>
            </a:r>
            <a:endParaRPr sz="43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13094" y="2968498"/>
            <a:ext cx="5144135" cy="2065655"/>
            <a:chOff x="6213094" y="2968498"/>
            <a:chExt cx="5144135" cy="2065655"/>
          </a:xfrm>
        </p:grpSpPr>
        <p:sp>
          <p:nvSpPr>
            <p:cNvPr id="6" name="object 6"/>
            <p:cNvSpPr/>
            <p:nvPr/>
          </p:nvSpPr>
          <p:spPr>
            <a:xfrm>
              <a:off x="6219444" y="2974848"/>
              <a:ext cx="5131435" cy="2052955"/>
            </a:xfrm>
            <a:custGeom>
              <a:avLst/>
              <a:gdLst/>
              <a:ahLst/>
              <a:cxnLst/>
              <a:rect l="l" t="t" r="r" b="b"/>
              <a:pathLst>
                <a:path w="5131434" h="2052954">
                  <a:moveTo>
                    <a:pt x="4104894" y="0"/>
                  </a:moveTo>
                  <a:lnTo>
                    <a:pt x="0" y="0"/>
                  </a:lnTo>
                  <a:lnTo>
                    <a:pt x="1026413" y="1026413"/>
                  </a:lnTo>
                  <a:lnTo>
                    <a:pt x="0" y="2052827"/>
                  </a:lnTo>
                  <a:lnTo>
                    <a:pt x="4104894" y="2052827"/>
                  </a:lnTo>
                  <a:lnTo>
                    <a:pt x="5131308" y="1026413"/>
                  </a:lnTo>
                  <a:lnTo>
                    <a:pt x="4104894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9444" y="2974848"/>
              <a:ext cx="5131435" cy="2052955"/>
            </a:xfrm>
            <a:custGeom>
              <a:avLst/>
              <a:gdLst/>
              <a:ahLst/>
              <a:cxnLst/>
              <a:rect l="l" t="t" r="r" b="b"/>
              <a:pathLst>
                <a:path w="5131434" h="2052954">
                  <a:moveTo>
                    <a:pt x="0" y="0"/>
                  </a:moveTo>
                  <a:lnTo>
                    <a:pt x="4104894" y="0"/>
                  </a:lnTo>
                  <a:lnTo>
                    <a:pt x="5131308" y="1026413"/>
                  </a:lnTo>
                  <a:lnTo>
                    <a:pt x="4104894" y="2052827"/>
                  </a:lnTo>
                  <a:lnTo>
                    <a:pt x="0" y="2052827"/>
                  </a:lnTo>
                  <a:lnTo>
                    <a:pt x="1026413" y="102641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350379" y="2942336"/>
            <a:ext cx="2955290" cy="1924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7470"/>
              </a:lnSpc>
              <a:spcBef>
                <a:spcPts val="105"/>
              </a:spcBef>
            </a:pPr>
            <a:r>
              <a:rPr dirty="0" sz="6500">
                <a:latin typeface="Carlito"/>
                <a:cs typeface="Carlito"/>
              </a:rPr>
              <a:t>73.2%</a:t>
            </a:r>
            <a:r>
              <a:rPr dirty="0" sz="6500" spc="-85">
                <a:latin typeface="Carlito"/>
                <a:cs typeface="Carlito"/>
              </a:rPr>
              <a:t> </a:t>
            </a:r>
            <a:r>
              <a:rPr dirty="0" sz="6500" spc="-5">
                <a:latin typeface="Carlito"/>
                <a:cs typeface="Carlito"/>
              </a:rPr>
              <a:t>of</a:t>
            </a:r>
            <a:endParaRPr sz="6500">
              <a:latin typeface="Carlito"/>
              <a:cs typeface="Carlito"/>
            </a:endParaRPr>
          </a:p>
          <a:p>
            <a:pPr marL="60960">
              <a:lnSpc>
                <a:spcPts val="7470"/>
              </a:lnSpc>
            </a:pPr>
            <a:r>
              <a:rPr dirty="0" sz="6500" spc="-15">
                <a:latin typeface="Carlito"/>
                <a:cs typeface="Carlito"/>
              </a:rPr>
              <a:t>Advisors</a:t>
            </a:r>
            <a:endParaRPr sz="65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5309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 </a:t>
            </a:r>
            <a:r>
              <a:rPr dirty="0" sz="4400" spc="-185">
                <a:latin typeface="Trebuchet MS"/>
                <a:cs typeface="Trebuchet MS"/>
              </a:rPr>
              <a:t>1- </a:t>
            </a:r>
            <a:r>
              <a:rPr dirty="0" sz="4400" spc="-235">
                <a:latin typeface="Trebuchet MS"/>
                <a:cs typeface="Trebuchet MS"/>
              </a:rPr>
              <a:t>Positive</a:t>
            </a:r>
            <a:r>
              <a:rPr dirty="0" sz="4400" spc="-790">
                <a:latin typeface="Trebuchet MS"/>
                <a:cs typeface="Trebuchet MS"/>
              </a:rPr>
              <a:t> </a:t>
            </a:r>
            <a:r>
              <a:rPr dirty="0" sz="4400" spc="-204">
                <a:latin typeface="Trebuchet MS"/>
                <a:cs typeface="Trebuchet MS"/>
              </a:rPr>
              <a:t>Influencers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2282951"/>
            <a:ext cx="10515600" cy="1216660"/>
          </a:xfrm>
          <a:custGeom>
            <a:avLst/>
            <a:gdLst/>
            <a:ahLst/>
            <a:cxnLst/>
            <a:rect l="l" t="t" r="r" b="b"/>
            <a:pathLst>
              <a:path w="10515600" h="1216660">
                <a:moveTo>
                  <a:pt x="10312908" y="0"/>
                </a:moveTo>
                <a:lnTo>
                  <a:pt x="202704" y="0"/>
                </a:lnTo>
                <a:lnTo>
                  <a:pt x="156226" y="5356"/>
                </a:lnTo>
                <a:lnTo>
                  <a:pt x="113560" y="20611"/>
                </a:lnTo>
                <a:lnTo>
                  <a:pt x="75923" y="44547"/>
                </a:lnTo>
                <a:lnTo>
                  <a:pt x="44532" y="75942"/>
                </a:lnTo>
                <a:lnTo>
                  <a:pt x="20603" y="113577"/>
                </a:lnTo>
                <a:lnTo>
                  <a:pt x="5353" y="156234"/>
                </a:lnTo>
                <a:lnTo>
                  <a:pt x="0" y="202692"/>
                </a:lnTo>
                <a:lnTo>
                  <a:pt x="0" y="1013460"/>
                </a:lnTo>
                <a:lnTo>
                  <a:pt x="5353" y="1059917"/>
                </a:lnTo>
                <a:lnTo>
                  <a:pt x="20603" y="1102574"/>
                </a:lnTo>
                <a:lnTo>
                  <a:pt x="44532" y="1140209"/>
                </a:lnTo>
                <a:lnTo>
                  <a:pt x="75923" y="1171604"/>
                </a:lnTo>
                <a:lnTo>
                  <a:pt x="113560" y="1195540"/>
                </a:lnTo>
                <a:lnTo>
                  <a:pt x="156226" y="1210795"/>
                </a:lnTo>
                <a:lnTo>
                  <a:pt x="202704" y="1216152"/>
                </a:lnTo>
                <a:lnTo>
                  <a:pt x="10312908" y="1216152"/>
                </a:lnTo>
                <a:lnTo>
                  <a:pt x="10359365" y="1210795"/>
                </a:lnTo>
                <a:lnTo>
                  <a:pt x="10402022" y="1195540"/>
                </a:lnTo>
                <a:lnTo>
                  <a:pt x="10439657" y="1171604"/>
                </a:lnTo>
                <a:lnTo>
                  <a:pt x="10471052" y="1140209"/>
                </a:lnTo>
                <a:lnTo>
                  <a:pt x="10494988" y="1102574"/>
                </a:lnTo>
                <a:lnTo>
                  <a:pt x="10510243" y="1059917"/>
                </a:lnTo>
                <a:lnTo>
                  <a:pt x="10515600" y="1013460"/>
                </a:lnTo>
                <a:lnTo>
                  <a:pt x="10515600" y="202692"/>
                </a:lnTo>
                <a:lnTo>
                  <a:pt x="10510243" y="156234"/>
                </a:lnTo>
                <a:lnTo>
                  <a:pt x="10494988" y="113577"/>
                </a:lnTo>
                <a:lnTo>
                  <a:pt x="10471052" y="75942"/>
                </a:lnTo>
                <a:lnTo>
                  <a:pt x="10439657" y="44547"/>
                </a:lnTo>
                <a:lnTo>
                  <a:pt x="10402022" y="20611"/>
                </a:lnTo>
                <a:lnTo>
                  <a:pt x="10359365" y="5356"/>
                </a:lnTo>
                <a:lnTo>
                  <a:pt x="103129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52575" y="2476245"/>
            <a:ext cx="10047605" cy="3159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FFFFFF"/>
                </a:solidFill>
                <a:latin typeface="Carlito"/>
                <a:cs typeface="Carlito"/>
              </a:rPr>
              <a:t>Independent</a:t>
            </a:r>
            <a:r>
              <a:rPr dirty="0" sz="44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400" spc="-30">
                <a:solidFill>
                  <a:srgbClr val="FFFFFF"/>
                </a:solidFill>
                <a:latin typeface="Carlito"/>
                <a:cs typeface="Carlito"/>
              </a:rPr>
              <a:t>Variable</a:t>
            </a:r>
            <a:endParaRPr sz="4400">
              <a:latin typeface="Carlito"/>
              <a:cs typeface="Carlito"/>
            </a:endParaRPr>
          </a:p>
          <a:p>
            <a:pPr marL="405765" indent="-287020">
              <a:lnSpc>
                <a:spcPct val="100000"/>
              </a:lnSpc>
              <a:spcBef>
                <a:spcPts val="2440"/>
              </a:spcBef>
              <a:buChar char="•"/>
              <a:tabLst>
                <a:tab pos="406400" algn="l"/>
              </a:tabLst>
            </a:pPr>
            <a:r>
              <a:rPr dirty="0" sz="3400" spc="-5">
                <a:latin typeface="Carlito"/>
                <a:cs typeface="Carlito"/>
              </a:rPr>
              <a:t>Assets under </a:t>
            </a:r>
            <a:r>
              <a:rPr dirty="0" sz="3400" spc="-10">
                <a:latin typeface="Carlito"/>
                <a:cs typeface="Carlito"/>
              </a:rPr>
              <a:t>management </a:t>
            </a:r>
            <a:r>
              <a:rPr dirty="0" sz="3400" spc="-5">
                <a:latin typeface="Carlito"/>
                <a:cs typeface="Carlito"/>
              </a:rPr>
              <a:t>in </a:t>
            </a:r>
            <a:r>
              <a:rPr dirty="0" sz="3400" spc="-25">
                <a:latin typeface="Carlito"/>
                <a:cs typeface="Carlito"/>
              </a:rPr>
              <a:t>target </a:t>
            </a:r>
            <a:r>
              <a:rPr dirty="0" sz="3400" spc="-5">
                <a:latin typeface="Carlito"/>
                <a:cs typeface="Carlito"/>
              </a:rPr>
              <a:t>funds of </a:t>
            </a:r>
            <a:r>
              <a:rPr dirty="0" sz="3400" spc="-75">
                <a:latin typeface="Carlito"/>
                <a:cs typeface="Carlito"/>
              </a:rPr>
              <a:t>Nov.</a:t>
            </a:r>
            <a:r>
              <a:rPr dirty="0" sz="3400" spc="20">
                <a:latin typeface="Carlito"/>
                <a:cs typeface="Carlito"/>
              </a:rPr>
              <a:t> </a:t>
            </a:r>
            <a:r>
              <a:rPr dirty="0" sz="3400" spc="-10">
                <a:latin typeface="Carlito"/>
                <a:cs typeface="Carlito"/>
              </a:rPr>
              <a:t>2019</a:t>
            </a:r>
            <a:endParaRPr sz="3400">
              <a:latin typeface="Carlito"/>
              <a:cs typeface="Carlito"/>
            </a:endParaRPr>
          </a:p>
          <a:p>
            <a:pPr marL="405765" indent="-287020">
              <a:lnSpc>
                <a:spcPct val="100000"/>
              </a:lnSpc>
              <a:spcBef>
                <a:spcPts val="495"/>
              </a:spcBef>
              <a:buChar char="•"/>
              <a:tabLst>
                <a:tab pos="406400" algn="l"/>
              </a:tabLst>
            </a:pPr>
            <a:r>
              <a:rPr dirty="0" sz="3400" spc="-10">
                <a:latin typeface="Carlito"/>
                <a:cs typeface="Carlito"/>
              </a:rPr>
              <a:t>12-month sales </a:t>
            </a:r>
            <a:r>
              <a:rPr dirty="0" sz="3400" spc="-5">
                <a:latin typeface="Carlito"/>
                <a:cs typeface="Carlito"/>
              </a:rPr>
              <a:t>up </a:t>
            </a:r>
            <a:r>
              <a:rPr dirty="0" sz="3400" spc="-20">
                <a:latin typeface="Carlito"/>
                <a:cs typeface="Carlito"/>
              </a:rPr>
              <a:t>to </a:t>
            </a:r>
            <a:r>
              <a:rPr dirty="0" sz="3400" spc="-10">
                <a:latin typeface="Carlito"/>
                <a:cs typeface="Carlito"/>
              </a:rPr>
              <a:t>November</a:t>
            </a:r>
            <a:r>
              <a:rPr dirty="0" sz="3400" spc="55">
                <a:latin typeface="Carlito"/>
                <a:cs typeface="Carlito"/>
              </a:rPr>
              <a:t> </a:t>
            </a:r>
            <a:r>
              <a:rPr dirty="0" sz="3400" spc="-5">
                <a:latin typeface="Carlito"/>
                <a:cs typeface="Carlito"/>
              </a:rPr>
              <a:t>2018</a:t>
            </a:r>
            <a:endParaRPr sz="3400">
              <a:latin typeface="Carlito"/>
              <a:cs typeface="Carlito"/>
            </a:endParaRPr>
          </a:p>
          <a:p>
            <a:pPr marL="405765" marR="74295" indent="-287020">
              <a:lnSpc>
                <a:spcPts val="3729"/>
              </a:lnSpc>
              <a:spcBef>
                <a:spcPts val="894"/>
              </a:spcBef>
              <a:buChar char="•"/>
              <a:tabLst>
                <a:tab pos="406400" algn="l"/>
              </a:tabLst>
            </a:pPr>
            <a:r>
              <a:rPr dirty="0" sz="3400" spc="-5">
                <a:latin typeface="Carlito"/>
                <a:cs typeface="Carlito"/>
              </a:rPr>
              <a:t>Number of asset classes </a:t>
            </a:r>
            <a:r>
              <a:rPr dirty="0" sz="3400" spc="-10">
                <a:latin typeface="Carlito"/>
                <a:cs typeface="Carlito"/>
              </a:rPr>
              <a:t>sold </a:t>
            </a:r>
            <a:r>
              <a:rPr dirty="0" sz="3400" spc="-5">
                <a:latin typeface="Carlito"/>
                <a:cs typeface="Carlito"/>
              </a:rPr>
              <a:t>up </a:t>
            </a:r>
            <a:r>
              <a:rPr dirty="0" sz="3400" spc="-20">
                <a:latin typeface="Carlito"/>
                <a:cs typeface="Carlito"/>
              </a:rPr>
              <a:t>to </a:t>
            </a:r>
            <a:r>
              <a:rPr dirty="0" sz="3400" spc="-10">
                <a:latin typeface="Carlito"/>
                <a:cs typeface="Carlito"/>
              </a:rPr>
              <a:t>November </a:t>
            </a:r>
            <a:r>
              <a:rPr dirty="0" sz="3400" spc="-5">
                <a:latin typeface="Carlito"/>
                <a:cs typeface="Carlito"/>
              </a:rPr>
              <a:t>2019 </a:t>
            </a:r>
            <a:r>
              <a:rPr dirty="0" sz="3400" spc="-35">
                <a:latin typeface="Carlito"/>
                <a:cs typeface="Carlito"/>
              </a:rPr>
              <a:t>for  </a:t>
            </a:r>
            <a:r>
              <a:rPr dirty="0" sz="3400" spc="-20">
                <a:latin typeface="Carlito"/>
                <a:cs typeface="Carlito"/>
              </a:rPr>
              <a:t>at </a:t>
            </a:r>
            <a:r>
              <a:rPr dirty="0" sz="3400" spc="-10">
                <a:latin typeface="Carlito"/>
                <a:cs typeface="Carlito"/>
              </a:rPr>
              <a:t>least</a:t>
            </a:r>
            <a:r>
              <a:rPr dirty="0" sz="3400" spc="-5">
                <a:latin typeface="Carlito"/>
                <a:cs typeface="Carlito"/>
              </a:rPr>
              <a:t> $1</a:t>
            </a:r>
            <a:endParaRPr sz="3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7722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5">
                <a:latin typeface="Trebuchet MS"/>
                <a:cs typeface="Trebuchet MS"/>
              </a:rPr>
              <a:t>Model </a:t>
            </a:r>
            <a:r>
              <a:rPr dirty="0" sz="4400" spc="-185">
                <a:latin typeface="Trebuchet MS"/>
                <a:cs typeface="Trebuchet MS"/>
              </a:rPr>
              <a:t>1- </a:t>
            </a:r>
            <a:r>
              <a:rPr dirty="0" sz="4400" spc="-229">
                <a:latin typeface="Trebuchet MS"/>
                <a:cs typeface="Trebuchet MS"/>
              </a:rPr>
              <a:t>Negative</a:t>
            </a:r>
            <a:r>
              <a:rPr dirty="0" sz="4400" spc="-805">
                <a:latin typeface="Trebuchet MS"/>
                <a:cs typeface="Trebuchet MS"/>
              </a:rPr>
              <a:t> </a:t>
            </a:r>
            <a:r>
              <a:rPr dirty="0" sz="4400" spc="-204">
                <a:latin typeface="Trebuchet MS"/>
                <a:cs typeface="Trebuchet MS"/>
              </a:rPr>
              <a:t>Influencers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2854451"/>
            <a:ext cx="10515600" cy="1217930"/>
          </a:xfrm>
          <a:custGeom>
            <a:avLst/>
            <a:gdLst/>
            <a:ahLst/>
            <a:cxnLst/>
            <a:rect l="l" t="t" r="r" b="b"/>
            <a:pathLst>
              <a:path w="10515600" h="1217929">
                <a:moveTo>
                  <a:pt x="10312654" y="0"/>
                </a:moveTo>
                <a:lnTo>
                  <a:pt x="202946" y="0"/>
                </a:lnTo>
                <a:lnTo>
                  <a:pt x="156414" y="5356"/>
                </a:lnTo>
                <a:lnTo>
                  <a:pt x="113698" y="20617"/>
                </a:lnTo>
                <a:lnTo>
                  <a:pt x="76016" y="44567"/>
                </a:lnTo>
                <a:lnTo>
                  <a:pt x="44586" y="75989"/>
                </a:lnTo>
                <a:lnTo>
                  <a:pt x="20628" y="113670"/>
                </a:lnTo>
                <a:lnTo>
                  <a:pt x="5360" y="156394"/>
                </a:lnTo>
                <a:lnTo>
                  <a:pt x="0" y="202946"/>
                </a:lnTo>
                <a:lnTo>
                  <a:pt x="0" y="1014730"/>
                </a:lnTo>
                <a:lnTo>
                  <a:pt x="5360" y="1061281"/>
                </a:lnTo>
                <a:lnTo>
                  <a:pt x="20628" y="1104005"/>
                </a:lnTo>
                <a:lnTo>
                  <a:pt x="44586" y="1141686"/>
                </a:lnTo>
                <a:lnTo>
                  <a:pt x="76016" y="1173108"/>
                </a:lnTo>
                <a:lnTo>
                  <a:pt x="113698" y="1197058"/>
                </a:lnTo>
                <a:lnTo>
                  <a:pt x="156414" y="1212319"/>
                </a:lnTo>
                <a:lnTo>
                  <a:pt x="202946" y="1217676"/>
                </a:lnTo>
                <a:lnTo>
                  <a:pt x="10312654" y="1217676"/>
                </a:lnTo>
                <a:lnTo>
                  <a:pt x="10359205" y="1212319"/>
                </a:lnTo>
                <a:lnTo>
                  <a:pt x="10401929" y="1197058"/>
                </a:lnTo>
                <a:lnTo>
                  <a:pt x="10439610" y="1173108"/>
                </a:lnTo>
                <a:lnTo>
                  <a:pt x="10471032" y="1141686"/>
                </a:lnTo>
                <a:lnTo>
                  <a:pt x="10494982" y="1104005"/>
                </a:lnTo>
                <a:lnTo>
                  <a:pt x="10510243" y="1061281"/>
                </a:lnTo>
                <a:lnTo>
                  <a:pt x="10515600" y="1014730"/>
                </a:lnTo>
                <a:lnTo>
                  <a:pt x="10515600" y="202946"/>
                </a:lnTo>
                <a:lnTo>
                  <a:pt x="10510243" y="156394"/>
                </a:lnTo>
                <a:lnTo>
                  <a:pt x="10494982" y="113670"/>
                </a:lnTo>
                <a:lnTo>
                  <a:pt x="10471032" y="75989"/>
                </a:lnTo>
                <a:lnTo>
                  <a:pt x="10439610" y="44567"/>
                </a:lnTo>
                <a:lnTo>
                  <a:pt x="10401929" y="20617"/>
                </a:lnTo>
                <a:lnTo>
                  <a:pt x="10359205" y="5356"/>
                </a:lnTo>
                <a:lnTo>
                  <a:pt x="1031265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52575" y="3047822"/>
            <a:ext cx="10048240" cy="152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FFFFFF"/>
                </a:solidFill>
                <a:latin typeface="Carlito"/>
                <a:cs typeface="Carlito"/>
              </a:rPr>
              <a:t>Independent</a:t>
            </a:r>
            <a:r>
              <a:rPr dirty="0" sz="44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4400" spc="-25">
                <a:solidFill>
                  <a:srgbClr val="FFFFFF"/>
                </a:solidFill>
                <a:latin typeface="Carlito"/>
                <a:cs typeface="Carlito"/>
              </a:rPr>
              <a:t>Variables</a:t>
            </a:r>
            <a:endParaRPr sz="4400">
              <a:latin typeface="Carlito"/>
              <a:cs typeface="Carlito"/>
            </a:endParaRPr>
          </a:p>
          <a:p>
            <a:pPr marL="405765" indent="-287020">
              <a:lnSpc>
                <a:spcPct val="100000"/>
              </a:lnSpc>
              <a:spcBef>
                <a:spcPts val="2440"/>
              </a:spcBef>
              <a:buChar char="•"/>
              <a:tabLst>
                <a:tab pos="406400" algn="l"/>
              </a:tabLst>
            </a:pPr>
            <a:r>
              <a:rPr dirty="0" sz="3400" spc="-5">
                <a:latin typeface="Carlito"/>
                <a:cs typeface="Carlito"/>
              </a:rPr>
              <a:t>Assets under </a:t>
            </a:r>
            <a:r>
              <a:rPr dirty="0" sz="3400" spc="-10">
                <a:latin typeface="Carlito"/>
                <a:cs typeface="Carlito"/>
              </a:rPr>
              <a:t>management </a:t>
            </a:r>
            <a:r>
              <a:rPr dirty="0" sz="3400" spc="-5">
                <a:latin typeface="Carlito"/>
                <a:cs typeface="Carlito"/>
              </a:rPr>
              <a:t>in </a:t>
            </a:r>
            <a:r>
              <a:rPr dirty="0" sz="3400" spc="-25">
                <a:latin typeface="Carlito"/>
                <a:cs typeface="Carlito"/>
              </a:rPr>
              <a:t>target </a:t>
            </a:r>
            <a:r>
              <a:rPr dirty="0" sz="3400" spc="-5">
                <a:latin typeface="Carlito"/>
                <a:cs typeface="Carlito"/>
              </a:rPr>
              <a:t>funds of </a:t>
            </a:r>
            <a:r>
              <a:rPr dirty="0" sz="3400" spc="-75">
                <a:latin typeface="Carlito"/>
                <a:cs typeface="Carlito"/>
              </a:rPr>
              <a:t>Nov.</a:t>
            </a:r>
            <a:r>
              <a:rPr dirty="0" sz="3400" spc="35">
                <a:latin typeface="Carlito"/>
                <a:cs typeface="Carlito"/>
              </a:rPr>
              <a:t> </a:t>
            </a:r>
            <a:r>
              <a:rPr dirty="0" sz="3400" spc="-10">
                <a:latin typeface="Carlito"/>
                <a:cs typeface="Carlito"/>
              </a:rPr>
              <a:t>2018</a:t>
            </a:r>
            <a:endParaRPr sz="3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25679" y="443565"/>
            <a:ext cx="2612102" cy="67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Nika Nguyen</dc:creator>
  <dc:title>PowerPoint Presentation</dc:title>
  <dcterms:created xsi:type="dcterms:W3CDTF">2021-08-31T23:29:40Z</dcterms:created>
  <dcterms:modified xsi:type="dcterms:W3CDTF">2021-08-31T23:29:40Z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2021-08-31T00:00:00Z</vt:filetime>
  </property>
</Properties>
</file>