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4223"/>
            <a:ext cx="12192000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4223"/>
            <a:ext cx="12192000" cy="493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506" y="346710"/>
            <a:ext cx="11352987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957" y="2451861"/>
            <a:ext cx="11086084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04853" y="6474893"/>
            <a:ext cx="16002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nuveen.com/mutual-funds" TargetMode="External"/><Relationship Id="rId4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4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1771376" y="6787895"/>
              <a:ext cx="421005" cy="70485"/>
            </a:xfrm>
            <a:custGeom>
              <a:avLst/>
              <a:gdLst/>
              <a:ahLst/>
              <a:cxnLst/>
              <a:rect l="l" t="t" r="r" b="b"/>
              <a:pathLst>
                <a:path w="421004" h="70484">
                  <a:moveTo>
                    <a:pt x="420624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420624" y="7010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6787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36791" y="0"/>
              <a:ext cx="3977640" cy="6858000"/>
            </a:xfrm>
            <a:custGeom>
              <a:avLst/>
              <a:gdLst/>
              <a:ahLst/>
              <a:cxnLst/>
              <a:rect l="l" t="t" r="r" b="b"/>
              <a:pathLst>
                <a:path w="3977640" h="6858000">
                  <a:moveTo>
                    <a:pt x="39776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977640" y="6858000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8943" y="1383233"/>
            <a:ext cx="2213610" cy="2056764"/>
          </a:xfrm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90"/>
              </a:spcBef>
            </a:pPr>
            <a:r>
              <a:rPr dirty="0" sz="3600" spc="-275">
                <a:solidFill>
                  <a:srgbClr val="FFFFFF"/>
                </a:solidFill>
              </a:rPr>
              <a:t>Columbia  </a:t>
            </a:r>
            <a:r>
              <a:rPr dirty="0" sz="3600" spc="-315">
                <a:solidFill>
                  <a:srgbClr val="FFFFFF"/>
                </a:solidFill>
              </a:rPr>
              <a:t>Un</a:t>
            </a:r>
            <a:r>
              <a:rPr dirty="0" sz="3600" spc="-310">
                <a:solidFill>
                  <a:srgbClr val="FFFFFF"/>
                </a:solidFill>
              </a:rPr>
              <a:t>i</a:t>
            </a:r>
            <a:r>
              <a:rPr dirty="0" sz="3600" spc="-400">
                <a:solidFill>
                  <a:srgbClr val="FFFFFF"/>
                </a:solidFill>
              </a:rPr>
              <a:t>v</a:t>
            </a:r>
            <a:r>
              <a:rPr dirty="0" sz="3600" spc="-315">
                <a:solidFill>
                  <a:srgbClr val="FFFFFF"/>
                </a:solidFill>
              </a:rPr>
              <a:t>e</a:t>
            </a:r>
            <a:r>
              <a:rPr dirty="0" sz="3600" spc="-210">
                <a:solidFill>
                  <a:srgbClr val="FFFFFF"/>
                </a:solidFill>
              </a:rPr>
              <a:t>r</a:t>
            </a:r>
            <a:r>
              <a:rPr dirty="0" sz="3600" spc="-310">
                <a:solidFill>
                  <a:srgbClr val="FFFFFF"/>
                </a:solidFill>
              </a:rPr>
              <a:t>si</a:t>
            </a:r>
            <a:r>
              <a:rPr dirty="0" sz="3600" spc="-305">
                <a:solidFill>
                  <a:srgbClr val="FFFFFF"/>
                </a:solidFill>
              </a:rPr>
              <a:t>t</a:t>
            </a:r>
            <a:r>
              <a:rPr dirty="0" sz="3600">
                <a:solidFill>
                  <a:srgbClr val="FFFFFF"/>
                </a:solidFill>
              </a:rPr>
              <a:t>y  </a:t>
            </a:r>
            <a:r>
              <a:rPr dirty="0" sz="3600" spc="-270">
                <a:solidFill>
                  <a:srgbClr val="FFFFFF"/>
                </a:solidFill>
              </a:rPr>
              <a:t>PGDMLAI</a:t>
            </a:r>
            <a:endParaRPr sz="3600"/>
          </a:p>
          <a:p>
            <a:pPr marL="12700">
              <a:lnSpc>
                <a:spcPts val="3829"/>
              </a:lnSpc>
            </a:pPr>
            <a:r>
              <a:rPr dirty="0" sz="3600" spc="-270">
                <a:solidFill>
                  <a:srgbClr val="FFFFFF"/>
                </a:solidFill>
              </a:rPr>
              <a:t>Capstone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6541007" y="4873625"/>
            <a:ext cx="3571748" cy="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2453" y="6479235"/>
            <a:ext cx="1111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4" name="object 4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771376" y="6474967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85858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8612" y="2451861"/>
            <a:ext cx="10772775" cy="3593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ahoma"/>
                <a:cs typeface="Tahoma"/>
              </a:rPr>
              <a:t>Analysis Results</a:t>
            </a:r>
            <a:r>
              <a:rPr dirty="0" sz="1800" spc="-6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(50%)</a:t>
            </a:r>
            <a:endParaRPr sz="1800">
              <a:latin typeface="Tahoma"/>
              <a:cs typeface="Tahoma"/>
            </a:endParaRPr>
          </a:p>
          <a:p>
            <a:pPr marL="12700" marR="555625">
              <a:lnSpc>
                <a:spcPct val="100000"/>
              </a:lnSpc>
              <a:tabLst>
                <a:tab pos="3752215" algn="l"/>
                <a:tab pos="6028055" algn="l"/>
              </a:tabLst>
            </a:pPr>
            <a:r>
              <a:rPr dirty="0" sz="1800" spc="-10">
                <a:latin typeface="Tahoma"/>
                <a:cs typeface="Tahoma"/>
              </a:rPr>
              <a:t>Present </a:t>
            </a:r>
            <a:r>
              <a:rPr dirty="0" sz="1800" spc="-5">
                <a:latin typeface="Tahoma"/>
                <a:cs typeface="Tahoma"/>
              </a:rPr>
              <a:t>the results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8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your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analysis.	</a:t>
            </a:r>
            <a:r>
              <a:rPr dirty="0" sz="1800" spc="-5">
                <a:latin typeface="Tahoma"/>
                <a:cs typeface="Tahoma"/>
              </a:rPr>
              <a:t>Be clear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and</a:t>
            </a:r>
            <a:r>
              <a:rPr dirty="0" sz="1800" spc="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concise.	</a:t>
            </a:r>
            <a:r>
              <a:rPr dirty="0" sz="1800" spc="-10">
                <a:latin typeface="Tahoma"/>
                <a:cs typeface="Tahoma"/>
              </a:rPr>
              <a:t>Remember </a:t>
            </a:r>
            <a:r>
              <a:rPr dirty="0" sz="1800" spc="-5">
                <a:latin typeface="Tahoma"/>
                <a:cs typeface="Tahoma"/>
              </a:rPr>
              <a:t>that </a:t>
            </a:r>
            <a:r>
              <a:rPr dirty="0" sz="1800" spc="-10">
                <a:latin typeface="Tahoma"/>
                <a:cs typeface="Tahoma"/>
              </a:rPr>
              <a:t>your </a:t>
            </a:r>
            <a:r>
              <a:rPr dirty="0" sz="1800" spc="-5">
                <a:latin typeface="Tahoma"/>
                <a:cs typeface="Tahoma"/>
              </a:rPr>
              <a:t>audience consists </a:t>
            </a:r>
            <a:r>
              <a:rPr dirty="0" sz="1800">
                <a:latin typeface="Tahoma"/>
                <a:cs typeface="Tahoma"/>
              </a:rPr>
              <a:t>of  </a:t>
            </a:r>
            <a:r>
              <a:rPr dirty="0" sz="1800" spc="-10">
                <a:latin typeface="Tahoma"/>
                <a:cs typeface="Tahoma"/>
              </a:rPr>
              <a:t>business managers </a:t>
            </a:r>
            <a:r>
              <a:rPr dirty="0" sz="1800" spc="-5">
                <a:latin typeface="Tahoma"/>
                <a:cs typeface="Tahoma"/>
              </a:rPr>
              <a:t>as well as </a:t>
            </a:r>
            <a:r>
              <a:rPr dirty="0" sz="1800" spc="-10">
                <a:latin typeface="Tahoma"/>
                <a:cs typeface="Tahoma"/>
              </a:rPr>
              <a:t>data</a:t>
            </a:r>
            <a:r>
              <a:rPr dirty="0" sz="1800" spc="1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scientists.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ahoma"/>
                <a:cs typeface="Tahoma"/>
              </a:rPr>
              <a:t>Describe your results. </a:t>
            </a:r>
            <a:r>
              <a:rPr dirty="0" sz="1800" spc="-15">
                <a:latin typeface="Tahoma"/>
                <a:cs typeface="Tahoma"/>
              </a:rPr>
              <a:t>Display </a:t>
            </a:r>
            <a:r>
              <a:rPr dirty="0" sz="1800" spc="-5">
                <a:latin typeface="Tahoma"/>
                <a:cs typeface="Tahoma"/>
              </a:rPr>
              <a:t>important </a:t>
            </a:r>
            <a:r>
              <a:rPr dirty="0" sz="1800" spc="-15">
                <a:latin typeface="Tahoma"/>
                <a:cs typeface="Tahoma"/>
              </a:rPr>
              <a:t>variables </a:t>
            </a:r>
            <a:r>
              <a:rPr dirty="0" sz="1800" spc="-5">
                <a:latin typeface="Tahoma"/>
                <a:cs typeface="Tahoma"/>
              </a:rPr>
              <a:t>and </a:t>
            </a:r>
            <a:r>
              <a:rPr dirty="0" sz="1800" spc="-10">
                <a:latin typeface="Tahoma"/>
                <a:cs typeface="Tahoma"/>
              </a:rPr>
              <a:t>possibly </a:t>
            </a:r>
            <a:r>
              <a:rPr dirty="0" sz="1800" spc="-5">
                <a:latin typeface="Tahoma"/>
                <a:cs typeface="Tahoma"/>
              </a:rPr>
              <a:t>combinations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43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variables.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051935" algn="l"/>
              </a:tabLst>
            </a:pPr>
            <a:r>
              <a:rPr dirty="0" sz="1800" spc="-5">
                <a:latin typeface="Tahoma"/>
                <a:cs typeface="Tahoma"/>
              </a:rPr>
              <a:t>Select the </a:t>
            </a:r>
            <a:r>
              <a:rPr dirty="0" sz="1800">
                <a:latin typeface="Tahoma"/>
                <a:cs typeface="Tahoma"/>
              </a:rPr>
              <a:t>correct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analytical</a:t>
            </a:r>
            <a:r>
              <a:rPr dirty="0" sz="1800" spc="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technique.	</a:t>
            </a:r>
            <a:r>
              <a:rPr dirty="0" sz="1800" spc="-10">
                <a:latin typeface="Tahoma"/>
                <a:cs typeface="Tahoma"/>
              </a:rPr>
              <a:t>Briefly describe why </a:t>
            </a:r>
            <a:r>
              <a:rPr dirty="0" sz="1800" spc="-5">
                <a:latin typeface="Tahoma"/>
                <a:cs typeface="Tahoma"/>
              </a:rPr>
              <a:t>this </a:t>
            </a:r>
            <a:r>
              <a:rPr dirty="0" sz="1800">
                <a:latin typeface="Tahoma"/>
                <a:cs typeface="Tahoma"/>
              </a:rPr>
              <a:t>is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>
                <a:latin typeface="Tahoma"/>
                <a:cs typeface="Tahoma"/>
              </a:rPr>
              <a:t>correct</a:t>
            </a:r>
            <a:r>
              <a:rPr dirty="0" sz="1800" spc="6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technique.</a:t>
            </a:r>
            <a:endParaRPr sz="1800">
              <a:latin typeface="Tahoma"/>
              <a:cs typeface="Tahoma"/>
            </a:endParaRPr>
          </a:p>
          <a:p>
            <a:pPr marL="12700" marR="379730">
              <a:lnSpc>
                <a:spcPct val="100000"/>
              </a:lnSpc>
              <a:spcBef>
                <a:spcPts val="5"/>
              </a:spcBef>
              <a:tabLst>
                <a:tab pos="6450330" algn="l"/>
              </a:tabLst>
            </a:pPr>
            <a:r>
              <a:rPr dirty="0" sz="1800" spc="-10">
                <a:latin typeface="Tahoma"/>
                <a:cs typeface="Tahoma"/>
              </a:rPr>
              <a:t>Describe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 spc="-10">
                <a:latin typeface="Tahoma"/>
                <a:cs typeface="Tahoma"/>
              </a:rPr>
              <a:t>data used for your analysis </a:t>
            </a:r>
            <a:r>
              <a:rPr dirty="0" sz="1800" spc="-5">
                <a:latin typeface="Tahoma"/>
                <a:cs typeface="Tahoma"/>
              </a:rPr>
              <a:t>and</a:t>
            </a:r>
            <a:r>
              <a:rPr dirty="0" sz="1800" spc="27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their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importance.	</a:t>
            </a:r>
            <a:r>
              <a:rPr dirty="0" sz="1800">
                <a:latin typeface="Tahoma"/>
                <a:cs typeface="Tahoma"/>
              </a:rPr>
              <a:t>Show </a:t>
            </a:r>
            <a:r>
              <a:rPr dirty="0" sz="1800" spc="-5">
                <a:latin typeface="Tahoma"/>
                <a:cs typeface="Tahoma"/>
              </a:rPr>
              <a:t>the results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10">
                <a:latin typeface="Tahoma"/>
                <a:cs typeface="Tahoma"/>
              </a:rPr>
              <a:t>your validation </a:t>
            </a:r>
            <a:r>
              <a:rPr dirty="0" sz="1800" spc="-5">
                <a:latin typeface="Tahoma"/>
                <a:cs typeface="Tahoma"/>
              </a:rPr>
              <a:t>in </a:t>
            </a:r>
            <a:r>
              <a:rPr dirty="0" sz="1800">
                <a:latin typeface="Tahoma"/>
                <a:cs typeface="Tahoma"/>
              </a:rPr>
              <a:t>a  </a:t>
            </a:r>
            <a:r>
              <a:rPr dirty="0" sz="1800" spc="-20">
                <a:latin typeface="Tahoma"/>
                <a:cs typeface="Tahoma"/>
              </a:rPr>
              <a:t>way </a:t>
            </a:r>
            <a:r>
              <a:rPr dirty="0" sz="1800" spc="-5">
                <a:latin typeface="Tahoma"/>
                <a:cs typeface="Tahoma"/>
              </a:rPr>
              <a:t>that can </a:t>
            </a:r>
            <a:r>
              <a:rPr dirty="0" sz="1800" spc="-10">
                <a:latin typeface="Tahoma"/>
                <a:cs typeface="Tahoma"/>
              </a:rPr>
              <a:t>be </a:t>
            </a:r>
            <a:r>
              <a:rPr dirty="0" sz="1800" spc="-5">
                <a:latin typeface="Tahoma"/>
                <a:cs typeface="Tahoma"/>
              </a:rPr>
              <a:t>monetized </a:t>
            </a:r>
            <a:r>
              <a:rPr dirty="0" sz="1800">
                <a:latin typeface="Tahoma"/>
                <a:cs typeface="Tahoma"/>
              </a:rPr>
              <a:t>or </a:t>
            </a:r>
            <a:r>
              <a:rPr dirty="0" sz="1800" spc="-5">
                <a:latin typeface="Tahoma"/>
                <a:cs typeface="Tahoma"/>
              </a:rPr>
              <a:t>quantified </a:t>
            </a:r>
            <a:r>
              <a:rPr dirty="0" sz="1800" spc="-10">
                <a:latin typeface="Tahoma"/>
                <a:cs typeface="Tahoma"/>
              </a:rPr>
              <a:t>by </a:t>
            </a:r>
            <a:r>
              <a:rPr dirty="0" sz="1800" spc="-5">
                <a:latin typeface="Tahoma"/>
                <a:cs typeface="Tahoma"/>
              </a:rPr>
              <a:t>the</a:t>
            </a:r>
            <a:r>
              <a:rPr dirty="0" sz="1800" spc="1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client.</a:t>
            </a:r>
            <a:endParaRPr sz="1800">
              <a:latin typeface="Tahoma"/>
              <a:cs typeface="Tahoma"/>
            </a:endParaRPr>
          </a:p>
          <a:p>
            <a:pPr marL="12700" marR="472440">
              <a:lnSpc>
                <a:spcPct val="100000"/>
              </a:lnSpc>
              <a:tabLst>
                <a:tab pos="2736215" algn="l"/>
                <a:tab pos="5511800" algn="l"/>
                <a:tab pos="9294495" algn="l"/>
              </a:tabLst>
            </a:pPr>
            <a:r>
              <a:rPr dirty="0" sz="1800" spc="-10">
                <a:latin typeface="Tahoma"/>
                <a:cs typeface="Tahoma"/>
              </a:rPr>
              <a:t>Use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appropriate</a:t>
            </a:r>
            <a:r>
              <a:rPr dirty="0" sz="1800" spc="8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graphics.	Clearly label </a:t>
            </a:r>
            <a:r>
              <a:rPr dirty="0" sz="1800" spc="-5">
                <a:latin typeface="Tahoma"/>
                <a:cs typeface="Tahoma"/>
              </a:rPr>
              <a:t>all</a:t>
            </a:r>
            <a:r>
              <a:rPr dirty="0" sz="1800" spc="1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your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axes.	</a:t>
            </a:r>
            <a:r>
              <a:rPr dirty="0" sz="1800" spc="-5">
                <a:latin typeface="Tahoma"/>
                <a:cs typeface="Tahoma"/>
              </a:rPr>
              <a:t>Be consistent </a:t>
            </a:r>
            <a:r>
              <a:rPr dirty="0" sz="1800">
                <a:latin typeface="Tahoma"/>
                <a:cs typeface="Tahoma"/>
              </a:rPr>
              <a:t>with </a:t>
            </a:r>
            <a:r>
              <a:rPr dirty="0" sz="1800" spc="-10">
                <a:latin typeface="Tahoma"/>
                <a:cs typeface="Tahoma"/>
              </a:rPr>
              <a:t>your </a:t>
            </a:r>
            <a:r>
              <a:rPr dirty="0" sz="1800" spc="-5">
                <a:latin typeface="Tahoma"/>
                <a:cs typeface="Tahoma"/>
              </a:rPr>
              <a:t>use</a:t>
            </a:r>
            <a:r>
              <a:rPr dirty="0" sz="1800" spc="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color.	</a:t>
            </a:r>
            <a:r>
              <a:rPr dirty="0" sz="1800" spc="-10">
                <a:latin typeface="Tahoma"/>
                <a:cs typeface="Tahoma"/>
              </a:rPr>
              <a:t>Use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bullet  </a:t>
            </a:r>
            <a:r>
              <a:rPr dirty="0" sz="1800" spc="-5">
                <a:latin typeface="Tahoma"/>
                <a:cs typeface="Tahoma"/>
              </a:rPr>
              <a:t>points to highlight the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findings.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Recommendations</a:t>
            </a:r>
            <a:r>
              <a:rPr dirty="0" sz="1800" spc="-4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(20%)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6741159" algn="l"/>
              </a:tabLst>
            </a:pPr>
            <a:r>
              <a:rPr dirty="0" sz="1800" spc="-10">
                <a:latin typeface="Tahoma"/>
                <a:cs typeface="Tahoma"/>
              </a:rPr>
              <a:t>Provide </a:t>
            </a:r>
            <a:r>
              <a:rPr dirty="0" sz="1800" spc="-5">
                <a:latin typeface="Tahoma"/>
                <a:cs typeface="Tahoma"/>
              </a:rPr>
              <a:t>clear recommendations </a:t>
            </a:r>
            <a:r>
              <a:rPr dirty="0" sz="1800" spc="-10">
                <a:latin typeface="Tahoma"/>
                <a:cs typeface="Tahoma"/>
              </a:rPr>
              <a:t>as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>
                <a:latin typeface="Tahoma"/>
                <a:cs typeface="Tahoma"/>
              </a:rPr>
              <a:t>how </a:t>
            </a:r>
            <a:r>
              <a:rPr dirty="0" sz="1800" spc="-5">
                <a:latin typeface="Tahoma"/>
                <a:cs typeface="Tahoma"/>
              </a:rPr>
              <a:t>to utilize</a:t>
            </a:r>
            <a:r>
              <a:rPr dirty="0" sz="1800" spc="1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your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analysis.	</a:t>
            </a:r>
            <a:r>
              <a:rPr dirty="0" sz="1800">
                <a:latin typeface="Tahoma"/>
                <a:cs typeface="Tahoma"/>
              </a:rPr>
              <a:t>Are </a:t>
            </a:r>
            <a:r>
              <a:rPr dirty="0" sz="1800" spc="-5">
                <a:latin typeface="Tahoma"/>
                <a:cs typeface="Tahoma"/>
              </a:rPr>
              <a:t>there </a:t>
            </a:r>
            <a:r>
              <a:rPr dirty="0" sz="1800" spc="-15">
                <a:latin typeface="Tahoma"/>
                <a:cs typeface="Tahoma"/>
              </a:rPr>
              <a:t>any </a:t>
            </a:r>
            <a:r>
              <a:rPr dirty="0" sz="1800">
                <a:latin typeface="Tahoma"/>
                <a:cs typeface="Tahoma"/>
              </a:rPr>
              <a:t>concerns or </a:t>
            </a:r>
            <a:r>
              <a:rPr dirty="0" sz="1800" spc="-10">
                <a:latin typeface="Tahoma"/>
                <a:cs typeface="Tahoma"/>
              </a:rPr>
              <a:t>anything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that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Tahoma"/>
                <a:cs typeface="Tahoma"/>
              </a:rPr>
              <a:t>requires special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attention?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4" name="object 4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2743200"/>
            <a:ext cx="2097024" cy="2837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27629" y="2521458"/>
            <a:ext cx="7275195" cy="298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7764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ahoma"/>
                <a:cs typeface="Tahoma"/>
              </a:rPr>
              <a:t>Founded </a:t>
            </a:r>
            <a:r>
              <a:rPr dirty="0" sz="1800">
                <a:latin typeface="Tahoma"/>
                <a:cs typeface="Tahoma"/>
              </a:rPr>
              <a:t>more </a:t>
            </a:r>
            <a:r>
              <a:rPr dirty="0" sz="1800" spc="-10">
                <a:latin typeface="Tahoma"/>
                <a:cs typeface="Tahoma"/>
              </a:rPr>
              <a:t>than </a:t>
            </a:r>
            <a:r>
              <a:rPr dirty="0" sz="1800">
                <a:latin typeface="Tahoma"/>
                <a:cs typeface="Tahoma"/>
              </a:rPr>
              <a:t>100 </a:t>
            </a:r>
            <a:r>
              <a:rPr dirty="0" sz="1800" spc="-15">
                <a:latin typeface="Tahoma"/>
                <a:cs typeface="Tahoma"/>
              </a:rPr>
              <a:t>years </a:t>
            </a:r>
            <a:r>
              <a:rPr dirty="0" sz="1800" spc="-10">
                <a:latin typeface="Tahoma"/>
                <a:cs typeface="Tahoma"/>
              </a:rPr>
              <a:t>ago by </a:t>
            </a:r>
            <a:r>
              <a:rPr dirty="0" sz="1800">
                <a:latin typeface="Tahoma"/>
                <a:cs typeface="Tahoma"/>
              </a:rPr>
              <a:t>one of </a:t>
            </a:r>
            <a:r>
              <a:rPr dirty="0" sz="1800" spc="-10">
                <a:latin typeface="Tahoma"/>
                <a:cs typeface="Tahoma"/>
              </a:rPr>
              <a:t>history’s  great philanthropists, Andrew Carnegie, </a:t>
            </a:r>
            <a:r>
              <a:rPr dirty="0" sz="1800" spc="-5">
                <a:latin typeface="Tahoma"/>
                <a:cs typeface="Tahoma"/>
              </a:rPr>
              <a:t>TIAA </a:t>
            </a:r>
            <a:r>
              <a:rPr dirty="0" sz="1800">
                <a:latin typeface="Tahoma"/>
                <a:cs typeface="Tahoma"/>
              </a:rPr>
              <a:t>is  </a:t>
            </a:r>
            <a:r>
              <a:rPr dirty="0" sz="1800" spc="-5">
                <a:latin typeface="Tahoma"/>
                <a:cs typeface="Tahoma"/>
              </a:rPr>
              <a:t>committed to helping institutions and individuals pursue  </a:t>
            </a:r>
            <a:r>
              <a:rPr dirty="0" sz="1800" spc="-10">
                <a:latin typeface="Tahoma"/>
                <a:cs typeface="Tahoma"/>
              </a:rPr>
              <a:t>positive </a:t>
            </a:r>
            <a:r>
              <a:rPr dirty="0" sz="1800">
                <a:latin typeface="Tahoma"/>
                <a:cs typeface="Tahoma"/>
              </a:rPr>
              <a:t>outcomes </a:t>
            </a:r>
            <a:r>
              <a:rPr dirty="0" sz="1800" spc="-5">
                <a:latin typeface="Tahoma"/>
                <a:cs typeface="Tahoma"/>
              </a:rPr>
              <a:t>through </a:t>
            </a:r>
            <a:r>
              <a:rPr dirty="0" sz="1800" spc="-10">
                <a:latin typeface="Tahoma"/>
                <a:cs typeface="Tahoma"/>
              </a:rPr>
              <a:t>an </a:t>
            </a:r>
            <a:r>
              <a:rPr dirty="0" sz="1800" spc="-15">
                <a:latin typeface="Tahoma"/>
                <a:cs typeface="Tahoma"/>
              </a:rPr>
              <a:t>array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10">
                <a:latin typeface="Tahoma"/>
                <a:cs typeface="Tahoma"/>
              </a:rPr>
              <a:t>global, diversified  </a:t>
            </a:r>
            <a:r>
              <a:rPr dirty="0" sz="1800" spc="-5">
                <a:latin typeface="Tahoma"/>
                <a:cs typeface="Tahoma"/>
              </a:rPr>
              <a:t>financial </a:t>
            </a:r>
            <a:r>
              <a:rPr dirty="0" sz="1800" spc="-10">
                <a:latin typeface="Tahoma"/>
                <a:cs typeface="Tahoma"/>
              </a:rPr>
              <a:t>services </a:t>
            </a:r>
            <a:r>
              <a:rPr dirty="0" sz="1800" spc="-5">
                <a:latin typeface="Tahoma"/>
                <a:cs typeface="Tahoma"/>
              </a:rPr>
              <a:t>and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long-term </a:t>
            </a:r>
            <a:r>
              <a:rPr dirty="0" sz="1800" spc="-15">
                <a:latin typeface="Tahoma"/>
                <a:cs typeface="Tahoma"/>
              </a:rPr>
              <a:t>investment</a:t>
            </a:r>
            <a:r>
              <a:rPr dirty="0" sz="1800" spc="1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perspective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ahoma"/>
              <a:cs typeface="Tahoma"/>
            </a:endParaRPr>
          </a:p>
          <a:p>
            <a:pPr marL="2213610" marR="508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212121"/>
                </a:solidFill>
                <a:latin typeface="Arial"/>
                <a:cs typeface="Arial"/>
              </a:rPr>
              <a:t>TIAA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has </a:t>
            </a:r>
            <a:r>
              <a:rPr dirty="0" sz="1800" spc="-5">
                <a:solidFill>
                  <a:srgbClr val="212121"/>
                </a:solidFill>
                <a:latin typeface="Arial"/>
                <a:cs typeface="Arial"/>
              </a:rPr>
              <a:t>over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$1 trillion </a:t>
            </a:r>
            <a:r>
              <a:rPr dirty="0" sz="1800" b="1">
                <a:solidFill>
                  <a:srgbClr val="212121"/>
                </a:solidFill>
                <a:latin typeface="Arial"/>
                <a:cs typeface="Arial"/>
              </a:rPr>
              <a:t>in assets under  management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212121"/>
                </a:solidFill>
                <a:latin typeface="Arial"/>
                <a:cs typeface="Arial"/>
              </a:rPr>
              <a:t>offers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212121"/>
                </a:solidFill>
                <a:latin typeface="Arial"/>
                <a:cs typeface="Arial"/>
              </a:rPr>
              <a:t>wide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range of </a:t>
            </a:r>
            <a:r>
              <a:rPr dirty="0" sz="1800" spc="5">
                <a:solidFill>
                  <a:srgbClr val="212121"/>
                </a:solidFill>
                <a:latin typeface="Arial"/>
                <a:cs typeface="Arial"/>
              </a:rPr>
              <a:t>financial  solutions,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including investing, banking, advice</a:t>
            </a:r>
            <a:r>
              <a:rPr dirty="0" sz="1800" spc="-27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and  education, and retirement</a:t>
            </a:r>
            <a:r>
              <a:rPr dirty="0" sz="1800" spc="-14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12121"/>
                </a:solidFill>
                <a:latin typeface="Arial"/>
                <a:cs typeface="Arial"/>
              </a:rPr>
              <a:t>services.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82453" y="6479160"/>
            <a:ext cx="111125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4" name="object 4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8612" y="2951734"/>
            <a:ext cx="1048829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Our client will </a:t>
            </a:r>
            <a:r>
              <a:rPr dirty="0" sz="1800" spc="-10">
                <a:latin typeface="Tahoma"/>
                <a:cs typeface="Tahoma"/>
              </a:rPr>
              <a:t>be Nuveen, </a:t>
            </a:r>
            <a:r>
              <a:rPr dirty="0" sz="1800" spc="-5">
                <a:latin typeface="Tahoma"/>
                <a:cs typeface="Tahoma"/>
              </a:rPr>
              <a:t>the mutual </a:t>
            </a:r>
            <a:r>
              <a:rPr dirty="0" sz="1800" spc="-10">
                <a:latin typeface="Tahoma"/>
                <a:cs typeface="Tahoma"/>
              </a:rPr>
              <a:t>fund </a:t>
            </a:r>
            <a:r>
              <a:rPr dirty="0" sz="1800" spc="-30">
                <a:latin typeface="Tahoma"/>
                <a:cs typeface="Tahoma"/>
              </a:rPr>
              <a:t>company, </a:t>
            </a:r>
            <a:r>
              <a:rPr dirty="0" sz="1800" spc="-5">
                <a:latin typeface="Tahoma"/>
                <a:cs typeface="Tahoma"/>
              </a:rPr>
              <a:t>specifically the Chief </a:t>
            </a:r>
            <a:r>
              <a:rPr dirty="0" sz="1800" spc="-10">
                <a:latin typeface="Tahoma"/>
                <a:cs typeface="Tahoma"/>
              </a:rPr>
              <a:t>Marketing</a:t>
            </a:r>
            <a:r>
              <a:rPr dirty="0" sz="1800" spc="300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Officer.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5">
                <a:latin typeface="Tahoma"/>
                <a:cs typeface="Tahoma"/>
              </a:rPr>
              <a:t>Nuveen </a:t>
            </a:r>
            <a:r>
              <a:rPr dirty="0" sz="1800" spc="-5">
                <a:latin typeface="Tahoma"/>
                <a:cs typeface="Tahoma"/>
              </a:rPr>
              <a:t>maintains </a:t>
            </a:r>
            <a:r>
              <a:rPr dirty="0" sz="1800">
                <a:latin typeface="Tahoma"/>
                <a:cs typeface="Tahoma"/>
              </a:rPr>
              <a:t>its </a:t>
            </a:r>
            <a:r>
              <a:rPr dirty="0" sz="1800" spc="-5">
                <a:latin typeface="Tahoma"/>
                <a:cs typeface="Tahoma"/>
              </a:rPr>
              <a:t>international </a:t>
            </a:r>
            <a:r>
              <a:rPr dirty="0" sz="1800" spc="-10">
                <a:latin typeface="Tahoma"/>
                <a:cs typeface="Tahoma"/>
              </a:rPr>
              <a:t>headquarters </a:t>
            </a:r>
            <a:r>
              <a:rPr dirty="0" sz="1800" spc="-5">
                <a:latin typeface="Tahoma"/>
                <a:cs typeface="Tahoma"/>
              </a:rPr>
              <a:t>in </a:t>
            </a:r>
            <a:r>
              <a:rPr dirty="0" sz="1800" spc="-5" b="1">
                <a:latin typeface="Tahoma"/>
                <a:cs typeface="Tahoma"/>
              </a:rPr>
              <a:t>Chicago</a:t>
            </a:r>
            <a:r>
              <a:rPr dirty="0" sz="1800" spc="-5">
                <a:latin typeface="Tahoma"/>
                <a:cs typeface="Tahoma"/>
              </a:rPr>
              <a:t>, </a:t>
            </a:r>
            <a:r>
              <a:rPr dirty="0" sz="1800">
                <a:latin typeface="Tahoma"/>
                <a:cs typeface="Tahoma"/>
              </a:rPr>
              <a:t>with </a:t>
            </a:r>
            <a:r>
              <a:rPr dirty="0" sz="1800" spc="-5">
                <a:latin typeface="Tahoma"/>
                <a:cs typeface="Tahoma"/>
              </a:rPr>
              <a:t>major </a:t>
            </a:r>
            <a:r>
              <a:rPr dirty="0" sz="1800" spc="-10">
                <a:latin typeface="Tahoma"/>
                <a:cs typeface="Tahoma"/>
              </a:rPr>
              <a:t>offices </a:t>
            </a:r>
            <a:r>
              <a:rPr dirty="0" sz="1800" spc="-5">
                <a:latin typeface="Tahoma"/>
                <a:cs typeface="Tahoma"/>
              </a:rPr>
              <a:t>in </a:t>
            </a:r>
            <a:r>
              <a:rPr dirty="0" sz="1800" spc="-10">
                <a:latin typeface="Tahoma"/>
                <a:cs typeface="Tahoma"/>
              </a:rPr>
              <a:t>New </a:t>
            </a:r>
            <a:r>
              <a:rPr dirty="0" sz="1800" spc="-35">
                <a:latin typeface="Tahoma"/>
                <a:cs typeface="Tahoma"/>
              </a:rPr>
              <a:t>York </a:t>
            </a:r>
            <a:r>
              <a:rPr dirty="0" sz="1800" spc="-45">
                <a:latin typeface="Tahoma"/>
                <a:cs typeface="Tahoma"/>
              </a:rPr>
              <a:t>City,  </a:t>
            </a:r>
            <a:r>
              <a:rPr dirty="0" sz="1800" spc="-10">
                <a:latin typeface="Tahoma"/>
                <a:cs typeface="Tahoma"/>
              </a:rPr>
              <a:t>Charlotte, </a:t>
            </a:r>
            <a:r>
              <a:rPr dirty="0" sz="1800" spc="-5">
                <a:latin typeface="Tahoma"/>
                <a:cs typeface="Tahoma"/>
              </a:rPr>
              <a:t>San </a:t>
            </a:r>
            <a:r>
              <a:rPr dirty="0" sz="1800" spc="-10">
                <a:latin typeface="Tahoma"/>
                <a:cs typeface="Tahoma"/>
              </a:rPr>
              <a:t>Francisco, </a:t>
            </a:r>
            <a:r>
              <a:rPr dirty="0" sz="1800" spc="-5">
                <a:latin typeface="Tahoma"/>
                <a:cs typeface="Tahoma"/>
              </a:rPr>
              <a:t>London and secondary offices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10">
                <a:latin typeface="Tahoma"/>
                <a:cs typeface="Tahoma"/>
              </a:rPr>
              <a:t>Frankfurt, </a:t>
            </a:r>
            <a:r>
              <a:rPr dirty="0" sz="1800" spc="-5">
                <a:latin typeface="Tahoma"/>
                <a:cs typeface="Tahoma"/>
              </a:rPr>
              <a:t>Los </a:t>
            </a:r>
            <a:r>
              <a:rPr dirty="0" sz="1800" spc="-10">
                <a:latin typeface="Tahoma"/>
                <a:cs typeface="Tahoma"/>
              </a:rPr>
              <a:t>Angeles, </a:t>
            </a:r>
            <a:r>
              <a:rPr dirty="0" sz="1800" spc="-5">
                <a:latin typeface="Tahoma"/>
                <a:cs typeface="Tahoma"/>
              </a:rPr>
              <a:t>Shanghai, </a:t>
            </a:r>
            <a:r>
              <a:rPr dirty="0" sz="1800" spc="-10">
                <a:latin typeface="Tahoma"/>
                <a:cs typeface="Tahoma"/>
              </a:rPr>
              <a:t>Singapore,  </a:t>
            </a:r>
            <a:r>
              <a:rPr dirty="0" sz="1800">
                <a:latin typeface="Tahoma"/>
                <a:cs typeface="Tahoma"/>
              </a:rPr>
              <a:t>Rio </a:t>
            </a:r>
            <a:r>
              <a:rPr dirty="0" sz="1800" spc="-10">
                <a:latin typeface="Tahoma"/>
                <a:cs typeface="Tahoma"/>
              </a:rPr>
              <a:t>de Janeiro, </a:t>
            </a:r>
            <a:r>
              <a:rPr dirty="0" sz="1800" spc="-5">
                <a:latin typeface="Tahoma"/>
                <a:cs typeface="Tahoma"/>
              </a:rPr>
              <a:t>Vienna, Stockholm, Minneapolis, Montreal, </a:t>
            </a:r>
            <a:r>
              <a:rPr dirty="0" sz="1800" spc="-15">
                <a:latin typeface="Tahoma"/>
                <a:cs typeface="Tahoma"/>
              </a:rPr>
              <a:t>Washington </a:t>
            </a:r>
            <a:r>
              <a:rPr dirty="0" sz="1800" spc="-5">
                <a:latin typeface="Tahoma"/>
                <a:cs typeface="Tahoma"/>
              </a:rPr>
              <a:t>DC, </a:t>
            </a:r>
            <a:r>
              <a:rPr dirty="0" sz="1800" spc="-45">
                <a:latin typeface="Tahoma"/>
                <a:cs typeface="Tahoma"/>
              </a:rPr>
              <a:t>Tokyo, </a:t>
            </a:r>
            <a:r>
              <a:rPr dirty="0" sz="1800" spc="-10">
                <a:latin typeface="Tahoma"/>
                <a:cs typeface="Tahoma"/>
              </a:rPr>
              <a:t>Luxembourg, Madrid,  </a:t>
            </a:r>
            <a:r>
              <a:rPr dirty="0" sz="1800" spc="-5">
                <a:latin typeface="Tahoma"/>
                <a:cs typeface="Tahoma"/>
              </a:rPr>
              <a:t>Milan, </a:t>
            </a:r>
            <a:r>
              <a:rPr dirty="0" sz="1800" spc="-20">
                <a:latin typeface="Tahoma"/>
                <a:cs typeface="Tahoma"/>
              </a:rPr>
              <a:t>Paris </a:t>
            </a:r>
            <a:r>
              <a:rPr dirty="0" sz="1800" spc="-5">
                <a:latin typeface="Tahoma"/>
                <a:cs typeface="Tahoma"/>
              </a:rPr>
              <a:t>and</a:t>
            </a:r>
            <a:r>
              <a:rPr dirty="0" sz="1800" spc="6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Miami.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Tahoma"/>
                <a:cs typeface="Tahoma"/>
              </a:rPr>
              <a:t>Nuveen </a:t>
            </a:r>
            <a:r>
              <a:rPr dirty="0" sz="1800" spc="-10">
                <a:latin typeface="Tahoma"/>
                <a:cs typeface="Tahoma"/>
              </a:rPr>
              <a:t>was </a:t>
            </a:r>
            <a:r>
              <a:rPr dirty="0" sz="1800" spc="-5">
                <a:latin typeface="Tahoma"/>
                <a:cs typeface="Tahoma"/>
              </a:rPr>
              <a:t>acquired </a:t>
            </a:r>
            <a:r>
              <a:rPr dirty="0" sz="1800" spc="-10">
                <a:latin typeface="Tahoma"/>
                <a:cs typeface="Tahoma"/>
              </a:rPr>
              <a:t>by </a:t>
            </a:r>
            <a:r>
              <a:rPr dirty="0" sz="1800" spc="-5">
                <a:latin typeface="Tahoma"/>
                <a:cs typeface="Tahoma"/>
              </a:rPr>
              <a:t>TIAA </a:t>
            </a:r>
            <a:r>
              <a:rPr dirty="0" sz="1800" spc="-10">
                <a:latin typeface="Tahoma"/>
                <a:cs typeface="Tahoma"/>
              </a:rPr>
              <a:t>for </a:t>
            </a:r>
            <a:r>
              <a:rPr dirty="0" sz="1800">
                <a:latin typeface="Tahoma"/>
                <a:cs typeface="Tahoma"/>
              </a:rPr>
              <a:t>$6.3B </a:t>
            </a:r>
            <a:r>
              <a:rPr dirty="0" sz="1800" spc="-5">
                <a:latin typeface="Tahoma"/>
                <a:cs typeface="Tahoma"/>
              </a:rPr>
              <a:t>from </a:t>
            </a:r>
            <a:r>
              <a:rPr dirty="0" sz="1800">
                <a:latin typeface="Tahoma"/>
                <a:cs typeface="Tahoma"/>
              </a:rPr>
              <a:t>its </a:t>
            </a:r>
            <a:r>
              <a:rPr dirty="0" sz="1800" spc="-15">
                <a:latin typeface="Tahoma"/>
                <a:cs typeface="Tahoma"/>
              </a:rPr>
              <a:t>private </a:t>
            </a:r>
            <a:r>
              <a:rPr dirty="0" sz="1800" spc="-10">
                <a:latin typeface="Tahoma"/>
                <a:cs typeface="Tahoma"/>
              </a:rPr>
              <a:t>equity </a:t>
            </a:r>
            <a:r>
              <a:rPr dirty="0" sz="1800" spc="-5">
                <a:latin typeface="Tahoma"/>
                <a:cs typeface="Tahoma"/>
              </a:rPr>
              <a:t>owners in </a:t>
            </a:r>
            <a:r>
              <a:rPr dirty="0" sz="1800" spc="-10">
                <a:latin typeface="Tahoma"/>
                <a:cs typeface="Tahoma"/>
              </a:rPr>
              <a:t>April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24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2014.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 marR="245745">
              <a:lnSpc>
                <a:spcPct val="100000"/>
              </a:lnSpc>
            </a:pPr>
            <a:r>
              <a:rPr dirty="0" sz="1800" spc="-15">
                <a:latin typeface="Tahoma"/>
                <a:cs typeface="Tahoma"/>
              </a:rPr>
              <a:t>Nuveen </a:t>
            </a:r>
            <a:r>
              <a:rPr dirty="0" sz="1800">
                <a:latin typeface="Tahoma"/>
                <a:cs typeface="Tahoma"/>
              </a:rPr>
              <a:t>is </a:t>
            </a:r>
            <a:r>
              <a:rPr dirty="0" sz="1800" spc="-15">
                <a:latin typeface="Tahoma"/>
                <a:cs typeface="Tahoma"/>
              </a:rPr>
              <a:t>tasked </a:t>
            </a:r>
            <a:r>
              <a:rPr dirty="0" sz="1800">
                <a:latin typeface="Tahoma"/>
                <a:cs typeface="Tahoma"/>
              </a:rPr>
              <a:t>with </a:t>
            </a:r>
            <a:r>
              <a:rPr dirty="0" sz="1800" spc="-10">
                <a:latin typeface="Tahoma"/>
                <a:cs typeface="Tahoma"/>
              </a:rPr>
              <a:t>marketing </a:t>
            </a:r>
            <a:r>
              <a:rPr dirty="0" sz="1800" spc="-5">
                <a:latin typeface="Tahoma"/>
                <a:cs typeface="Tahoma"/>
              </a:rPr>
              <a:t>and </a:t>
            </a:r>
            <a:r>
              <a:rPr dirty="0" sz="1800" spc="-10">
                <a:latin typeface="Tahoma"/>
                <a:cs typeface="Tahoma"/>
              </a:rPr>
              <a:t>selling </a:t>
            </a:r>
            <a:r>
              <a:rPr dirty="0" sz="1800" spc="-5">
                <a:latin typeface="Tahoma"/>
                <a:cs typeface="Tahoma"/>
              </a:rPr>
              <a:t>mutual </a:t>
            </a:r>
            <a:r>
              <a:rPr dirty="0" sz="1800" spc="-10">
                <a:latin typeface="Tahoma"/>
                <a:cs typeface="Tahoma"/>
              </a:rPr>
              <a:t>funds </a:t>
            </a:r>
            <a:r>
              <a:rPr dirty="0" sz="1800" spc="-5">
                <a:latin typeface="Tahoma"/>
                <a:cs typeface="Tahoma"/>
              </a:rPr>
              <a:t>through </a:t>
            </a:r>
            <a:r>
              <a:rPr dirty="0" sz="1800" spc="-15">
                <a:latin typeface="Tahoma"/>
                <a:cs typeface="Tahoma"/>
              </a:rPr>
              <a:t>investment </a:t>
            </a:r>
            <a:r>
              <a:rPr dirty="0" sz="1800" spc="-10">
                <a:latin typeface="Tahoma"/>
                <a:cs typeface="Tahoma"/>
              </a:rPr>
              <a:t>professionals (brokers,  </a:t>
            </a:r>
            <a:r>
              <a:rPr dirty="0" sz="1800" spc="-5">
                <a:latin typeface="Tahoma"/>
                <a:cs typeface="Tahoma"/>
              </a:rPr>
              <a:t>financial </a:t>
            </a:r>
            <a:r>
              <a:rPr dirty="0" sz="1800" spc="-10">
                <a:latin typeface="Tahoma"/>
                <a:cs typeface="Tahoma"/>
              </a:rPr>
              <a:t>planners, </a:t>
            </a:r>
            <a:r>
              <a:rPr dirty="0" sz="1800" spc="-5">
                <a:latin typeface="Tahoma"/>
                <a:cs typeface="Tahoma"/>
              </a:rPr>
              <a:t>financial</a:t>
            </a:r>
            <a:r>
              <a:rPr dirty="0" sz="1800" spc="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advisors).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82453" y="6479160"/>
            <a:ext cx="111125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4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771376" y="6474967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38900" y="2705014"/>
            <a:ext cx="11132820" cy="4070985"/>
            <a:chOff x="638900" y="2705014"/>
            <a:chExt cx="11132820" cy="4070985"/>
          </a:xfrm>
        </p:grpSpPr>
        <p:sp>
          <p:nvSpPr>
            <p:cNvPr id="8" name="object 8"/>
            <p:cNvSpPr/>
            <p:nvPr/>
          </p:nvSpPr>
          <p:spPr>
            <a:xfrm>
              <a:off x="638900" y="2705014"/>
              <a:ext cx="10791138" cy="3369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36736" y="6056376"/>
              <a:ext cx="2834639" cy="7193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4" name="object 4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8612" y="2951734"/>
            <a:ext cx="1063815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Nuveen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is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strongest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in bond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funds, particularly tax-free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(municipal</a:t>
            </a:r>
            <a:r>
              <a:rPr dirty="0" u="heavy" sz="1800" spc="1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bonds).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7546975" algn="l"/>
              </a:tabLst>
            </a:pPr>
            <a:r>
              <a:rPr dirty="0" sz="1800" spc="-15">
                <a:latin typeface="Tahoma"/>
                <a:cs typeface="Tahoma"/>
              </a:rPr>
              <a:t>Nuveen </a:t>
            </a:r>
            <a:r>
              <a:rPr dirty="0" sz="1800" spc="-5">
                <a:latin typeface="Tahoma"/>
                <a:cs typeface="Tahoma"/>
              </a:rPr>
              <a:t>charges </a:t>
            </a:r>
            <a:r>
              <a:rPr dirty="0" sz="1800" spc="-15">
                <a:latin typeface="Tahoma"/>
                <a:cs typeface="Tahoma"/>
              </a:rPr>
              <a:t>investors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10">
                <a:latin typeface="Tahoma"/>
                <a:cs typeface="Tahoma"/>
              </a:rPr>
              <a:t>percent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10">
                <a:latin typeface="Tahoma"/>
                <a:cs typeface="Tahoma"/>
              </a:rPr>
              <a:t>assets under</a:t>
            </a:r>
            <a:r>
              <a:rPr dirty="0" sz="1800" spc="29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management</a:t>
            </a:r>
            <a:r>
              <a:rPr dirty="0" sz="1800" spc="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(AUM).	</a:t>
            </a:r>
            <a:r>
              <a:rPr dirty="0" sz="1800" spc="-10">
                <a:latin typeface="Tahoma"/>
                <a:cs typeface="Tahoma"/>
              </a:rPr>
              <a:t>Therefore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>
                <a:latin typeface="Tahoma"/>
                <a:cs typeface="Tahoma"/>
              </a:rPr>
              <a:t>more </a:t>
            </a:r>
            <a:r>
              <a:rPr dirty="0" sz="1800" spc="-5">
                <a:latin typeface="Tahoma"/>
                <a:cs typeface="Tahoma"/>
              </a:rPr>
              <a:t>that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they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ahoma"/>
                <a:cs typeface="Tahoma"/>
              </a:rPr>
              <a:t>sell, </a:t>
            </a:r>
            <a:r>
              <a:rPr dirty="0" sz="1800" spc="-5">
                <a:latin typeface="Tahoma"/>
                <a:cs typeface="Tahoma"/>
              </a:rPr>
              <a:t>and the longer </a:t>
            </a:r>
            <a:r>
              <a:rPr dirty="0" sz="1800">
                <a:latin typeface="Tahoma"/>
                <a:cs typeface="Tahoma"/>
              </a:rPr>
              <a:t>it </a:t>
            </a:r>
            <a:r>
              <a:rPr dirty="0" sz="1800" spc="-15">
                <a:latin typeface="Tahoma"/>
                <a:cs typeface="Tahoma"/>
              </a:rPr>
              <a:t>stays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5">
                <a:latin typeface="Tahoma"/>
                <a:cs typeface="Tahoma"/>
              </a:rPr>
              <a:t>their mutual </a:t>
            </a:r>
            <a:r>
              <a:rPr dirty="0" sz="1800" spc="-10">
                <a:latin typeface="Tahoma"/>
                <a:cs typeface="Tahoma"/>
              </a:rPr>
              <a:t>funds,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>
                <a:latin typeface="Tahoma"/>
                <a:cs typeface="Tahoma"/>
              </a:rPr>
              <a:t>more </a:t>
            </a:r>
            <a:r>
              <a:rPr dirty="0" sz="1800" spc="-10">
                <a:latin typeface="Tahoma"/>
                <a:cs typeface="Tahoma"/>
              </a:rPr>
              <a:t>revenue </a:t>
            </a:r>
            <a:r>
              <a:rPr dirty="0" sz="1800" spc="-5">
                <a:latin typeface="Tahoma"/>
                <a:cs typeface="Tahoma"/>
              </a:rPr>
              <a:t>they</a:t>
            </a:r>
            <a:r>
              <a:rPr dirty="0" sz="1800" spc="19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receive.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Goals: acquire new clients </a:t>
            </a:r>
            <a:r>
              <a:rPr dirty="0" sz="1800" spc="-25">
                <a:latin typeface="Tahoma"/>
                <a:cs typeface="Tahoma"/>
              </a:rPr>
              <a:t>cost-effectively, </a:t>
            </a:r>
            <a:r>
              <a:rPr dirty="0" sz="1800" spc="-10">
                <a:latin typeface="Tahoma"/>
                <a:cs typeface="Tahoma"/>
              </a:rPr>
              <a:t>sell </a:t>
            </a:r>
            <a:r>
              <a:rPr dirty="0" sz="1800">
                <a:latin typeface="Tahoma"/>
                <a:cs typeface="Tahoma"/>
              </a:rPr>
              <a:t>more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 spc="-10">
                <a:latin typeface="Tahoma"/>
                <a:cs typeface="Tahoma"/>
              </a:rPr>
              <a:t>existing </a:t>
            </a:r>
            <a:r>
              <a:rPr dirty="0" sz="1800" spc="-5">
                <a:latin typeface="Tahoma"/>
                <a:cs typeface="Tahoma"/>
              </a:rPr>
              <a:t>clients, reduce </a:t>
            </a:r>
            <a:r>
              <a:rPr dirty="0" sz="1800" spc="-10">
                <a:latin typeface="Tahoma"/>
                <a:cs typeface="Tahoma"/>
              </a:rPr>
              <a:t>redemptions </a:t>
            </a:r>
            <a:r>
              <a:rPr dirty="0" sz="1800">
                <a:latin typeface="Tahoma"/>
                <a:cs typeface="Tahoma"/>
              </a:rPr>
              <a:t>(ADR</a:t>
            </a:r>
            <a:r>
              <a:rPr dirty="0" sz="1800" spc="3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–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acquire, </a:t>
            </a:r>
            <a:r>
              <a:rPr dirty="0" sz="1800" spc="-15">
                <a:latin typeface="Tahoma"/>
                <a:cs typeface="Tahoma"/>
              </a:rPr>
              <a:t>develop,</a:t>
            </a:r>
            <a:r>
              <a:rPr dirty="0" sz="1800" spc="10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retain)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It </a:t>
            </a:r>
            <a:r>
              <a:rPr dirty="0" sz="1800">
                <a:latin typeface="Tahoma"/>
                <a:cs typeface="Tahoma"/>
              </a:rPr>
              <a:t>is </a:t>
            </a:r>
            <a:r>
              <a:rPr dirty="0" sz="1800" spc="-10">
                <a:latin typeface="Tahoma"/>
                <a:cs typeface="Tahoma"/>
              </a:rPr>
              <a:t>likely </a:t>
            </a:r>
            <a:r>
              <a:rPr dirty="0" sz="1800" spc="-5">
                <a:latin typeface="Tahoma"/>
                <a:cs typeface="Tahoma"/>
              </a:rPr>
              <a:t>that </a:t>
            </a:r>
            <a:r>
              <a:rPr dirty="0" sz="1800" spc="-15">
                <a:latin typeface="Tahoma"/>
                <a:cs typeface="Tahoma"/>
              </a:rPr>
              <a:t>Nuveen </a:t>
            </a:r>
            <a:r>
              <a:rPr dirty="0" sz="1800" spc="-5">
                <a:latin typeface="Tahoma"/>
                <a:cs typeface="Tahoma"/>
              </a:rPr>
              <a:t>has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10">
                <a:latin typeface="Tahoma"/>
                <a:cs typeface="Tahoma"/>
              </a:rPr>
              <a:t>relatively small </a:t>
            </a:r>
            <a:r>
              <a:rPr dirty="0" sz="1800" spc="-5">
                <a:latin typeface="Tahoma"/>
                <a:cs typeface="Tahoma"/>
              </a:rPr>
              <a:t>percent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clients that </a:t>
            </a:r>
            <a:r>
              <a:rPr dirty="0" sz="1800">
                <a:latin typeface="Tahoma"/>
                <a:cs typeface="Tahoma"/>
              </a:rPr>
              <a:t>account </a:t>
            </a:r>
            <a:r>
              <a:rPr dirty="0" sz="1800" spc="-10">
                <a:latin typeface="Tahoma"/>
                <a:cs typeface="Tahoma"/>
              </a:rPr>
              <a:t>for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high </a:t>
            </a:r>
            <a:r>
              <a:rPr dirty="0" sz="1800" spc="-10">
                <a:latin typeface="Tahoma"/>
                <a:cs typeface="Tahoma"/>
              </a:rPr>
              <a:t>percentage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3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their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ahoma"/>
                <a:cs typeface="Tahoma"/>
              </a:rPr>
              <a:t>profit.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82453" y="6479160"/>
            <a:ext cx="111125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4" name="object 4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8612" y="2547620"/>
            <a:ext cx="1080643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Mutual </a:t>
            </a:r>
            <a:r>
              <a:rPr dirty="0" sz="1800" spc="-10">
                <a:latin typeface="Tahoma"/>
                <a:cs typeface="Tahoma"/>
              </a:rPr>
              <a:t>funds </a:t>
            </a:r>
            <a:r>
              <a:rPr dirty="0" sz="1800" spc="-5">
                <a:latin typeface="Tahoma"/>
                <a:cs typeface="Tahoma"/>
              </a:rPr>
              <a:t>are sold and </a:t>
            </a:r>
            <a:r>
              <a:rPr dirty="0" sz="1800" spc="-15">
                <a:latin typeface="Tahoma"/>
                <a:cs typeface="Tahoma"/>
              </a:rPr>
              <a:t>marketed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 spc="-10">
                <a:latin typeface="Tahoma"/>
                <a:cs typeface="Tahoma"/>
              </a:rPr>
              <a:t>advisors </a:t>
            </a:r>
            <a:r>
              <a:rPr dirty="0" sz="1800" spc="-5">
                <a:latin typeface="Tahoma"/>
                <a:cs typeface="Tahoma"/>
              </a:rPr>
              <a:t>through </a:t>
            </a:r>
            <a:r>
              <a:rPr dirty="0" sz="1800" spc="-20">
                <a:latin typeface="Tahoma"/>
                <a:cs typeface="Tahoma"/>
              </a:rPr>
              <a:t>several</a:t>
            </a:r>
            <a:r>
              <a:rPr dirty="0" sz="1800" spc="2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channels: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800" spc="-10">
                <a:latin typeface="Tahoma"/>
                <a:cs typeface="Tahoma"/>
              </a:rPr>
              <a:t>In-person salesforce</a:t>
            </a:r>
            <a:r>
              <a:rPr dirty="0" sz="1800" spc="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(wholesalers)</a:t>
            </a:r>
            <a:endParaRPr sz="18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800" spc="-30">
                <a:latin typeface="Tahoma"/>
                <a:cs typeface="Tahoma"/>
              </a:rPr>
              <a:t>Telephone </a:t>
            </a:r>
            <a:r>
              <a:rPr dirty="0" sz="1800" spc="-10">
                <a:latin typeface="Tahoma"/>
                <a:cs typeface="Tahoma"/>
              </a:rPr>
              <a:t>salesforce </a:t>
            </a:r>
            <a:r>
              <a:rPr dirty="0" sz="1800" spc="-5">
                <a:latin typeface="Tahoma"/>
                <a:cs typeface="Tahoma"/>
              </a:rPr>
              <a:t>(internal</a:t>
            </a:r>
            <a:r>
              <a:rPr dirty="0" sz="1800" spc="9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wholesalers)</a:t>
            </a:r>
            <a:endParaRPr sz="18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800" spc="-10">
                <a:latin typeface="Tahoma"/>
                <a:cs typeface="Tahoma"/>
              </a:rPr>
              <a:t>Meetings </a:t>
            </a:r>
            <a:r>
              <a:rPr dirty="0" sz="1800" spc="-5">
                <a:latin typeface="Tahoma"/>
                <a:cs typeface="Tahoma"/>
              </a:rPr>
              <a:t>and</a:t>
            </a:r>
            <a:r>
              <a:rPr dirty="0" sz="1800" spc="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events</a:t>
            </a:r>
            <a:endParaRPr sz="18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800" spc="-10">
                <a:latin typeface="Tahoma"/>
                <a:cs typeface="Tahoma"/>
              </a:rPr>
              <a:t>Email </a:t>
            </a:r>
            <a:r>
              <a:rPr dirty="0" sz="1800" spc="-5">
                <a:latin typeface="Tahoma"/>
                <a:cs typeface="Tahoma"/>
              </a:rPr>
              <a:t>and direct mail</a:t>
            </a:r>
            <a:r>
              <a:rPr dirty="0" sz="1800" spc="7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marketing</a:t>
            </a:r>
            <a:endParaRPr sz="18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800" spc="-5">
                <a:latin typeface="Tahoma"/>
                <a:cs typeface="Tahoma"/>
              </a:rPr>
              <a:t>Social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media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tabLst>
                <a:tab pos="9270365" algn="l"/>
              </a:tabLst>
            </a:pPr>
            <a:r>
              <a:rPr dirty="0" sz="1800">
                <a:latin typeface="Tahoma"/>
                <a:cs typeface="Tahoma"/>
              </a:rPr>
              <a:t>The </a:t>
            </a:r>
            <a:r>
              <a:rPr dirty="0" sz="1800" spc="-15">
                <a:latin typeface="Tahoma"/>
                <a:cs typeface="Tahoma"/>
              </a:rPr>
              <a:t>market </a:t>
            </a:r>
            <a:r>
              <a:rPr dirty="0" sz="1800">
                <a:latin typeface="Tahoma"/>
                <a:cs typeface="Tahoma"/>
              </a:rPr>
              <a:t>is </a:t>
            </a:r>
            <a:r>
              <a:rPr dirty="0" sz="1800" spc="-5">
                <a:latin typeface="Tahoma"/>
                <a:cs typeface="Tahoma"/>
              </a:rPr>
              <a:t>highly </a:t>
            </a:r>
            <a:r>
              <a:rPr dirty="0" sz="1800" spc="-10">
                <a:latin typeface="Tahoma"/>
                <a:cs typeface="Tahoma"/>
              </a:rPr>
              <a:t>competitive </a:t>
            </a:r>
            <a:r>
              <a:rPr dirty="0" sz="1800" spc="-5">
                <a:latin typeface="Tahoma"/>
                <a:cs typeface="Tahoma"/>
              </a:rPr>
              <a:t>(as </a:t>
            </a:r>
            <a:r>
              <a:rPr dirty="0" sz="1800">
                <a:latin typeface="Tahoma"/>
                <a:cs typeface="Tahoma"/>
              </a:rPr>
              <a:t>of 2018 </a:t>
            </a:r>
            <a:r>
              <a:rPr dirty="0" sz="1800" spc="-5">
                <a:latin typeface="Tahoma"/>
                <a:cs typeface="Tahoma"/>
              </a:rPr>
              <a:t>there were </a:t>
            </a:r>
            <a:r>
              <a:rPr dirty="0" sz="1800">
                <a:latin typeface="Tahoma"/>
                <a:cs typeface="Tahoma"/>
              </a:rPr>
              <a:t>9,599 </a:t>
            </a:r>
            <a:r>
              <a:rPr dirty="0" sz="1800" spc="-5">
                <a:latin typeface="Tahoma"/>
                <a:cs typeface="Tahoma"/>
              </a:rPr>
              <a:t>mutual </a:t>
            </a:r>
            <a:r>
              <a:rPr dirty="0" sz="1800" spc="-10">
                <a:latin typeface="Tahoma"/>
                <a:cs typeface="Tahoma"/>
              </a:rPr>
              <a:t>funds</a:t>
            </a:r>
            <a:r>
              <a:rPr dirty="0" sz="1800" spc="30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in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existence).	</a:t>
            </a:r>
            <a:r>
              <a:rPr dirty="0" sz="1800" spc="-5">
                <a:latin typeface="Tahoma"/>
                <a:cs typeface="Tahoma"/>
              </a:rPr>
              <a:t>Sales costs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can  </a:t>
            </a:r>
            <a:r>
              <a:rPr dirty="0" sz="1800" spc="-10">
                <a:latin typeface="Tahoma"/>
                <a:cs typeface="Tahoma"/>
              </a:rPr>
              <a:t>be </a:t>
            </a:r>
            <a:r>
              <a:rPr dirty="0" sz="1800" spc="-15">
                <a:latin typeface="Tahoma"/>
                <a:cs typeface="Tahoma"/>
              </a:rPr>
              <a:t>expensive </a:t>
            </a:r>
            <a:r>
              <a:rPr dirty="0" sz="1800" spc="-5">
                <a:latin typeface="Tahoma"/>
                <a:cs typeface="Tahoma"/>
              </a:rPr>
              <a:t>(wholesalers are highly</a:t>
            </a:r>
            <a:r>
              <a:rPr dirty="0" sz="1800" spc="1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compensated).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82453" y="6479160"/>
            <a:ext cx="111125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4" name="object 4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8612" y="2547620"/>
            <a:ext cx="9962515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ahoma"/>
                <a:cs typeface="Tahoma"/>
              </a:rPr>
              <a:t>Your </a:t>
            </a:r>
            <a:r>
              <a:rPr dirty="0" sz="1800" spc="-10">
                <a:latin typeface="Tahoma"/>
                <a:cs typeface="Tahoma"/>
              </a:rPr>
              <a:t>objective </a:t>
            </a:r>
            <a:r>
              <a:rPr dirty="0" sz="1800">
                <a:latin typeface="Tahoma"/>
                <a:cs typeface="Tahoma"/>
              </a:rPr>
              <a:t>is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 spc="-10">
                <a:latin typeface="Tahoma"/>
                <a:cs typeface="Tahoma"/>
              </a:rPr>
              <a:t>assist sales </a:t>
            </a:r>
            <a:r>
              <a:rPr dirty="0" sz="1800" spc="-5">
                <a:latin typeface="Tahoma"/>
                <a:cs typeface="Tahoma"/>
              </a:rPr>
              <a:t>and </a:t>
            </a:r>
            <a:r>
              <a:rPr dirty="0" sz="1800" spc="-10">
                <a:latin typeface="Tahoma"/>
                <a:cs typeface="Tahoma"/>
              </a:rPr>
              <a:t>marketing by </a:t>
            </a:r>
            <a:r>
              <a:rPr dirty="0" sz="1800" spc="-5">
                <a:latin typeface="Tahoma"/>
                <a:cs typeface="Tahoma"/>
              </a:rPr>
              <a:t>improving their</a:t>
            </a:r>
            <a:r>
              <a:rPr dirty="0" sz="1800" spc="2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targeting.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Tahoma"/>
                <a:cs typeface="Tahoma"/>
              </a:rPr>
              <a:t>Use </a:t>
            </a:r>
            <a:r>
              <a:rPr dirty="0" sz="1800">
                <a:latin typeface="Tahoma"/>
                <a:cs typeface="Tahoma"/>
              </a:rPr>
              <a:t>2018 </a:t>
            </a:r>
            <a:r>
              <a:rPr dirty="0" sz="1800" spc="-10">
                <a:latin typeface="Tahoma"/>
                <a:cs typeface="Tahoma"/>
              </a:rPr>
              <a:t>data </a:t>
            </a:r>
            <a:r>
              <a:rPr dirty="0" sz="1800" spc="-5">
                <a:latin typeface="Tahoma"/>
                <a:cs typeface="Tahoma"/>
              </a:rPr>
              <a:t>to</a:t>
            </a:r>
            <a:r>
              <a:rPr dirty="0" sz="1800" spc="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predict: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>
                <a:latin typeface="Tahoma"/>
                <a:cs typeface="Tahoma"/>
              </a:rPr>
              <a:t>2019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sales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>
                <a:latin typeface="Tahoma"/>
                <a:cs typeface="Tahoma"/>
              </a:rPr>
              <a:t>The </a:t>
            </a:r>
            <a:r>
              <a:rPr dirty="0" sz="1800" spc="-10">
                <a:latin typeface="Tahoma"/>
                <a:cs typeface="Tahoma"/>
              </a:rPr>
              <a:t>probability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10">
                <a:latin typeface="Tahoma"/>
                <a:cs typeface="Tahoma"/>
              </a:rPr>
              <a:t>adding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new </a:t>
            </a:r>
            <a:r>
              <a:rPr dirty="0" sz="1800" spc="-10">
                <a:latin typeface="Tahoma"/>
                <a:cs typeface="Tahoma"/>
              </a:rPr>
              <a:t>fund </a:t>
            </a:r>
            <a:r>
              <a:rPr dirty="0" sz="1800" spc="-5">
                <a:latin typeface="Tahoma"/>
                <a:cs typeface="Tahoma"/>
              </a:rPr>
              <a:t>in</a:t>
            </a:r>
            <a:r>
              <a:rPr dirty="0" sz="1800" spc="1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2019</a:t>
            </a:r>
            <a:endParaRPr sz="18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10">
                <a:latin typeface="Tahoma"/>
                <a:cs typeface="Tahoma"/>
              </a:rPr>
              <a:t>Prepare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10">
                <a:latin typeface="Tahoma"/>
                <a:cs typeface="Tahoma"/>
              </a:rPr>
              <a:t>presentation </a:t>
            </a:r>
            <a:r>
              <a:rPr dirty="0" sz="1800" spc="-5">
                <a:latin typeface="Tahoma"/>
                <a:cs typeface="Tahoma"/>
              </a:rPr>
              <a:t>that </a:t>
            </a:r>
            <a:r>
              <a:rPr dirty="0" sz="1800">
                <a:latin typeface="Tahoma"/>
                <a:cs typeface="Tahoma"/>
              </a:rPr>
              <a:t>is </a:t>
            </a:r>
            <a:r>
              <a:rPr dirty="0" sz="1800" spc="-10">
                <a:latin typeface="Tahoma"/>
                <a:cs typeface="Tahoma"/>
              </a:rPr>
              <a:t>appropriate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 spc="-15">
                <a:latin typeface="Tahoma"/>
                <a:cs typeface="Tahoma"/>
              </a:rPr>
              <a:t>deliver </a:t>
            </a:r>
            <a:r>
              <a:rPr dirty="0" sz="1800" spc="-5">
                <a:latin typeface="Tahoma"/>
                <a:cs typeface="Tahoma"/>
              </a:rPr>
              <a:t>to senior </a:t>
            </a:r>
            <a:r>
              <a:rPr dirty="0" sz="1800" spc="-10">
                <a:latin typeface="Tahoma"/>
                <a:cs typeface="Tahoma"/>
              </a:rPr>
              <a:t>sales </a:t>
            </a:r>
            <a:r>
              <a:rPr dirty="0" sz="1800" spc="-5">
                <a:latin typeface="Tahoma"/>
                <a:cs typeface="Tahoma"/>
              </a:rPr>
              <a:t>and </a:t>
            </a:r>
            <a:r>
              <a:rPr dirty="0" sz="1800" spc="-10">
                <a:latin typeface="Tahoma"/>
                <a:cs typeface="Tahoma"/>
              </a:rPr>
              <a:t>marketing</a:t>
            </a:r>
            <a:r>
              <a:rPr dirty="0" sz="1800" spc="4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professionals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82453" y="6479160"/>
            <a:ext cx="111125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364223"/>
            <a:ext cx="421005" cy="424180"/>
          </a:xfrm>
          <a:custGeom>
            <a:avLst/>
            <a:gdLst/>
            <a:ahLst/>
            <a:cxnLst/>
            <a:rect l="l" t="t" r="r" b="b"/>
            <a:pathLst>
              <a:path w="421004" h="424179">
                <a:moveTo>
                  <a:pt x="420624" y="0"/>
                </a:moveTo>
                <a:lnTo>
                  <a:pt x="0" y="0"/>
                </a:lnTo>
                <a:lnTo>
                  <a:pt x="0" y="423672"/>
                </a:lnTo>
                <a:lnTo>
                  <a:pt x="420624" y="423672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4" name="object 4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Capstone</a:t>
            </a:r>
            <a:r>
              <a:rPr dirty="0"/>
              <a:t> </a:t>
            </a:r>
            <a:r>
              <a:rPr dirty="0" spc="-5"/>
              <a:t>Rubric</a:t>
            </a:r>
          </a:p>
          <a:p>
            <a:pPr marL="25400">
              <a:lnSpc>
                <a:spcPct val="100000"/>
              </a:lnSpc>
              <a:spcBef>
                <a:spcPts val="50"/>
              </a:spcBef>
            </a:pPr>
            <a:endParaRPr sz="1750"/>
          </a:p>
          <a:p>
            <a:pPr marL="38100">
              <a:lnSpc>
                <a:spcPct val="100000"/>
              </a:lnSpc>
              <a:tabLst>
                <a:tab pos="6064250" algn="l"/>
              </a:tabLst>
            </a:pPr>
            <a:r>
              <a:rPr dirty="0" spc="-10" b="0">
                <a:latin typeface="Tahoma"/>
                <a:cs typeface="Tahoma"/>
              </a:rPr>
              <a:t>Develop </a:t>
            </a:r>
            <a:r>
              <a:rPr dirty="0" b="0">
                <a:latin typeface="Tahoma"/>
                <a:cs typeface="Tahoma"/>
              </a:rPr>
              <a:t>a </a:t>
            </a:r>
            <a:r>
              <a:rPr dirty="0" spc="-10" b="0">
                <a:latin typeface="Tahoma"/>
                <a:cs typeface="Tahoma"/>
              </a:rPr>
              <a:t>presentation </a:t>
            </a:r>
            <a:r>
              <a:rPr dirty="0" b="0">
                <a:latin typeface="Tahoma"/>
                <a:cs typeface="Tahoma"/>
              </a:rPr>
              <a:t>on </a:t>
            </a:r>
            <a:r>
              <a:rPr dirty="0" spc="-10" b="0">
                <a:latin typeface="Tahoma"/>
                <a:cs typeface="Tahoma"/>
              </a:rPr>
              <a:t>your analysis </a:t>
            </a:r>
            <a:r>
              <a:rPr dirty="0" b="0">
                <a:latin typeface="Tahoma"/>
                <a:cs typeface="Tahoma"/>
              </a:rPr>
              <a:t>of </a:t>
            </a:r>
            <a:r>
              <a:rPr dirty="0" spc="-5" b="0">
                <a:latin typeface="Tahoma"/>
                <a:cs typeface="Tahoma"/>
              </a:rPr>
              <a:t>the</a:t>
            </a:r>
            <a:r>
              <a:rPr dirty="0" spc="22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client</a:t>
            </a:r>
            <a:r>
              <a:rPr dirty="0" spc="2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data.	</a:t>
            </a:r>
            <a:r>
              <a:rPr dirty="0" b="0">
                <a:latin typeface="Tahoma"/>
                <a:cs typeface="Tahoma"/>
              </a:rPr>
              <a:t>The </a:t>
            </a:r>
            <a:r>
              <a:rPr dirty="0" spc="-10" b="0">
                <a:latin typeface="Tahoma"/>
                <a:cs typeface="Tahoma"/>
              </a:rPr>
              <a:t>presentation </a:t>
            </a:r>
            <a:r>
              <a:rPr dirty="0" spc="-5" b="0">
                <a:latin typeface="Tahoma"/>
                <a:cs typeface="Tahoma"/>
              </a:rPr>
              <a:t>should </a:t>
            </a:r>
            <a:r>
              <a:rPr dirty="0" spc="-20" b="0">
                <a:latin typeface="Tahoma"/>
                <a:cs typeface="Tahoma"/>
              </a:rPr>
              <a:t>have </a:t>
            </a:r>
            <a:r>
              <a:rPr dirty="0" b="0">
                <a:latin typeface="Tahoma"/>
                <a:cs typeface="Tahoma"/>
              </a:rPr>
              <a:t>a </a:t>
            </a:r>
            <a:r>
              <a:rPr dirty="0" spc="-10" b="0">
                <a:latin typeface="Tahoma"/>
                <a:cs typeface="Tahoma"/>
              </a:rPr>
              <a:t>professional</a:t>
            </a:r>
            <a:r>
              <a:rPr dirty="0" spc="125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look.</a:t>
            </a:r>
          </a:p>
          <a:p>
            <a:pPr marL="38100">
              <a:lnSpc>
                <a:spcPct val="100000"/>
              </a:lnSpc>
            </a:pPr>
            <a:r>
              <a:rPr dirty="0" spc="-5" b="0">
                <a:latin typeface="Tahoma"/>
                <a:cs typeface="Tahoma"/>
              </a:rPr>
              <a:t>Do </a:t>
            </a:r>
            <a:r>
              <a:rPr dirty="0" b="0">
                <a:latin typeface="Tahoma"/>
                <a:cs typeface="Tahoma"/>
              </a:rPr>
              <a:t>not </a:t>
            </a:r>
            <a:r>
              <a:rPr dirty="0" spc="-5" b="0">
                <a:latin typeface="Tahoma"/>
                <a:cs typeface="Tahoma"/>
              </a:rPr>
              <a:t>try to </a:t>
            </a:r>
            <a:r>
              <a:rPr dirty="0" spc="-10" b="0">
                <a:latin typeface="Tahoma"/>
                <a:cs typeface="Tahoma"/>
              </a:rPr>
              <a:t>be </a:t>
            </a:r>
            <a:r>
              <a:rPr dirty="0" spc="-5" b="0">
                <a:latin typeface="Tahoma"/>
                <a:cs typeface="Tahoma"/>
              </a:rPr>
              <a:t>too</a:t>
            </a:r>
            <a:r>
              <a:rPr dirty="0" spc="-20" b="0">
                <a:latin typeface="Tahoma"/>
                <a:cs typeface="Tahoma"/>
              </a:rPr>
              <a:t> </a:t>
            </a:r>
            <a:r>
              <a:rPr dirty="0" spc="-30" b="0">
                <a:latin typeface="Tahoma"/>
                <a:cs typeface="Tahoma"/>
              </a:rPr>
              <a:t>“flashy”.</a:t>
            </a:r>
          </a:p>
          <a:p>
            <a:pPr marL="25400"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pc="-5" b="0">
                <a:latin typeface="Tahoma"/>
                <a:cs typeface="Tahoma"/>
              </a:rPr>
              <a:t>Choose </a:t>
            </a:r>
            <a:r>
              <a:rPr dirty="0" b="0">
                <a:latin typeface="Tahoma"/>
                <a:cs typeface="Tahoma"/>
              </a:rPr>
              <a:t>a </a:t>
            </a:r>
            <a:r>
              <a:rPr dirty="0" spc="-10" b="0">
                <a:latin typeface="Tahoma"/>
                <a:cs typeface="Tahoma"/>
              </a:rPr>
              <a:t>template </a:t>
            </a:r>
            <a:r>
              <a:rPr dirty="0" spc="-5" b="0">
                <a:latin typeface="Tahoma"/>
                <a:cs typeface="Tahoma"/>
              </a:rPr>
              <a:t>that looks</a:t>
            </a:r>
            <a:r>
              <a:rPr dirty="0" spc="4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professional</a:t>
            </a: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pc="-10" b="0">
                <a:latin typeface="Tahoma"/>
                <a:cs typeface="Tahoma"/>
              </a:rPr>
              <a:t>Use </a:t>
            </a:r>
            <a:r>
              <a:rPr dirty="0" spc="-5" b="0">
                <a:latin typeface="Tahoma"/>
                <a:cs typeface="Tahoma"/>
              </a:rPr>
              <a:t>the </a:t>
            </a:r>
            <a:r>
              <a:rPr dirty="0" spc="-10" b="0">
                <a:latin typeface="Tahoma"/>
                <a:cs typeface="Tahoma"/>
              </a:rPr>
              <a:t>company</a:t>
            </a:r>
            <a:r>
              <a:rPr dirty="0" spc="10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logo</a:t>
            </a: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pc="-10" b="0">
                <a:latin typeface="Tahoma"/>
                <a:cs typeface="Tahoma"/>
              </a:rPr>
              <a:t>Make </a:t>
            </a:r>
            <a:r>
              <a:rPr dirty="0" spc="-5" b="0">
                <a:latin typeface="Tahoma"/>
                <a:cs typeface="Tahoma"/>
              </a:rPr>
              <a:t>certain that </a:t>
            </a:r>
            <a:r>
              <a:rPr dirty="0" spc="-15" b="0">
                <a:latin typeface="Tahoma"/>
                <a:cs typeface="Tahoma"/>
              </a:rPr>
              <a:t>you </a:t>
            </a:r>
            <a:r>
              <a:rPr dirty="0" spc="-5" b="0">
                <a:latin typeface="Tahoma"/>
                <a:cs typeface="Tahoma"/>
              </a:rPr>
              <a:t>use consistent fonts </a:t>
            </a:r>
            <a:r>
              <a:rPr dirty="0" b="0">
                <a:latin typeface="Tahoma"/>
                <a:cs typeface="Tahoma"/>
              </a:rPr>
              <a:t>of </a:t>
            </a:r>
            <a:r>
              <a:rPr dirty="0" spc="-10" b="0">
                <a:latin typeface="Tahoma"/>
                <a:cs typeface="Tahoma"/>
              </a:rPr>
              <a:t>appropriate</a:t>
            </a:r>
            <a:r>
              <a:rPr dirty="0" spc="12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size</a:t>
            </a: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pc="-15" b="0">
                <a:latin typeface="Tahoma"/>
                <a:cs typeface="Tahoma"/>
              </a:rPr>
              <a:t>Convey </a:t>
            </a:r>
            <a:r>
              <a:rPr dirty="0" spc="-5" b="0">
                <a:latin typeface="Tahoma"/>
                <a:cs typeface="Tahoma"/>
              </a:rPr>
              <a:t>the </a:t>
            </a:r>
            <a:r>
              <a:rPr dirty="0" spc="-10" b="0">
                <a:latin typeface="Tahoma"/>
                <a:cs typeface="Tahoma"/>
              </a:rPr>
              <a:t>necessary information </a:t>
            </a:r>
            <a:r>
              <a:rPr dirty="0" b="0">
                <a:latin typeface="Tahoma"/>
                <a:cs typeface="Tahoma"/>
              </a:rPr>
              <a:t>with </a:t>
            </a:r>
            <a:r>
              <a:rPr dirty="0" spc="-5" b="0">
                <a:latin typeface="Tahoma"/>
                <a:cs typeface="Tahoma"/>
              </a:rPr>
              <a:t>the </a:t>
            </a:r>
            <a:r>
              <a:rPr dirty="0" spc="-10" b="0">
                <a:latin typeface="Tahoma"/>
                <a:cs typeface="Tahoma"/>
              </a:rPr>
              <a:t>proper </a:t>
            </a:r>
            <a:r>
              <a:rPr dirty="0" spc="-5" b="0">
                <a:latin typeface="Tahoma"/>
                <a:cs typeface="Tahoma"/>
              </a:rPr>
              <a:t>amount </a:t>
            </a:r>
            <a:r>
              <a:rPr dirty="0" b="0">
                <a:latin typeface="Tahoma"/>
                <a:cs typeface="Tahoma"/>
              </a:rPr>
              <a:t>of </a:t>
            </a:r>
            <a:r>
              <a:rPr dirty="0" spc="-10" b="0">
                <a:latin typeface="Tahoma"/>
                <a:cs typeface="Tahoma"/>
              </a:rPr>
              <a:t>detail for </a:t>
            </a:r>
            <a:r>
              <a:rPr dirty="0" b="0">
                <a:latin typeface="Tahoma"/>
                <a:cs typeface="Tahoma"/>
              </a:rPr>
              <a:t>a </a:t>
            </a:r>
            <a:r>
              <a:rPr dirty="0" spc="-10" b="0">
                <a:latin typeface="Tahoma"/>
                <a:cs typeface="Tahoma"/>
              </a:rPr>
              <a:t>presentation (primarily</a:t>
            </a:r>
            <a:r>
              <a:rPr dirty="0" spc="36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bullet</a:t>
            </a:r>
          </a:p>
          <a:p>
            <a:pPr marL="324485">
              <a:lnSpc>
                <a:spcPct val="100000"/>
              </a:lnSpc>
            </a:pPr>
            <a:r>
              <a:rPr dirty="0" spc="-5" b="0">
                <a:latin typeface="Tahoma"/>
                <a:cs typeface="Tahoma"/>
              </a:rPr>
              <a:t>form)</a:t>
            </a:r>
          </a:p>
          <a:p>
            <a:pPr marL="3244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pc="-15" b="0">
                <a:latin typeface="Tahoma"/>
                <a:cs typeface="Tahoma"/>
              </a:rPr>
              <a:t>Avoid </a:t>
            </a:r>
            <a:r>
              <a:rPr dirty="0" spc="-10" b="0">
                <a:latin typeface="Tahoma"/>
                <a:cs typeface="Tahoma"/>
              </a:rPr>
              <a:t>typos </a:t>
            </a:r>
            <a:r>
              <a:rPr dirty="0" spc="-5" b="0">
                <a:latin typeface="Tahoma"/>
                <a:cs typeface="Tahoma"/>
              </a:rPr>
              <a:t>and</a:t>
            </a:r>
            <a:r>
              <a:rPr dirty="0" spc="6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mis-spelling</a:t>
            </a:r>
          </a:p>
          <a:p>
            <a:pPr marL="324485" indent="-287020">
              <a:lnSpc>
                <a:spcPct val="10000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dirty="0" spc="-10" b="0">
                <a:latin typeface="Tahoma"/>
                <a:cs typeface="Tahoma"/>
              </a:rPr>
              <a:t>Use graphics </a:t>
            </a:r>
            <a:r>
              <a:rPr dirty="0" b="0">
                <a:latin typeface="Tahoma"/>
                <a:cs typeface="Tahoma"/>
              </a:rPr>
              <a:t>when </a:t>
            </a:r>
            <a:r>
              <a:rPr dirty="0" spc="-10" b="0">
                <a:latin typeface="Tahoma"/>
                <a:cs typeface="Tahoma"/>
              </a:rPr>
              <a:t>appropriate, label </a:t>
            </a:r>
            <a:r>
              <a:rPr dirty="0" spc="-5" b="0">
                <a:latin typeface="Tahoma"/>
                <a:cs typeface="Tahoma"/>
              </a:rPr>
              <a:t>them</a:t>
            </a:r>
            <a:r>
              <a:rPr dirty="0" spc="170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clearly</a:t>
            </a:r>
          </a:p>
        </p:txBody>
      </p:sp>
      <p:sp>
        <p:nvSpPr>
          <p:cNvPr id="6" name="object 6"/>
          <p:cNvSpPr/>
          <p:nvPr/>
        </p:nvSpPr>
        <p:spPr>
          <a:xfrm>
            <a:off x="8936735" y="6056376"/>
            <a:ext cx="2834639" cy="7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82453" y="6479160"/>
            <a:ext cx="111125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3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dirty="0" sz="1200" spc="-4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36735" y="6056376"/>
            <a:ext cx="3255645" cy="731520"/>
            <a:chOff x="8936735" y="6056376"/>
            <a:chExt cx="3255645" cy="731520"/>
          </a:xfrm>
        </p:grpSpPr>
        <p:sp>
          <p:nvSpPr>
            <p:cNvPr id="4" name="object 4"/>
            <p:cNvSpPr/>
            <p:nvPr/>
          </p:nvSpPr>
          <p:spPr>
            <a:xfrm>
              <a:off x="8936735" y="6056376"/>
              <a:ext cx="2834639" cy="719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71375" y="6364224"/>
              <a:ext cx="421005" cy="424180"/>
            </a:xfrm>
            <a:custGeom>
              <a:avLst/>
              <a:gdLst/>
              <a:ahLst/>
              <a:cxnLst/>
              <a:rect l="l" t="t" r="r" b="b"/>
              <a:pathLst>
                <a:path w="421004" h="424179">
                  <a:moveTo>
                    <a:pt x="420624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420624" y="423672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506" y="346710"/>
            <a:ext cx="405701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PGDMLAI</a:t>
            </a:r>
            <a:r>
              <a:rPr dirty="0" spc="-365"/>
              <a:t> </a:t>
            </a:r>
            <a:r>
              <a:rPr dirty="0" spc="-130"/>
              <a:t>Capstone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1376" y="6474967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261" y="1362836"/>
            <a:ext cx="4209301" cy="103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8612" y="2288921"/>
            <a:ext cx="10746105" cy="3837304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60"/>
              </a:spcBef>
            </a:pPr>
            <a:r>
              <a:rPr dirty="0" sz="1800">
                <a:latin typeface="Tahoma"/>
                <a:cs typeface="Tahoma"/>
              </a:rPr>
              <a:t>The </a:t>
            </a:r>
            <a:r>
              <a:rPr dirty="0" sz="1800" spc="-10">
                <a:latin typeface="Tahoma"/>
                <a:cs typeface="Tahoma"/>
              </a:rPr>
              <a:t>presentation </a:t>
            </a:r>
            <a:r>
              <a:rPr dirty="0" sz="1800" spc="-5">
                <a:latin typeface="Tahoma"/>
                <a:cs typeface="Tahoma"/>
              </a:rPr>
              <a:t>should contain the following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elements:</a:t>
            </a:r>
            <a:endParaRPr sz="18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965"/>
              </a:spcBef>
            </a:pPr>
            <a:r>
              <a:rPr dirty="0" sz="1800" spc="-5" b="1">
                <a:latin typeface="Tahoma"/>
                <a:cs typeface="Tahoma"/>
              </a:rPr>
              <a:t>Background</a:t>
            </a:r>
            <a:r>
              <a:rPr dirty="0" sz="1800" spc="-10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(5%)</a:t>
            </a:r>
            <a:endParaRPr sz="1800">
              <a:latin typeface="Tahoma"/>
              <a:cs typeface="Tahoma"/>
            </a:endParaRPr>
          </a:p>
          <a:p>
            <a:pPr algn="just" marL="12700" marR="77406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State the current situation that the </a:t>
            </a:r>
            <a:r>
              <a:rPr dirty="0" sz="1800" spc="-10">
                <a:latin typeface="Tahoma"/>
                <a:cs typeface="Tahoma"/>
              </a:rPr>
              <a:t>company </a:t>
            </a:r>
            <a:r>
              <a:rPr dirty="0" sz="1800">
                <a:latin typeface="Tahoma"/>
                <a:cs typeface="Tahoma"/>
              </a:rPr>
              <a:t>is </a:t>
            </a:r>
            <a:r>
              <a:rPr dirty="0" sz="1800" spc="-10">
                <a:latin typeface="Tahoma"/>
                <a:cs typeface="Tahoma"/>
              </a:rPr>
              <a:t>facing. Why do </a:t>
            </a:r>
            <a:r>
              <a:rPr dirty="0" sz="1800" spc="-5">
                <a:latin typeface="Tahoma"/>
                <a:cs typeface="Tahoma"/>
              </a:rPr>
              <a:t>they </a:t>
            </a:r>
            <a:r>
              <a:rPr dirty="0" sz="1800" spc="-10">
                <a:latin typeface="Tahoma"/>
                <a:cs typeface="Tahoma"/>
              </a:rPr>
              <a:t>need data </a:t>
            </a:r>
            <a:r>
              <a:rPr dirty="0" sz="1800" spc="-5">
                <a:latin typeface="Tahoma"/>
                <a:cs typeface="Tahoma"/>
              </a:rPr>
              <a:t>science </a:t>
            </a:r>
            <a:r>
              <a:rPr dirty="0" sz="1800" spc="-10">
                <a:latin typeface="Tahoma"/>
                <a:cs typeface="Tahoma"/>
              </a:rPr>
              <a:t>assistance?  </a:t>
            </a:r>
            <a:r>
              <a:rPr dirty="0" sz="1800" spc="5">
                <a:latin typeface="Tahoma"/>
                <a:cs typeface="Tahoma"/>
              </a:rPr>
              <a:t>Don’t </a:t>
            </a:r>
            <a:r>
              <a:rPr dirty="0" sz="1800" spc="-10">
                <a:latin typeface="Tahoma"/>
                <a:cs typeface="Tahoma"/>
              </a:rPr>
              <a:t>be </a:t>
            </a:r>
            <a:r>
              <a:rPr dirty="0" sz="1800" spc="-5">
                <a:latin typeface="Tahoma"/>
                <a:cs typeface="Tahoma"/>
              </a:rPr>
              <a:t>too </a:t>
            </a:r>
            <a:r>
              <a:rPr dirty="0" sz="1800" spc="-30">
                <a:latin typeface="Tahoma"/>
                <a:cs typeface="Tahoma"/>
              </a:rPr>
              <a:t>wordy. </a:t>
            </a:r>
            <a:r>
              <a:rPr dirty="0" sz="1800">
                <a:latin typeface="Tahoma"/>
                <a:cs typeface="Tahoma"/>
              </a:rPr>
              <a:t>The </a:t>
            </a:r>
            <a:r>
              <a:rPr dirty="0" sz="1800" spc="-10">
                <a:latin typeface="Tahoma"/>
                <a:cs typeface="Tahoma"/>
              </a:rPr>
              <a:t>company </a:t>
            </a:r>
            <a:r>
              <a:rPr dirty="0" sz="1800">
                <a:latin typeface="Tahoma"/>
                <a:cs typeface="Tahoma"/>
              </a:rPr>
              <a:t>knows </a:t>
            </a:r>
            <a:r>
              <a:rPr dirty="0" sz="1800" spc="-5">
                <a:latin typeface="Tahoma"/>
                <a:cs typeface="Tahoma"/>
              </a:rPr>
              <a:t>their situation. </a:t>
            </a:r>
            <a:r>
              <a:rPr dirty="0" sz="1800" spc="-45">
                <a:latin typeface="Tahoma"/>
                <a:cs typeface="Tahoma"/>
              </a:rPr>
              <a:t>You </a:t>
            </a:r>
            <a:r>
              <a:rPr dirty="0" sz="1800" spc="-5">
                <a:latin typeface="Tahoma"/>
                <a:cs typeface="Tahoma"/>
              </a:rPr>
              <a:t>just need to convince them that </a:t>
            </a:r>
            <a:r>
              <a:rPr dirty="0" sz="1800" spc="-15">
                <a:latin typeface="Tahoma"/>
                <a:cs typeface="Tahoma"/>
              </a:rPr>
              <a:t>you  </a:t>
            </a:r>
            <a:r>
              <a:rPr dirty="0" sz="1800" spc="-10">
                <a:latin typeface="Tahoma"/>
                <a:cs typeface="Tahoma"/>
              </a:rPr>
              <a:t>understand </a:t>
            </a:r>
            <a:r>
              <a:rPr dirty="0" sz="1800" spc="-5">
                <a:latin typeface="Tahoma"/>
                <a:cs typeface="Tahoma"/>
              </a:rPr>
              <a:t>their</a:t>
            </a:r>
            <a:r>
              <a:rPr dirty="0" sz="1800" spc="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situation.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Objectives</a:t>
            </a:r>
            <a:r>
              <a:rPr dirty="0" sz="1800" spc="-25" b="1">
                <a:latin typeface="Tahoma"/>
                <a:cs typeface="Tahoma"/>
              </a:rPr>
              <a:t> </a:t>
            </a:r>
            <a:r>
              <a:rPr dirty="0" sz="1800" spc="-5" b="1">
                <a:latin typeface="Tahoma"/>
                <a:cs typeface="Tahoma"/>
              </a:rPr>
              <a:t>(10%)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981700" algn="l"/>
                <a:tab pos="8918575" algn="l"/>
              </a:tabLst>
            </a:pPr>
            <a:r>
              <a:rPr dirty="0" sz="1800" spc="-5">
                <a:latin typeface="Tahoma"/>
                <a:cs typeface="Tahoma"/>
              </a:rPr>
              <a:t>Be specific </a:t>
            </a:r>
            <a:r>
              <a:rPr dirty="0" sz="1800">
                <a:latin typeface="Tahoma"/>
                <a:cs typeface="Tahoma"/>
              </a:rPr>
              <a:t>with </a:t>
            </a:r>
            <a:r>
              <a:rPr dirty="0" sz="1800" spc="-10">
                <a:latin typeface="Tahoma"/>
                <a:cs typeface="Tahoma"/>
              </a:rPr>
              <a:t>respect </a:t>
            </a:r>
            <a:r>
              <a:rPr dirty="0" sz="1800" spc="-5">
                <a:latin typeface="Tahoma"/>
                <a:cs typeface="Tahoma"/>
              </a:rPr>
              <a:t>to the </a:t>
            </a:r>
            <a:r>
              <a:rPr dirty="0" sz="1800" spc="-10">
                <a:latin typeface="Tahoma"/>
                <a:cs typeface="Tahoma"/>
              </a:rPr>
              <a:t>objectives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19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your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analysis.	</a:t>
            </a:r>
            <a:r>
              <a:rPr dirty="0" sz="1800">
                <a:latin typeface="Tahoma"/>
                <a:cs typeface="Tahoma"/>
              </a:rPr>
              <a:t>What </a:t>
            </a:r>
            <a:r>
              <a:rPr dirty="0" sz="1800" spc="-5">
                <a:latin typeface="Tahoma"/>
                <a:cs typeface="Tahoma"/>
              </a:rPr>
              <a:t>can the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client </a:t>
            </a:r>
            <a:r>
              <a:rPr dirty="0" sz="1800" spc="-10">
                <a:latin typeface="Tahoma"/>
                <a:cs typeface="Tahoma"/>
              </a:rPr>
              <a:t>expect?	</a:t>
            </a:r>
            <a:r>
              <a:rPr dirty="0" sz="1800">
                <a:latin typeface="Tahoma"/>
                <a:cs typeface="Tahoma"/>
              </a:rPr>
              <a:t>What </a:t>
            </a:r>
            <a:r>
              <a:rPr dirty="0" sz="1800" spc="-5">
                <a:latin typeface="Tahoma"/>
                <a:cs typeface="Tahoma"/>
              </a:rPr>
              <a:t>are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ahoma"/>
                <a:cs typeface="Tahoma"/>
              </a:rPr>
              <a:t>benefits?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ahoma"/>
                <a:cs typeface="Tahoma"/>
              </a:rPr>
              <a:t>Approach (15%)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4657090" algn="l"/>
              </a:tabLst>
            </a:pPr>
            <a:r>
              <a:rPr dirty="0" sz="1800" spc="-10">
                <a:latin typeface="Tahoma"/>
                <a:cs typeface="Tahoma"/>
              </a:rPr>
              <a:t>Describe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 spc="-10">
                <a:latin typeface="Tahoma"/>
                <a:cs typeface="Tahoma"/>
              </a:rPr>
              <a:t>process </a:t>
            </a:r>
            <a:r>
              <a:rPr dirty="0" sz="1800" spc="-5">
                <a:latin typeface="Tahoma"/>
                <a:cs typeface="Tahoma"/>
              </a:rPr>
              <a:t>that </a:t>
            </a:r>
            <a:r>
              <a:rPr dirty="0" sz="1800" spc="-15">
                <a:latin typeface="Tahoma"/>
                <a:cs typeface="Tahoma"/>
              </a:rPr>
              <a:t>you</a:t>
            </a:r>
            <a:r>
              <a:rPr dirty="0" sz="1800" spc="114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went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through:	</a:t>
            </a:r>
            <a:r>
              <a:rPr dirty="0" sz="1800">
                <a:latin typeface="Tahoma"/>
                <a:cs typeface="Tahoma"/>
              </a:rPr>
              <a:t>How </a:t>
            </a:r>
            <a:r>
              <a:rPr dirty="0" sz="1800" spc="-15">
                <a:latin typeface="Tahoma"/>
                <a:cs typeface="Tahoma"/>
              </a:rPr>
              <a:t>you </a:t>
            </a:r>
            <a:r>
              <a:rPr dirty="0" sz="1800" spc="-10">
                <a:latin typeface="Tahoma"/>
                <a:cs typeface="Tahoma"/>
              </a:rPr>
              <a:t>determined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solution, </a:t>
            </a:r>
            <a:r>
              <a:rPr dirty="0" sz="1800">
                <a:latin typeface="Tahoma"/>
                <a:cs typeface="Tahoma"/>
              </a:rPr>
              <a:t>what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 spc="-10">
                <a:latin typeface="Tahoma"/>
                <a:cs typeface="Tahoma"/>
              </a:rPr>
              <a:t>data </a:t>
            </a:r>
            <a:r>
              <a:rPr dirty="0" sz="1800" spc="-5">
                <a:latin typeface="Tahoma"/>
                <a:cs typeface="Tahoma"/>
              </a:rPr>
              <a:t>includes, </a:t>
            </a:r>
            <a:r>
              <a:rPr dirty="0" sz="1800" spc="-15">
                <a:latin typeface="Tahoma"/>
                <a:cs typeface="Tahoma"/>
              </a:rPr>
              <a:t>any  </a:t>
            </a:r>
            <a:r>
              <a:rPr dirty="0" sz="1800" spc="-5">
                <a:latin typeface="Tahoma"/>
                <a:cs typeface="Tahoma"/>
              </a:rPr>
              <a:t>processing/cleaning </a:t>
            </a:r>
            <a:r>
              <a:rPr dirty="0" sz="1800">
                <a:latin typeface="Tahoma"/>
                <a:cs typeface="Tahoma"/>
              </a:rPr>
              <a:t>of </a:t>
            </a:r>
            <a:r>
              <a:rPr dirty="0" sz="1800" spc="-5">
                <a:latin typeface="Tahoma"/>
                <a:cs typeface="Tahoma"/>
              </a:rPr>
              <a:t>the </a:t>
            </a:r>
            <a:r>
              <a:rPr dirty="0" sz="1800" spc="-10">
                <a:latin typeface="Tahoma"/>
                <a:cs typeface="Tahoma"/>
              </a:rPr>
              <a:t>data, </a:t>
            </a:r>
            <a:r>
              <a:rPr dirty="0" sz="1800">
                <a:latin typeface="Tahoma"/>
                <a:cs typeface="Tahoma"/>
              </a:rPr>
              <a:t>what </a:t>
            </a:r>
            <a:r>
              <a:rPr dirty="0" sz="1800" spc="-5">
                <a:latin typeface="Tahoma"/>
                <a:cs typeface="Tahoma"/>
              </a:rPr>
              <a:t>the solution will include, </a:t>
            </a:r>
            <a:r>
              <a:rPr dirty="0" sz="1800">
                <a:latin typeface="Tahoma"/>
                <a:cs typeface="Tahoma"/>
              </a:rPr>
              <a:t>how it </a:t>
            </a:r>
            <a:r>
              <a:rPr dirty="0" sz="1800" spc="-5">
                <a:latin typeface="Tahoma"/>
                <a:cs typeface="Tahoma"/>
              </a:rPr>
              <a:t>will </a:t>
            </a:r>
            <a:r>
              <a:rPr dirty="0" sz="1800" spc="-10">
                <a:latin typeface="Tahoma"/>
                <a:cs typeface="Tahoma"/>
              </a:rPr>
              <a:t>be</a:t>
            </a:r>
            <a:r>
              <a:rPr dirty="0" sz="1800" spc="1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implemented.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2021-08-31T23:39:49Z</dcterms:created>
  <dcterms:modified xsi:type="dcterms:W3CDTF">2021-08-31T23:39:49Z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2021-08-31T00:00:00Z</vt:filetime>
  </property>
</Properties>
</file>