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7" r:id="rId4"/>
    <p:sldId id="268" r:id="rId5"/>
    <p:sldId id="259" r:id="rId6"/>
    <p:sldId id="273" r:id="rId7"/>
    <p:sldId id="276" r:id="rId8"/>
    <p:sldId id="277" r:id="rId9"/>
    <p:sldId id="281" r:id="rId10"/>
    <p:sldId id="279" r:id="rId11"/>
    <p:sldId id="269" r:id="rId12"/>
    <p:sldId id="280" r:id="rId13"/>
    <p:sldId id="270" r:id="rId14"/>
    <p:sldId id="271" r:id="rId15"/>
    <p:sldId id="272" r:id="rId16"/>
    <p:sldId id="278" r:id="rId17"/>
    <p:sldId id="274" r:id="rId18"/>
    <p:sldId id="275" r:id="rId19"/>
    <p:sldId id="282" r:id="rId20"/>
    <p:sldId id="283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B34B"/>
    <a:srgbClr val="0ABFD5"/>
    <a:srgbClr val="C3D72E"/>
    <a:srgbClr val="0090BE"/>
    <a:srgbClr val="69A4C0"/>
    <a:srgbClr val="01AD97"/>
    <a:srgbClr val="84878B"/>
    <a:srgbClr val="00A9F0"/>
    <a:srgbClr val="00D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641"/>
  </p:normalViewPr>
  <p:slideViewPr>
    <p:cSldViewPr>
      <p:cViewPr>
        <p:scale>
          <a:sx n="96" d="100"/>
          <a:sy n="96" d="100"/>
        </p:scale>
        <p:origin x="4440" y="27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44831164233139"/>
          <c:y val="3.9375860201885139E-2"/>
          <c:w val="0.69229728758241904"/>
          <c:h val="0.93914639786981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90B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FE3-4F4F-B385-89208212E682}"/>
              </c:ext>
            </c:extLst>
          </c:dPt>
          <c:dPt>
            <c:idx val="1"/>
            <c:bubble3D val="0"/>
            <c:spPr>
              <a:solidFill>
                <a:srgbClr val="01AD9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FE3-4F4F-B385-89208212E6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0ABF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E3-4F4F-B385-89208212E682}"/>
              </c:ext>
            </c:extLst>
          </c:dPt>
          <c:dPt>
            <c:idx val="5"/>
            <c:bubble3D val="0"/>
            <c:spPr>
              <a:solidFill>
                <a:srgbClr val="C3D7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E3-4F4F-B385-89208212E682}"/>
              </c:ext>
            </c:extLst>
          </c:dPt>
          <c:cat>
            <c:strRef>
              <c:f>Sheet1!$A$2:$A$7</c:f>
              <c:strCache>
                <c:ptCount val="6"/>
                <c:pt idx="0">
                  <c:v>Fixed</c:v>
                </c:pt>
                <c:pt idx="1">
                  <c:v>Equity</c:v>
                </c:pt>
                <c:pt idx="2">
                  <c:v>Real Estate</c:v>
                </c:pt>
                <c:pt idx="3">
                  <c:v>Real Assets</c:v>
                </c:pt>
                <c:pt idx="4">
                  <c:v>Private Capital</c:v>
                </c:pt>
                <c:pt idx="5">
                  <c:v>Multi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31.5</c:v>
                </c:pt>
                <c:pt idx="1">
                  <c:v>2.2000000000000002</c:v>
                </c:pt>
                <c:pt idx="2">
                  <c:v>7.9000000000000001E-2</c:v>
                </c:pt>
                <c:pt idx="3">
                  <c:v>3.2000000000000001E-2</c:v>
                </c:pt>
                <c:pt idx="4">
                  <c:v>0.14099999999999999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E3-4F4F-B385-89208212E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sx="1000" sy="1000" algn="ctr" rotWithShape="0">
        <a:srgbClr val="000000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44831164233139"/>
          <c:y val="3.9375860201885139E-2"/>
          <c:w val="0.69229728758241904"/>
          <c:h val="0.93914639786981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90B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20-6948-AC02-242FB2B92BB9}"/>
              </c:ext>
            </c:extLst>
          </c:dPt>
          <c:dPt>
            <c:idx val="1"/>
            <c:bubble3D val="0"/>
            <c:spPr>
              <a:solidFill>
                <a:srgbClr val="01AD9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20-6948-AC02-242FB2B92BB9}"/>
              </c:ext>
            </c:extLst>
          </c:dPt>
          <c:dPt>
            <c:idx val="2"/>
            <c:bubble3D val="0"/>
            <c:spPr>
              <a:solidFill>
                <a:srgbClr val="26B34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20-6948-AC02-242FB2B92B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020-6948-AC02-242FB2B92B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020-6948-AC02-242FB2B92BB9}"/>
              </c:ext>
            </c:extLst>
          </c:dPt>
          <c:dPt>
            <c:idx val="5"/>
            <c:bubble3D val="0"/>
            <c:spPr>
              <a:solidFill>
                <a:srgbClr val="C3D7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020-6948-AC02-242FB2B92BB9}"/>
              </c:ext>
            </c:extLst>
          </c:dPt>
          <c:cat>
            <c:strRef>
              <c:f>Sheet1!$A$2:$A$7</c:f>
              <c:strCache>
                <c:ptCount val="6"/>
                <c:pt idx="0">
                  <c:v>Fixed</c:v>
                </c:pt>
                <c:pt idx="1">
                  <c:v>Equity</c:v>
                </c:pt>
                <c:pt idx="2">
                  <c:v>Real Estate</c:v>
                </c:pt>
                <c:pt idx="3">
                  <c:v>Real Assets</c:v>
                </c:pt>
                <c:pt idx="4">
                  <c:v>Private Capital</c:v>
                </c:pt>
                <c:pt idx="5">
                  <c:v>Multi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4.76</c:v>
                </c:pt>
                <c:pt idx="1">
                  <c:v>0.495</c:v>
                </c:pt>
                <c:pt idx="2">
                  <c:v>4.9000000000000002E-2</c:v>
                </c:pt>
                <c:pt idx="3">
                  <c:v>0.01</c:v>
                </c:pt>
                <c:pt idx="4">
                  <c:v>4.3E-3</c:v>
                </c:pt>
                <c:pt idx="5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020-6948-AC02-242FB2B92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sx="1000" sy="1000" algn="ctr" rotWithShape="0">
        <a:srgbClr val="000000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44831164233139"/>
          <c:y val="3.9375860201885139E-2"/>
          <c:w val="0.69229728758241904"/>
          <c:h val="0.93914639786981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090B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34-C84B-A224-1CC1FF7BD72E}"/>
              </c:ext>
            </c:extLst>
          </c:dPt>
          <c:dPt>
            <c:idx val="1"/>
            <c:bubble3D val="0"/>
            <c:spPr>
              <a:solidFill>
                <a:srgbClr val="01AD9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34-C84B-A224-1CC1FF7BD72E}"/>
              </c:ext>
            </c:extLst>
          </c:dPt>
          <c:dPt>
            <c:idx val="2"/>
            <c:bubble3D val="0"/>
            <c:spPr>
              <a:solidFill>
                <a:srgbClr val="26B34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34-C84B-A224-1CC1FF7BD7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34-C84B-A224-1CC1FF7BD72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34-C84B-A224-1CC1FF7BD72E}"/>
              </c:ext>
            </c:extLst>
          </c:dPt>
          <c:dPt>
            <c:idx val="5"/>
            <c:bubble3D val="0"/>
            <c:spPr>
              <a:solidFill>
                <a:srgbClr val="C3D72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A34-C84B-A224-1CC1FF7BD72E}"/>
              </c:ext>
            </c:extLst>
          </c:dPt>
          <c:cat>
            <c:strRef>
              <c:f>Sheet1!$A$2:$A$7</c:f>
              <c:strCache>
                <c:ptCount val="6"/>
                <c:pt idx="0">
                  <c:v>Fixed</c:v>
                </c:pt>
                <c:pt idx="1">
                  <c:v>Equity</c:v>
                </c:pt>
                <c:pt idx="2">
                  <c:v>Real Estate</c:v>
                </c:pt>
                <c:pt idx="3">
                  <c:v>Real Assets</c:v>
                </c:pt>
                <c:pt idx="4">
                  <c:v>Private Capital</c:v>
                </c:pt>
                <c:pt idx="5">
                  <c:v>Multi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712</c:v>
                </c:pt>
                <c:pt idx="1">
                  <c:v>0</c:v>
                </c:pt>
                <c:pt idx="2">
                  <c:v>2</c:v>
                </c:pt>
                <c:pt idx="3">
                  <c:v>7</c:v>
                </c:pt>
                <c:pt idx="4">
                  <c:v>1.9</c:v>
                </c:pt>
                <c:pt idx="5">
                  <c:v>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A34-C84B-A224-1CC1FF7BD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sx="1000" sy="1000" algn="ctr" rotWithShape="0">
        <a:srgbClr val="000000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38AD7-F711-1945-8F38-E69CF7C36BDB}" type="datetimeFigureOut">
              <a:rPr lang="en-US" smtClean="0"/>
              <a:t>9/3/21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33698-F190-1642-9530-E25A53CE0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0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33698-F190-1642-9530-E25A53CE0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4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33698-F190-1642-9530-E25A53CE0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33698-F190-1642-9530-E25A53CE0C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4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33698-F190-1642-9530-E25A53CE0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33698-F190-1642-9530-E25A53CE0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68574-8E3E-1340-A07E-8301BB7AABFF}" type="datetime1">
              <a:rPr lang="en-US" smtClean="0"/>
              <a:t>9/7/21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A237-66AF-954B-A2EA-BF8DB85DE828}" type="datetime1">
              <a:rPr lang="en-US" smtClean="0"/>
              <a:t>9/7/21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6258-4965-5743-B711-B97C4D7AF187}" type="datetime1">
              <a:rPr lang="en-US" smtClean="0"/>
              <a:t>9/7/21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64223"/>
            <a:ext cx="12192000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B980A-715B-6643-A190-A271533BD922}" type="datetime1">
              <a:rPr lang="en-US" smtClean="0"/>
              <a:t>9/7/21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32FD7-0205-8747-918C-89E14442DE6C}" type="datetime1">
              <a:rPr lang="en-US" smtClean="0"/>
              <a:t>9/7/21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64223"/>
            <a:ext cx="12192000" cy="493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71376" y="6787895"/>
            <a:ext cx="421005" cy="70485"/>
          </a:xfrm>
          <a:custGeom>
            <a:avLst/>
            <a:gdLst/>
            <a:ahLst/>
            <a:cxnLst/>
            <a:rect l="l" t="t" r="r" b="b"/>
            <a:pathLst>
              <a:path w="421004" h="70484">
                <a:moveTo>
                  <a:pt x="420624" y="0"/>
                </a:moveTo>
                <a:lnTo>
                  <a:pt x="0" y="0"/>
                </a:lnTo>
                <a:lnTo>
                  <a:pt x="0" y="70103"/>
                </a:lnTo>
                <a:lnTo>
                  <a:pt x="420624" y="70103"/>
                </a:lnTo>
                <a:lnTo>
                  <a:pt x="42062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506" y="346710"/>
            <a:ext cx="11352987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2957" y="2451861"/>
            <a:ext cx="11086084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9C23-5159-4549-814B-8D60108EB78E}" type="datetime1">
              <a:rPr lang="en-US" smtClean="0"/>
              <a:t>9/7/21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4853" y="6474893"/>
            <a:ext cx="16002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sky, outdoor, grass, building&#10;&#10;Description automatically generated">
            <a:extLst>
              <a:ext uri="{FF2B5EF4-FFF2-40B4-BE49-F238E27FC236}">
                <a16:creationId xmlns:a16="http://schemas.microsoft.com/office/drawing/2014/main" id="{A65B87FB-2284-AE47-AEF8-C33AF12A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6"/>
            <a:ext cx="12192000" cy="68580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0495153" y="6491860"/>
            <a:ext cx="108585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sz="1200" spc="-10" dirty="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sz="1200" spc="-4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86600" y="-6476"/>
            <a:ext cx="5855590" cy="6858380"/>
            <a:chOff x="6336791" y="0"/>
            <a:chExt cx="5855590" cy="6858380"/>
          </a:xfrm>
        </p:grpSpPr>
        <p:sp>
          <p:nvSpPr>
            <p:cNvPr id="4" name="object 4"/>
            <p:cNvSpPr/>
            <p:nvPr/>
          </p:nvSpPr>
          <p:spPr>
            <a:xfrm>
              <a:off x="11771376" y="6787895"/>
              <a:ext cx="421005" cy="70485"/>
            </a:xfrm>
            <a:custGeom>
              <a:avLst/>
              <a:gdLst/>
              <a:ahLst/>
              <a:cxnLst/>
              <a:rect l="l" t="t" r="r" b="b"/>
              <a:pathLst>
                <a:path w="421004" h="70484">
                  <a:moveTo>
                    <a:pt x="420624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420624" y="70103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36791" y="0"/>
              <a:ext cx="3977640" cy="6858000"/>
            </a:xfrm>
            <a:custGeom>
              <a:avLst/>
              <a:gdLst/>
              <a:ahLst/>
              <a:cxnLst/>
              <a:rect l="l" t="t" r="r" b="b"/>
              <a:pathLst>
                <a:path w="3977640" h="6858000">
                  <a:moveTo>
                    <a:pt x="39776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977640" y="6858000"/>
                  </a:lnTo>
                  <a:lnTo>
                    <a:pt x="3977640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68615" y="1365760"/>
            <a:ext cx="2213610" cy="20633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 algn="just">
              <a:lnSpc>
                <a:spcPts val="3890"/>
              </a:lnSpc>
              <a:spcBef>
                <a:spcPts val="590"/>
              </a:spcBef>
            </a:pPr>
            <a:r>
              <a:rPr lang="en-US" sz="3600" b="1" spc="-275" dirty="0">
                <a:solidFill>
                  <a:srgbClr val="FFFFFF"/>
                </a:solidFill>
                <a:latin typeface="Georgia" panose="02040502050405020303" pitchFamily="18" charset="0"/>
              </a:rPr>
              <a:t>Nuveen</a:t>
            </a:r>
            <a:r>
              <a:rPr sz="3600" b="1" spc="-275" dirty="0">
                <a:solidFill>
                  <a:srgbClr val="FFFFFF"/>
                </a:solidFill>
                <a:latin typeface="Georgia" panose="02040502050405020303" pitchFamily="18" charset="0"/>
              </a:rPr>
              <a:t>  </a:t>
            </a:r>
            <a:r>
              <a:rPr lang="en-US" sz="3600" b="1" spc="-315" dirty="0">
                <a:solidFill>
                  <a:srgbClr val="FFFFFF"/>
                </a:solidFill>
                <a:latin typeface="Georgia" panose="02040502050405020303" pitchFamily="18" charset="0"/>
              </a:rPr>
              <a:t>ADR</a:t>
            </a:r>
            <a:r>
              <a:rPr sz="3600" b="1" dirty="0">
                <a:solidFill>
                  <a:srgbClr val="FFFFFF"/>
                </a:solidFill>
                <a:latin typeface="Georgia" panose="02040502050405020303" pitchFamily="18" charset="0"/>
              </a:rPr>
              <a:t>  </a:t>
            </a:r>
            <a:r>
              <a:rPr lang="en-US" sz="3600" b="1" spc="-270" dirty="0">
                <a:solidFill>
                  <a:srgbClr val="FFFFFF"/>
                </a:solidFill>
                <a:latin typeface="Georgia" panose="02040502050405020303" pitchFamily="18" charset="0"/>
              </a:rPr>
              <a:t>Statistical</a:t>
            </a:r>
            <a:endParaRPr sz="3600" b="1" dirty="0">
              <a:latin typeface="Georgia" panose="02040502050405020303" pitchFamily="18" charset="0"/>
            </a:endParaRPr>
          </a:p>
          <a:p>
            <a:pPr marL="12700">
              <a:lnSpc>
                <a:spcPts val="3829"/>
              </a:lnSpc>
            </a:pPr>
            <a:r>
              <a:rPr lang="en-US" sz="3600" b="1" spc="-270" dirty="0">
                <a:solidFill>
                  <a:srgbClr val="FFFFFF"/>
                </a:solidFill>
                <a:latin typeface="Georgia" panose="02040502050405020303" pitchFamily="18" charset="0"/>
              </a:rPr>
              <a:t>Models</a:t>
            </a:r>
            <a:endParaRPr sz="3600" b="1" dirty="0">
              <a:latin typeface="Georgia" panose="02040502050405020303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89546" y="5029200"/>
            <a:ext cx="3571748" cy="45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FDC318-E3EA-CF4A-A9DF-6D0ED0C5DD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D9A18D06-9050-2F4F-A1C9-0AE405A7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213B0183-3541-D545-9F54-A42D0AE08B44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Lift</a:t>
            </a:r>
            <a:endParaRPr lang="en-US" sz="48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79C799-17D0-1948-B5A5-78CE90A93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496971"/>
              </p:ext>
            </p:extLst>
          </p:nvPr>
        </p:nvGraphicFramePr>
        <p:xfrm>
          <a:off x="-24786" y="1562100"/>
          <a:ext cx="12233351" cy="3733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8280400" imgH="2527300" progId="Excel.Sheet.12">
                  <p:embed/>
                </p:oleObj>
              </mc:Choice>
              <mc:Fallback>
                <p:oleObj name="Worksheet" r:id="rId4" imgW="8280400" imgH="2527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4786" y="1562100"/>
                        <a:ext cx="12233351" cy="3733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61041-F2FC-C749-92C0-AC7C74C0C5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1376" y="6787895"/>
            <a:ext cx="421005" cy="70485"/>
          </a:xfrm>
          <a:custGeom>
            <a:avLst/>
            <a:gdLst/>
            <a:ahLst/>
            <a:cxnLst/>
            <a:rect l="l" t="t" r="r" b="b"/>
            <a:pathLst>
              <a:path w="421004" h="70484">
                <a:moveTo>
                  <a:pt x="420624" y="0"/>
                </a:moveTo>
                <a:lnTo>
                  <a:pt x="0" y="0"/>
                </a:lnTo>
                <a:lnTo>
                  <a:pt x="0" y="70103"/>
                </a:lnTo>
                <a:lnTo>
                  <a:pt x="420624" y="70103"/>
                </a:lnTo>
                <a:lnTo>
                  <a:pt x="42062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95153" y="6491860"/>
            <a:ext cx="108585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sz="1200" spc="-10" dirty="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sz="1200" spc="-4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C9217E7-0C44-124F-B0FD-73ED8739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C8C5BFF2-2F06-A247-838A-143876B0C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936"/>
            <a:ext cx="12192000" cy="3640127"/>
          </a:xfrm>
          <a:prstGeom prst="rect">
            <a:avLst/>
          </a:prstGeom>
        </p:spPr>
      </p:pic>
      <p:sp>
        <p:nvSpPr>
          <p:cNvPr id="18" name="object 2">
            <a:extLst>
              <a:ext uri="{FF2B5EF4-FFF2-40B4-BE49-F238E27FC236}">
                <a16:creationId xmlns:a16="http://schemas.microsoft.com/office/drawing/2014/main" id="{7A039BB1-FC9C-F645-9F90-F89EA0BFC160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113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Recall</a:t>
            </a:r>
          </a:p>
          <a:p>
            <a:pPr marL="12700">
              <a:spcBef>
                <a:spcPts val="105"/>
              </a:spcBef>
            </a:pPr>
            <a:r>
              <a:rPr lang="en-US" sz="24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TOTAL AUM</a:t>
            </a:r>
            <a:endParaRPr lang="en-US" sz="24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9D15-0756-5849-82E3-068067E622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B229330F-ECC7-014D-93A4-44D5DE2F3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156F035E-E3B2-AE49-A892-BE780E405283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Grades</a:t>
            </a:r>
            <a:endParaRPr lang="en-US" sz="48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E8D4829-DE16-4A47-9C01-CB4A1C545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177678"/>
              </p:ext>
            </p:extLst>
          </p:nvPr>
        </p:nvGraphicFramePr>
        <p:xfrm>
          <a:off x="-29817" y="1524000"/>
          <a:ext cx="12221817" cy="3730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4" imgW="8280400" imgH="2527300" progId="Excel.Sheet.12">
                  <p:embed/>
                </p:oleObj>
              </mc:Choice>
              <mc:Fallback>
                <p:oleObj name="Worksheet" r:id="rId4" imgW="8280400" imgH="25273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8C57112-98C9-B841-B981-13C7C0427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9817" y="1524000"/>
                        <a:ext cx="12221817" cy="3730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03EBB-DF5A-C74A-AB35-7D9C191760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4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1376" y="6787895"/>
            <a:ext cx="421005" cy="70485"/>
          </a:xfrm>
          <a:custGeom>
            <a:avLst/>
            <a:gdLst/>
            <a:ahLst/>
            <a:cxnLst/>
            <a:rect l="l" t="t" r="r" b="b"/>
            <a:pathLst>
              <a:path w="421004" h="70484">
                <a:moveTo>
                  <a:pt x="420624" y="0"/>
                </a:moveTo>
                <a:lnTo>
                  <a:pt x="0" y="0"/>
                </a:lnTo>
                <a:lnTo>
                  <a:pt x="0" y="70103"/>
                </a:lnTo>
                <a:lnTo>
                  <a:pt x="420624" y="70103"/>
                </a:lnTo>
                <a:lnTo>
                  <a:pt x="42062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95153" y="6491860"/>
            <a:ext cx="108585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sz="1200" spc="-10" dirty="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sz="1200" spc="-4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C9217E7-0C44-124F-B0FD-73ED8739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C8C5BFF2-2F06-A247-838A-143876B0C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936"/>
            <a:ext cx="12192000" cy="3640127"/>
          </a:xfrm>
          <a:prstGeom prst="rect">
            <a:avLst/>
          </a:prstGeom>
        </p:spPr>
      </p:pic>
      <p:sp>
        <p:nvSpPr>
          <p:cNvPr id="18" name="object 2">
            <a:extLst>
              <a:ext uri="{FF2B5EF4-FFF2-40B4-BE49-F238E27FC236}">
                <a16:creationId xmlns:a16="http://schemas.microsoft.com/office/drawing/2014/main" id="{7A039BB1-FC9C-F645-9F90-F89EA0BFC160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113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AAA</a:t>
            </a:r>
          </a:p>
          <a:p>
            <a:pPr marL="12700">
              <a:spcBef>
                <a:spcPts val="105"/>
              </a:spcBef>
            </a:pPr>
            <a:r>
              <a:rPr lang="en-US" sz="24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2020 Appreciation</a:t>
            </a:r>
            <a:endParaRPr lang="en-US" sz="24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3CACF0-5E8E-0F4C-A0E1-08C100D1B042}"/>
              </a:ext>
            </a:extLst>
          </p:cNvPr>
          <p:cNvSpPr/>
          <p:nvPr/>
        </p:nvSpPr>
        <p:spPr>
          <a:xfrm>
            <a:off x="4953001" y="2057400"/>
            <a:ext cx="2438400" cy="2438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F6B9CB-A1D4-B446-BC0D-A4C17749A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256956"/>
              </p:ext>
            </p:extLst>
          </p:nvPr>
        </p:nvGraphicFramePr>
        <p:xfrm>
          <a:off x="3765750" y="1481341"/>
          <a:ext cx="4812902" cy="354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AD3618-5451-9A41-9B35-FB368939F33C}"/>
              </a:ext>
            </a:extLst>
          </p:cNvPr>
          <p:cNvSpPr txBox="1"/>
          <p:nvPr/>
        </p:nvSpPr>
        <p:spPr>
          <a:xfrm>
            <a:off x="4953001" y="259080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84878B"/>
                </a:solidFill>
                <a:latin typeface="Georgia" panose="02040502050405020303" pitchFamily="18" charset="0"/>
              </a:rPr>
              <a:t>$</a:t>
            </a:r>
            <a:r>
              <a:rPr lang="en-US" sz="7000" b="1" dirty="0">
                <a:solidFill>
                  <a:srgbClr val="84878B"/>
                </a:solidFill>
                <a:latin typeface="Georgia" panose="02040502050405020303" pitchFamily="18" charset="0"/>
              </a:rPr>
              <a:t>38</a:t>
            </a:r>
            <a:r>
              <a:rPr lang="en-US" sz="5200" b="1" dirty="0">
                <a:solidFill>
                  <a:srgbClr val="84878B"/>
                </a:solidFill>
                <a:latin typeface="Georgia" panose="02040502050405020303" pitchFamily="18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58821A-E5F6-9344-81C0-D72452B78B8F}"/>
              </a:ext>
            </a:extLst>
          </p:cNvPr>
          <p:cNvSpPr/>
          <p:nvPr/>
        </p:nvSpPr>
        <p:spPr>
          <a:xfrm>
            <a:off x="6515101" y="4944264"/>
            <a:ext cx="1333499" cy="7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9265B-6330-0F4D-B6D9-84BD9C401315}"/>
              </a:ext>
            </a:extLst>
          </p:cNvPr>
          <p:cNvSpPr txBox="1"/>
          <p:nvPr/>
        </p:nvSpPr>
        <p:spPr>
          <a:xfrm>
            <a:off x="2190846" y="2438400"/>
            <a:ext cx="18181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90BE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0090BE"/>
                </a:solidFill>
                <a:latin typeface="Georgia" panose="02040502050405020303" pitchFamily="18" charset="0"/>
              </a:rPr>
              <a:t>31.5</a:t>
            </a:r>
            <a:r>
              <a:rPr lang="en-US" sz="2000" b="1" dirty="0">
                <a:solidFill>
                  <a:srgbClr val="0090BE"/>
                </a:solidFill>
                <a:latin typeface="Georgia" panose="02040502050405020303" pitchFamily="18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0A195-0B92-C94F-A1F4-38DCFC55EE3F}"/>
              </a:ext>
            </a:extLst>
          </p:cNvPr>
          <p:cNvSpPr txBox="1"/>
          <p:nvPr/>
        </p:nvSpPr>
        <p:spPr>
          <a:xfrm>
            <a:off x="2190846" y="4187210"/>
            <a:ext cx="18181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3D72E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C3D72E"/>
                </a:solidFill>
                <a:latin typeface="Georgia" panose="02040502050405020303" pitchFamily="18" charset="0"/>
              </a:rPr>
              <a:t>4.4</a:t>
            </a:r>
            <a:r>
              <a:rPr lang="en-US" sz="2000" b="1" dirty="0">
                <a:solidFill>
                  <a:srgbClr val="C3D72E"/>
                </a:solidFill>
                <a:latin typeface="Georgia" panose="02040502050405020303" pitchFamily="18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1329E3-F970-E246-9365-839915F3EC89}"/>
              </a:ext>
            </a:extLst>
          </p:cNvPr>
          <p:cNvSpPr txBox="1"/>
          <p:nvPr/>
        </p:nvSpPr>
        <p:spPr>
          <a:xfrm>
            <a:off x="8856805" y="1543659"/>
            <a:ext cx="18181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1AD97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01AD97"/>
                </a:solidFill>
                <a:latin typeface="Georgia" panose="02040502050405020303" pitchFamily="18" charset="0"/>
              </a:rPr>
              <a:t>2.2</a:t>
            </a:r>
            <a:r>
              <a:rPr lang="en-US" sz="2000" b="1" dirty="0">
                <a:solidFill>
                  <a:srgbClr val="01AD97"/>
                </a:solidFill>
                <a:latin typeface="Georgia" panose="02040502050405020303" pitchFamily="18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04EAC-6255-0846-917A-124F046FA7DB}"/>
              </a:ext>
            </a:extLst>
          </p:cNvPr>
          <p:cNvSpPr txBox="1"/>
          <p:nvPr/>
        </p:nvSpPr>
        <p:spPr>
          <a:xfrm>
            <a:off x="8874235" y="3532908"/>
            <a:ext cx="141276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B34B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26B34B"/>
                </a:solidFill>
                <a:latin typeface="Georgia" panose="02040502050405020303" pitchFamily="18" charset="0"/>
              </a:rPr>
              <a:t>79</a:t>
            </a:r>
            <a:r>
              <a:rPr lang="en-US" sz="2000" b="1" dirty="0">
                <a:solidFill>
                  <a:srgbClr val="26B34B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9F12B-92B0-A345-9B40-E8910C4B1C31}"/>
              </a:ext>
            </a:extLst>
          </p:cNvPr>
          <p:cNvSpPr txBox="1"/>
          <p:nvPr/>
        </p:nvSpPr>
        <p:spPr>
          <a:xfrm>
            <a:off x="8904052" y="4066125"/>
            <a:ext cx="13829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9A4C0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69A4C0"/>
                </a:solidFill>
                <a:latin typeface="Georgia" panose="02040502050405020303" pitchFamily="18" charset="0"/>
              </a:rPr>
              <a:t>32</a:t>
            </a:r>
            <a:r>
              <a:rPr lang="en-US" sz="2000" b="1" dirty="0">
                <a:solidFill>
                  <a:srgbClr val="69A4C0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D79B1-5CCA-9749-9FEE-1942F8D19939}"/>
              </a:ext>
            </a:extLst>
          </p:cNvPr>
          <p:cNvSpPr txBox="1"/>
          <p:nvPr/>
        </p:nvSpPr>
        <p:spPr>
          <a:xfrm>
            <a:off x="8904052" y="4642745"/>
            <a:ext cx="13829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ABFD5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0ABFD5"/>
                </a:solidFill>
                <a:latin typeface="Georgia" panose="02040502050405020303" pitchFamily="18" charset="0"/>
              </a:rPr>
              <a:t>141</a:t>
            </a:r>
            <a:r>
              <a:rPr lang="en-US" sz="2000" b="1" dirty="0">
                <a:solidFill>
                  <a:srgbClr val="0ABFD5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9AB381E-40E0-D64E-83EB-9A6F92BECB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0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1376" y="6787895"/>
            <a:ext cx="421005" cy="70485"/>
          </a:xfrm>
          <a:custGeom>
            <a:avLst/>
            <a:gdLst/>
            <a:ahLst/>
            <a:cxnLst/>
            <a:rect l="l" t="t" r="r" b="b"/>
            <a:pathLst>
              <a:path w="421004" h="70484">
                <a:moveTo>
                  <a:pt x="420624" y="0"/>
                </a:moveTo>
                <a:lnTo>
                  <a:pt x="0" y="0"/>
                </a:lnTo>
                <a:lnTo>
                  <a:pt x="0" y="70103"/>
                </a:lnTo>
                <a:lnTo>
                  <a:pt x="420624" y="70103"/>
                </a:lnTo>
                <a:lnTo>
                  <a:pt x="42062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95153" y="6491860"/>
            <a:ext cx="108585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sz="1200" spc="-10" dirty="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sz="1200" spc="-4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C9217E7-0C44-124F-B0FD-73ED8739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C8C5BFF2-2F06-A247-838A-143876B0C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936"/>
            <a:ext cx="12192000" cy="36401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158A391-C247-644C-B6CA-F413FBB97F9E}"/>
              </a:ext>
            </a:extLst>
          </p:cNvPr>
          <p:cNvSpPr/>
          <p:nvPr/>
        </p:nvSpPr>
        <p:spPr>
          <a:xfrm>
            <a:off x="4953001" y="2057400"/>
            <a:ext cx="2438400" cy="2438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BE78534-4C85-AF41-8498-0E97EB3D3A74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113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AA+</a:t>
            </a:r>
          </a:p>
          <a:p>
            <a:pPr marL="12700">
              <a:spcBef>
                <a:spcPts val="105"/>
              </a:spcBef>
            </a:pPr>
            <a:r>
              <a:rPr lang="en-US" sz="24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2020 Appreciation</a:t>
            </a:r>
            <a:endParaRPr lang="en-US" sz="24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0FA07D1-3A5A-4342-9C36-F2CFDB55CD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10808"/>
              </p:ext>
            </p:extLst>
          </p:nvPr>
        </p:nvGraphicFramePr>
        <p:xfrm>
          <a:off x="3765750" y="1481341"/>
          <a:ext cx="4812902" cy="354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3157017-B06E-5E43-85F2-3EE9965AAEF0}"/>
              </a:ext>
            </a:extLst>
          </p:cNvPr>
          <p:cNvSpPr/>
          <p:nvPr/>
        </p:nvSpPr>
        <p:spPr>
          <a:xfrm>
            <a:off x="6515101" y="4944264"/>
            <a:ext cx="1333499" cy="7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17C11-DEC0-5840-AD51-E2500F4877B5}"/>
              </a:ext>
            </a:extLst>
          </p:cNvPr>
          <p:cNvSpPr txBox="1"/>
          <p:nvPr/>
        </p:nvSpPr>
        <p:spPr>
          <a:xfrm>
            <a:off x="2190846" y="2438400"/>
            <a:ext cx="18181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90BE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0090BE"/>
                </a:solidFill>
                <a:latin typeface="Georgia" panose="02040502050405020303" pitchFamily="18" charset="0"/>
              </a:rPr>
              <a:t>4.76</a:t>
            </a:r>
            <a:r>
              <a:rPr lang="en-US" sz="2000" b="1" dirty="0">
                <a:solidFill>
                  <a:srgbClr val="0090BE"/>
                </a:solidFill>
                <a:latin typeface="Georgia" panose="02040502050405020303" pitchFamily="18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79CF15-1F3C-E344-B302-8E6F8FCAC191}"/>
              </a:ext>
            </a:extLst>
          </p:cNvPr>
          <p:cNvSpPr txBox="1"/>
          <p:nvPr/>
        </p:nvSpPr>
        <p:spPr>
          <a:xfrm>
            <a:off x="2190846" y="4187210"/>
            <a:ext cx="18181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3D72E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C3D72E"/>
                </a:solidFill>
                <a:latin typeface="Georgia" panose="02040502050405020303" pitchFamily="18" charset="0"/>
              </a:rPr>
              <a:t>660</a:t>
            </a:r>
            <a:r>
              <a:rPr lang="en-US" sz="2000" b="1" dirty="0">
                <a:solidFill>
                  <a:srgbClr val="C3D72E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BB1773-E812-3C49-A29D-33BF947CD5B7}"/>
              </a:ext>
            </a:extLst>
          </p:cNvPr>
          <p:cNvSpPr txBox="1"/>
          <p:nvPr/>
        </p:nvSpPr>
        <p:spPr>
          <a:xfrm>
            <a:off x="8856805" y="1543659"/>
            <a:ext cx="18181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1AD97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01AD97"/>
                </a:solidFill>
                <a:latin typeface="Georgia" panose="02040502050405020303" pitchFamily="18" charset="0"/>
              </a:rPr>
              <a:t>495</a:t>
            </a:r>
            <a:r>
              <a:rPr lang="en-US" sz="2000" b="1" dirty="0">
                <a:solidFill>
                  <a:srgbClr val="01AD97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18479-54D5-5B45-9100-A40767241979}"/>
              </a:ext>
            </a:extLst>
          </p:cNvPr>
          <p:cNvSpPr txBox="1"/>
          <p:nvPr/>
        </p:nvSpPr>
        <p:spPr>
          <a:xfrm>
            <a:off x="8874235" y="3532908"/>
            <a:ext cx="141276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B34B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26B34B"/>
                </a:solidFill>
                <a:latin typeface="Georgia" panose="02040502050405020303" pitchFamily="18" charset="0"/>
              </a:rPr>
              <a:t>49</a:t>
            </a:r>
            <a:r>
              <a:rPr lang="en-US" sz="2000" b="1" dirty="0">
                <a:solidFill>
                  <a:srgbClr val="26B34B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8B017A-AB56-084F-8618-26C1FB22B666}"/>
              </a:ext>
            </a:extLst>
          </p:cNvPr>
          <p:cNvSpPr txBox="1"/>
          <p:nvPr/>
        </p:nvSpPr>
        <p:spPr>
          <a:xfrm>
            <a:off x="8904052" y="4066125"/>
            <a:ext cx="13829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9A4C0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69A4C0"/>
                </a:solidFill>
                <a:latin typeface="Georgia" panose="02040502050405020303" pitchFamily="18" charset="0"/>
              </a:rPr>
              <a:t>10</a:t>
            </a:r>
            <a:r>
              <a:rPr lang="en-US" sz="2000" b="1" dirty="0">
                <a:solidFill>
                  <a:srgbClr val="69A4C0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03D49E-D873-5B4D-A849-317612E424FE}"/>
              </a:ext>
            </a:extLst>
          </p:cNvPr>
          <p:cNvSpPr txBox="1"/>
          <p:nvPr/>
        </p:nvSpPr>
        <p:spPr>
          <a:xfrm>
            <a:off x="8904052" y="4642745"/>
            <a:ext cx="13829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ABFD5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0ABFD5"/>
                </a:solidFill>
                <a:latin typeface="Georgia" panose="02040502050405020303" pitchFamily="18" charset="0"/>
              </a:rPr>
              <a:t>4</a:t>
            </a:r>
            <a:r>
              <a:rPr lang="en-US" sz="2000" b="1" dirty="0">
                <a:solidFill>
                  <a:srgbClr val="0ABFD5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D5338-2B5B-7744-8AEE-D910A4B7E3D8}"/>
              </a:ext>
            </a:extLst>
          </p:cNvPr>
          <p:cNvSpPr txBox="1"/>
          <p:nvPr/>
        </p:nvSpPr>
        <p:spPr>
          <a:xfrm>
            <a:off x="4953001" y="259080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84878B"/>
                </a:solidFill>
                <a:latin typeface="Georgia" panose="02040502050405020303" pitchFamily="18" charset="0"/>
              </a:rPr>
              <a:t>$</a:t>
            </a:r>
            <a:r>
              <a:rPr lang="en-US" sz="7000" b="1" dirty="0">
                <a:solidFill>
                  <a:srgbClr val="84878B"/>
                </a:solidFill>
                <a:latin typeface="Georgia" panose="02040502050405020303" pitchFamily="18" charset="0"/>
              </a:rPr>
              <a:t>5.9</a:t>
            </a:r>
            <a:r>
              <a:rPr lang="en-US" sz="5200" b="1" dirty="0">
                <a:solidFill>
                  <a:srgbClr val="84878B"/>
                </a:solidFill>
                <a:latin typeface="Georgia" panose="02040502050405020303" pitchFamily="18" charset="0"/>
              </a:rPr>
              <a:t>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23ECF-DCFD-5747-8790-E1EC243FF9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9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1376" y="6787895"/>
            <a:ext cx="421005" cy="70485"/>
          </a:xfrm>
          <a:custGeom>
            <a:avLst/>
            <a:gdLst/>
            <a:ahLst/>
            <a:cxnLst/>
            <a:rect l="l" t="t" r="r" b="b"/>
            <a:pathLst>
              <a:path w="421004" h="70484">
                <a:moveTo>
                  <a:pt x="420624" y="0"/>
                </a:moveTo>
                <a:lnTo>
                  <a:pt x="0" y="0"/>
                </a:lnTo>
                <a:lnTo>
                  <a:pt x="0" y="70103"/>
                </a:lnTo>
                <a:lnTo>
                  <a:pt x="420624" y="70103"/>
                </a:lnTo>
                <a:lnTo>
                  <a:pt x="42062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95153" y="6491860"/>
            <a:ext cx="108585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sz="1200" spc="-10" dirty="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sz="1200" spc="-4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C9217E7-0C44-124F-B0FD-73ED8739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C8C5BFF2-2F06-A247-838A-143876B0C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936"/>
            <a:ext cx="12192000" cy="364012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650094-5F78-4347-AD3A-14C6199603A0}"/>
              </a:ext>
            </a:extLst>
          </p:cNvPr>
          <p:cNvSpPr/>
          <p:nvPr/>
        </p:nvSpPr>
        <p:spPr>
          <a:xfrm>
            <a:off x="4953001" y="2057400"/>
            <a:ext cx="2438400" cy="2438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91A7B9F9-C89F-DA43-9652-C1CAB6CA8F82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113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AA</a:t>
            </a:r>
          </a:p>
          <a:p>
            <a:pPr marL="12700">
              <a:spcBef>
                <a:spcPts val="105"/>
              </a:spcBef>
            </a:pPr>
            <a:r>
              <a:rPr lang="en-US" sz="24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2020 Appreciation</a:t>
            </a:r>
            <a:endParaRPr lang="en-US" sz="24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A6CA63-D46E-4943-8A2A-05A7252FF233}"/>
              </a:ext>
            </a:extLst>
          </p:cNvPr>
          <p:cNvSpPr/>
          <p:nvPr/>
        </p:nvSpPr>
        <p:spPr>
          <a:xfrm>
            <a:off x="6515101" y="4944264"/>
            <a:ext cx="1333499" cy="7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7AEDF-14DE-7147-925C-5F7FC29AD6B8}"/>
              </a:ext>
            </a:extLst>
          </p:cNvPr>
          <p:cNvSpPr txBox="1"/>
          <p:nvPr/>
        </p:nvSpPr>
        <p:spPr>
          <a:xfrm>
            <a:off x="8856805" y="1543659"/>
            <a:ext cx="18181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1AD97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01AD97"/>
                </a:solidFill>
                <a:latin typeface="Georgia" panose="02040502050405020303" pitchFamily="18" charset="0"/>
              </a:rPr>
              <a:t>(261)</a:t>
            </a:r>
            <a:r>
              <a:rPr lang="en-US" sz="2000" b="1" dirty="0">
                <a:solidFill>
                  <a:srgbClr val="01AD97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A8714-EE02-5F44-BFE1-23AA760673B0}"/>
              </a:ext>
            </a:extLst>
          </p:cNvPr>
          <p:cNvSpPr txBox="1"/>
          <p:nvPr/>
        </p:nvSpPr>
        <p:spPr>
          <a:xfrm>
            <a:off x="8874235" y="3532908"/>
            <a:ext cx="141276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B34B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26B34B"/>
                </a:solidFill>
                <a:latin typeface="Georgia" panose="02040502050405020303" pitchFamily="18" charset="0"/>
              </a:rPr>
              <a:t>2</a:t>
            </a:r>
            <a:r>
              <a:rPr lang="en-US" sz="2000" b="1" dirty="0">
                <a:solidFill>
                  <a:srgbClr val="26B34B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FE404-36C9-8749-8BAA-2D028230F521}"/>
              </a:ext>
            </a:extLst>
          </p:cNvPr>
          <p:cNvSpPr txBox="1"/>
          <p:nvPr/>
        </p:nvSpPr>
        <p:spPr>
          <a:xfrm>
            <a:off x="8904052" y="4066125"/>
            <a:ext cx="13829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9A4C0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69A4C0"/>
                </a:solidFill>
                <a:latin typeface="Georgia" panose="02040502050405020303" pitchFamily="18" charset="0"/>
              </a:rPr>
              <a:t>7</a:t>
            </a:r>
            <a:r>
              <a:rPr lang="en-US" sz="2000" b="1" dirty="0">
                <a:solidFill>
                  <a:srgbClr val="69A4C0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61952-6DEA-524D-9378-365901B059E6}"/>
              </a:ext>
            </a:extLst>
          </p:cNvPr>
          <p:cNvSpPr txBox="1"/>
          <p:nvPr/>
        </p:nvSpPr>
        <p:spPr>
          <a:xfrm>
            <a:off x="8904052" y="4642745"/>
            <a:ext cx="138294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ABFD5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0ABFD5"/>
                </a:solidFill>
                <a:latin typeface="Georgia" panose="02040502050405020303" pitchFamily="18" charset="0"/>
              </a:rPr>
              <a:t>1.9</a:t>
            </a:r>
            <a:r>
              <a:rPr lang="en-US" sz="2000" b="1" dirty="0">
                <a:solidFill>
                  <a:srgbClr val="0ABFD5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BAF7D6-BBEB-A145-A66F-A6DABDAD4DDF}"/>
              </a:ext>
            </a:extLst>
          </p:cNvPr>
          <p:cNvSpPr txBox="1"/>
          <p:nvPr/>
        </p:nvSpPr>
        <p:spPr>
          <a:xfrm>
            <a:off x="2190846" y="2438400"/>
            <a:ext cx="18181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90BE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0090BE"/>
                </a:solidFill>
                <a:latin typeface="Georgia" panose="02040502050405020303" pitchFamily="18" charset="0"/>
              </a:rPr>
              <a:t>712</a:t>
            </a:r>
            <a:r>
              <a:rPr lang="en-US" sz="2000" b="1" dirty="0">
                <a:solidFill>
                  <a:srgbClr val="0090BE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DC570-0930-904C-9163-30B29613CB1E}"/>
              </a:ext>
            </a:extLst>
          </p:cNvPr>
          <p:cNvSpPr txBox="1"/>
          <p:nvPr/>
        </p:nvSpPr>
        <p:spPr>
          <a:xfrm>
            <a:off x="2190846" y="4187210"/>
            <a:ext cx="18181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3D72E"/>
                </a:solidFill>
                <a:latin typeface="Georgia" panose="02040502050405020303" pitchFamily="18" charset="0"/>
              </a:rPr>
              <a:t>$</a:t>
            </a:r>
            <a:r>
              <a:rPr lang="en-US" sz="3200" b="1" dirty="0">
                <a:solidFill>
                  <a:srgbClr val="C3D72E"/>
                </a:solidFill>
                <a:latin typeface="Georgia" panose="02040502050405020303" pitchFamily="18" charset="0"/>
              </a:rPr>
              <a:t>237</a:t>
            </a:r>
            <a:r>
              <a:rPr lang="en-US" sz="2000" b="1" dirty="0">
                <a:solidFill>
                  <a:srgbClr val="C3D72E"/>
                </a:solidFill>
                <a:latin typeface="Georgia" panose="02040502050405020303" pitchFamily="18" charset="0"/>
              </a:rPr>
              <a:t>M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A4F5C918-F0CE-594C-AAE4-CE2D485519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68059"/>
              </p:ext>
            </p:extLst>
          </p:nvPr>
        </p:nvGraphicFramePr>
        <p:xfrm>
          <a:off x="3765750" y="1481341"/>
          <a:ext cx="4812902" cy="3547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DEC63D4-4A4B-AA41-B1EF-8B1FA6527130}"/>
              </a:ext>
            </a:extLst>
          </p:cNvPr>
          <p:cNvSpPr txBox="1"/>
          <p:nvPr/>
        </p:nvSpPr>
        <p:spPr>
          <a:xfrm>
            <a:off x="4686301" y="2743200"/>
            <a:ext cx="2971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84878B"/>
                </a:solidFill>
                <a:latin typeface="Georgia" panose="02040502050405020303" pitchFamily="18" charset="0"/>
              </a:rPr>
              <a:t>$</a:t>
            </a:r>
            <a:r>
              <a:rPr lang="en-US" sz="5400" b="1" dirty="0">
                <a:solidFill>
                  <a:srgbClr val="84878B"/>
                </a:solidFill>
                <a:latin typeface="Georgia" panose="02040502050405020303" pitchFamily="18" charset="0"/>
              </a:rPr>
              <a:t>699</a:t>
            </a:r>
            <a:r>
              <a:rPr lang="en-US" sz="5200" b="1" dirty="0">
                <a:solidFill>
                  <a:srgbClr val="84878B"/>
                </a:solidFill>
                <a:latin typeface="Georgia" panose="02040502050405020303" pitchFamily="18" charset="0"/>
              </a:rPr>
              <a:t>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308CD-5DE1-A748-9004-D099561DB4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0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9D143825-3F5B-224A-B6B5-2D25B0D67487}"/>
              </a:ext>
            </a:extLst>
          </p:cNvPr>
          <p:cNvGrpSpPr/>
          <p:nvPr/>
        </p:nvGrpSpPr>
        <p:grpSpPr>
          <a:xfrm>
            <a:off x="4617465" y="1961133"/>
            <a:ext cx="6743065" cy="1134745"/>
            <a:chOff x="4617465" y="1961133"/>
            <a:chExt cx="6743065" cy="1134745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B915735E-1345-8E47-B260-83F98FF9359C}"/>
                </a:ext>
              </a:extLst>
            </p:cNvPr>
            <p:cNvSpPr/>
            <p:nvPr/>
          </p:nvSpPr>
          <p:spPr>
            <a:xfrm>
              <a:off x="4623815" y="1967483"/>
              <a:ext cx="6730365" cy="1122045"/>
            </a:xfrm>
            <a:custGeom>
              <a:avLst/>
              <a:gdLst/>
              <a:ahLst/>
              <a:cxnLst/>
              <a:rect l="l" t="t" r="r" b="b"/>
              <a:pathLst>
                <a:path w="6730365" h="1122045">
                  <a:moveTo>
                    <a:pt x="6543040" y="0"/>
                  </a:moveTo>
                  <a:lnTo>
                    <a:pt x="0" y="0"/>
                  </a:lnTo>
                  <a:lnTo>
                    <a:pt x="0" y="1121664"/>
                  </a:lnTo>
                  <a:lnTo>
                    <a:pt x="6543040" y="1121664"/>
                  </a:lnTo>
                  <a:lnTo>
                    <a:pt x="6592738" y="1114986"/>
                  </a:lnTo>
                  <a:lnTo>
                    <a:pt x="6637396" y="1096141"/>
                  </a:lnTo>
                  <a:lnTo>
                    <a:pt x="6675231" y="1066911"/>
                  </a:lnTo>
                  <a:lnTo>
                    <a:pt x="6704461" y="1029076"/>
                  </a:lnTo>
                  <a:lnTo>
                    <a:pt x="6723306" y="984418"/>
                  </a:lnTo>
                  <a:lnTo>
                    <a:pt x="6729984" y="934719"/>
                  </a:lnTo>
                  <a:lnTo>
                    <a:pt x="6729984" y="186943"/>
                  </a:lnTo>
                  <a:lnTo>
                    <a:pt x="6723306" y="137245"/>
                  </a:lnTo>
                  <a:lnTo>
                    <a:pt x="6704461" y="92587"/>
                  </a:lnTo>
                  <a:lnTo>
                    <a:pt x="6675231" y="54752"/>
                  </a:lnTo>
                  <a:lnTo>
                    <a:pt x="6637396" y="25522"/>
                  </a:lnTo>
                  <a:lnTo>
                    <a:pt x="6592738" y="6677"/>
                  </a:lnTo>
                  <a:lnTo>
                    <a:pt x="6543040" y="0"/>
                  </a:lnTo>
                  <a:close/>
                </a:path>
              </a:pathLst>
            </a:custGeom>
            <a:solidFill>
              <a:srgbClr val="00B05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B814C7BB-AF1D-BF4E-A1E7-303961FD4764}"/>
                </a:ext>
              </a:extLst>
            </p:cNvPr>
            <p:cNvSpPr/>
            <p:nvPr/>
          </p:nvSpPr>
          <p:spPr>
            <a:xfrm>
              <a:off x="4623815" y="1967483"/>
              <a:ext cx="6730365" cy="1122045"/>
            </a:xfrm>
            <a:custGeom>
              <a:avLst/>
              <a:gdLst/>
              <a:ahLst/>
              <a:cxnLst/>
              <a:rect l="l" t="t" r="r" b="b"/>
              <a:pathLst>
                <a:path w="6730365" h="1122045">
                  <a:moveTo>
                    <a:pt x="6729984" y="186943"/>
                  </a:moveTo>
                  <a:lnTo>
                    <a:pt x="6729984" y="934719"/>
                  </a:lnTo>
                  <a:lnTo>
                    <a:pt x="6723306" y="984418"/>
                  </a:lnTo>
                  <a:lnTo>
                    <a:pt x="6704461" y="1029076"/>
                  </a:lnTo>
                  <a:lnTo>
                    <a:pt x="6675231" y="1066911"/>
                  </a:lnTo>
                  <a:lnTo>
                    <a:pt x="6637396" y="1096141"/>
                  </a:lnTo>
                  <a:lnTo>
                    <a:pt x="6592738" y="1114986"/>
                  </a:lnTo>
                  <a:lnTo>
                    <a:pt x="6543040" y="1121664"/>
                  </a:lnTo>
                  <a:lnTo>
                    <a:pt x="0" y="1121664"/>
                  </a:lnTo>
                  <a:lnTo>
                    <a:pt x="0" y="0"/>
                  </a:lnTo>
                  <a:lnTo>
                    <a:pt x="6543040" y="0"/>
                  </a:lnTo>
                  <a:lnTo>
                    <a:pt x="6592738" y="6677"/>
                  </a:lnTo>
                  <a:lnTo>
                    <a:pt x="6637396" y="25522"/>
                  </a:lnTo>
                  <a:lnTo>
                    <a:pt x="6675231" y="54752"/>
                  </a:lnTo>
                  <a:lnTo>
                    <a:pt x="6704461" y="92587"/>
                  </a:lnTo>
                  <a:lnTo>
                    <a:pt x="6723306" y="137245"/>
                  </a:lnTo>
                  <a:lnTo>
                    <a:pt x="6729984" y="186943"/>
                  </a:lnTo>
                  <a:close/>
                </a:path>
              </a:pathLst>
            </a:custGeom>
            <a:ln w="127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6">
            <a:extLst>
              <a:ext uri="{FF2B5EF4-FFF2-40B4-BE49-F238E27FC236}">
                <a16:creationId xmlns:a16="http://schemas.microsoft.com/office/drawing/2014/main" id="{1CDA615B-EB7F-094E-8531-5E542E3DB033}"/>
              </a:ext>
            </a:extLst>
          </p:cNvPr>
          <p:cNvSpPr txBox="1"/>
          <p:nvPr/>
        </p:nvSpPr>
        <p:spPr>
          <a:xfrm>
            <a:off x="4722367" y="2214351"/>
            <a:ext cx="3816350" cy="4885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330"/>
              </a:spcBef>
              <a:tabLst>
                <a:tab pos="299720" algn="l"/>
              </a:tabLst>
            </a:pPr>
            <a:r>
              <a:rPr lang="en-US" sz="2900" dirty="0">
                <a:solidFill>
                  <a:schemeClr val="bg1"/>
                </a:solidFill>
                <a:latin typeface="Carlito"/>
                <a:cs typeface="Carlito"/>
              </a:rPr>
              <a:t>Grades AAA and AA+</a:t>
            </a:r>
            <a:endParaRPr sz="29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3380F99F-3FBB-8F44-BA5E-0714DC57189C}"/>
              </a:ext>
            </a:extLst>
          </p:cNvPr>
          <p:cNvGrpSpPr/>
          <p:nvPr/>
        </p:nvGrpSpPr>
        <p:grpSpPr>
          <a:xfrm>
            <a:off x="831850" y="1820926"/>
            <a:ext cx="3798570" cy="1414780"/>
            <a:chOff x="831850" y="1820926"/>
            <a:chExt cx="3798570" cy="1414780"/>
          </a:xfrm>
        </p:grpSpPr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4B7B0DD5-14CF-0744-A5C1-515BFF1276AD}"/>
                </a:ext>
              </a:extLst>
            </p:cNvPr>
            <p:cNvSpPr/>
            <p:nvPr/>
          </p:nvSpPr>
          <p:spPr>
            <a:xfrm>
              <a:off x="838200" y="1827276"/>
              <a:ext cx="3785870" cy="1402080"/>
            </a:xfrm>
            <a:custGeom>
              <a:avLst/>
              <a:gdLst/>
              <a:ahLst/>
              <a:cxnLst/>
              <a:rect l="l" t="t" r="r" b="b"/>
              <a:pathLst>
                <a:path w="3785870" h="1402080">
                  <a:moveTo>
                    <a:pt x="3551936" y="0"/>
                  </a:moveTo>
                  <a:lnTo>
                    <a:pt x="233680" y="0"/>
                  </a:lnTo>
                  <a:lnTo>
                    <a:pt x="186585" y="4748"/>
                  </a:lnTo>
                  <a:lnTo>
                    <a:pt x="142721" y="18367"/>
                  </a:lnTo>
                  <a:lnTo>
                    <a:pt x="103027" y="39915"/>
                  </a:lnTo>
                  <a:lnTo>
                    <a:pt x="68443" y="68452"/>
                  </a:lnTo>
                  <a:lnTo>
                    <a:pt x="39909" y="103038"/>
                  </a:lnTo>
                  <a:lnTo>
                    <a:pt x="18363" y="142732"/>
                  </a:lnTo>
                  <a:lnTo>
                    <a:pt x="4747" y="186592"/>
                  </a:lnTo>
                  <a:lnTo>
                    <a:pt x="0" y="233679"/>
                  </a:lnTo>
                  <a:lnTo>
                    <a:pt x="0" y="1168400"/>
                  </a:lnTo>
                  <a:lnTo>
                    <a:pt x="4747" y="1215487"/>
                  </a:lnTo>
                  <a:lnTo>
                    <a:pt x="18363" y="1259347"/>
                  </a:lnTo>
                  <a:lnTo>
                    <a:pt x="39909" y="1299041"/>
                  </a:lnTo>
                  <a:lnTo>
                    <a:pt x="68443" y="1333626"/>
                  </a:lnTo>
                  <a:lnTo>
                    <a:pt x="103027" y="1362164"/>
                  </a:lnTo>
                  <a:lnTo>
                    <a:pt x="142721" y="1383712"/>
                  </a:lnTo>
                  <a:lnTo>
                    <a:pt x="186585" y="1397331"/>
                  </a:lnTo>
                  <a:lnTo>
                    <a:pt x="233680" y="1402079"/>
                  </a:lnTo>
                  <a:lnTo>
                    <a:pt x="3551936" y="1402079"/>
                  </a:lnTo>
                  <a:lnTo>
                    <a:pt x="3599023" y="1397331"/>
                  </a:lnTo>
                  <a:lnTo>
                    <a:pt x="3642883" y="1383712"/>
                  </a:lnTo>
                  <a:lnTo>
                    <a:pt x="3682577" y="1362164"/>
                  </a:lnTo>
                  <a:lnTo>
                    <a:pt x="3717162" y="1333627"/>
                  </a:lnTo>
                  <a:lnTo>
                    <a:pt x="3745700" y="1299041"/>
                  </a:lnTo>
                  <a:lnTo>
                    <a:pt x="3767248" y="1259347"/>
                  </a:lnTo>
                  <a:lnTo>
                    <a:pt x="3780867" y="1215487"/>
                  </a:lnTo>
                  <a:lnTo>
                    <a:pt x="3785616" y="1168400"/>
                  </a:lnTo>
                  <a:lnTo>
                    <a:pt x="3785616" y="233679"/>
                  </a:lnTo>
                  <a:lnTo>
                    <a:pt x="3780867" y="186592"/>
                  </a:lnTo>
                  <a:lnTo>
                    <a:pt x="3767248" y="142732"/>
                  </a:lnTo>
                  <a:lnTo>
                    <a:pt x="3745700" y="103038"/>
                  </a:lnTo>
                  <a:lnTo>
                    <a:pt x="3717163" y="68453"/>
                  </a:lnTo>
                  <a:lnTo>
                    <a:pt x="3682577" y="39915"/>
                  </a:lnTo>
                  <a:lnTo>
                    <a:pt x="3642883" y="18367"/>
                  </a:lnTo>
                  <a:lnTo>
                    <a:pt x="3599023" y="4748"/>
                  </a:lnTo>
                  <a:lnTo>
                    <a:pt x="3551936" y="0"/>
                  </a:lnTo>
                  <a:close/>
                </a:path>
              </a:pathLst>
            </a:custGeom>
            <a:solidFill>
              <a:srgbClr val="69A4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1C643DA7-6A27-0741-8027-ADE835EE6028}"/>
                </a:ext>
              </a:extLst>
            </p:cNvPr>
            <p:cNvSpPr/>
            <p:nvPr/>
          </p:nvSpPr>
          <p:spPr>
            <a:xfrm>
              <a:off x="838200" y="1827276"/>
              <a:ext cx="3785870" cy="1402080"/>
            </a:xfrm>
            <a:custGeom>
              <a:avLst/>
              <a:gdLst/>
              <a:ahLst/>
              <a:cxnLst/>
              <a:rect l="l" t="t" r="r" b="b"/>
              <a:pathLst>
                <a:path w="3785870" h="1402080">
                  <a:moveTo>
                    <a:pt x="0" y="233679"/>
                  </a:moveTo>
                  <a:lnTo>
                    <a:pt x="4747" y="186592"/>
                  </a:lnTo>
                  <a:lnTo>
                    <a:pt x="18363" y="142732"/>
                  </a:lnTo>
                  <a:lnTo>
                    <a:pt x="39909" y="103038"/>
                  </a:lnTo>
                  <a:lnTo>
                    <a:pt x="68443" y="68452"/>
                  </a:lnTo>
                  <a:lnTo>
                    <a:pt x="103027" y="39915"/>
                  </a:lnTo>
                  <a:lnTo>
                    <a:pt x="142721" y="18367"/>
                  </a:lnTo>
                  <a:lnTo>
                    <a:pt x="186585" y="4748"/>
                  </a:lnTo>
                  <a:lnTo>
                    <a:pt x="233680" y="0"/>
                  </a:lnTo>
                  <a:lnTo>
                    <a:pt x="3551936" y="0"/>
                  </a:lnTo>
                  <a:lnTo>
                    <a:pt x="3599023" y="4748"/>
                  </a:lnTo>
                  <a:lnTo>
                    <a:pt x="3642883" y="18367"/>
                  </a:lnTo>
                  <a:lnTo>
                    <a:pt x="3682577" y="39915"/>
                  </a:lnTo>
                  <a:lnTo>
                    <a:pt x="3717163" y="68453"/>
                  </a:lnTo>
                  <a:lnTo>
                    <a:pt x="3745700" y="103038"/>
                  </a:lnTo>
                  <a:lnTo>
                    <a:pt x="3767248" y="142732"/>
                  </a:lnTo>
                  <a:lnTo>
                    <a:pt x="3780867" y="186592"/>
                  </a:lnTo>
                  <a:lnTo>
                    <a:pt x="3785616" y="233679"/>
                  </a:lnTo>
                  <a:lnTo>
                    <a:pt x="3785616" y="1168400"/>
                  </a:lnTo>
                  <a:lnTo>
                    <a:pt x="3780867" y="1215487"/>
                  </a:lnTo>
                  <a:lnTo>
                    <a:pt x="3767248" y="1259347"/>
                  </a:lnTo>
                  <a:lnTo>
                    <a:pt x="3745700" y="1299041"/>
                  </a:lnTo>
                  <a:lnTo>
                    <a:pt x="3717162" y="1333627"/>
                  </a:lnTo>
                  <a:lnTo>
                    <a:pt x="3682577" y="1362164"/>
                  </a:lnTo>
                  <a:lnTo>
                    <a:pt x="3642883" y="1383712"/>
                  </a:lnTo>
                  <a:lnTo>
                    <a:pt x="3599023" y="1397331"/>
                  </a:lnTo>
                  <a:lnTo>
                    <a:pt x="3551936" y="1402079"/>
                  </a:lnTo>
                  <a:lnTo>
                    <a:pt x="233680" y="1402079"/>
                  </a:lnTo>
                  <a:lnTo>
                    <a:pt x="186585" y="1397331"/>
                  </a:lnTo>
                  <a:lnTo>
                    <a:pt x="142721" y="1383712"/>
                  </a:lnTo>
                  <a:lnTo>
                    <a:pt x="103027" y="1362164"/>
                  </a:lnTo>
                  <a:lnTo>
                    <a:pt x="68443" y="1333626"/>
                  </a:lnTo>
                  <a:lnTo>
                    <a:pt x="39909" y="1299041"/>
                  </a:lnTo>
                  <a:lnTo>
                    <a:pt x="18363" y="1259347"/>
                  </a:lnTo>
                  <a:lnTo>
                    <a:pt x="4747" y="1215487"/>
                  </a:lnTo>
                  <a:lnTo>
                    <a:pt x="0" y="1168400"/>
                  </a:lnTo>
                  <a:lnTo>
                    <a:pt x="0" y="2336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F27A7B52-1979-8A49-854F-3FB5EC6FBFBD}"/>
              </a:ext>
            </a:extLst>
          </p:cNvPr>
          <p:cNvSpPr txBox="1"/>
          <p:nvPr/>
        </p:nvSpPr>
        <p:spPr>
          <a:xfrm>
            <a:off x="1029105" y="2060239"/>
            <a:ext cx="340169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20"/>
              </a:lnSpc>
              <a:spcBef>
                <a:spcPts val="100"/>
              </a:spcBef>
            </a:pPr>
            <a:r>
              <a:rPr lang="en-US" sz="2100" dirty="0">
                <a:solidFill>
                  <a:srgbClr val="FFFFFF"/>
                </a:solidFill>
                <a:latin typeface="Carlito"/>
                <a:cs typeface="Carlito"/>
              </a:rPr>
              <a:t>Further study should include investigating the deciles of the respective deciles</a:t>
            </a:r>
            <a:endParaRPr sz="2100" dirty="0">
              <a:latin typeface="Carlito"/>
              <a:cs typeface="Carlito"/>
            </a:endParaRPr>
          </a:p>
        </p:txBody>
      </p:sp>
      <p:grpSp>
        <p:nvGrpSpPr>
          <p:cNvPr id="10" name="object 11">
            <a:extLst>
              <a:ext uri="{FF2B5EF4-FFF2-40B4-BE49-F238E27FC236}">
                <a16:creationId xmlns:a16="http://schemas.microsoft.com/office/drawing/2014/main" id="{ED583D3F-5EAA-6647-A896-D4B423343DF8}"/>
              </a:ext>
            </a:extLst>
          </p:cNvPr>
          <p:cNvGrpSpPr/>
          <p:nvPr/>
        </p:nvGrpSpPr>
        <p:grpSpPr>
          <a:xfrm>
            <a:off x="4617465" y="3433317"/>
            <a:ext cx="6743065" cy="1136015"/>
            <a:chOff x="4617465" y="3433317"/>
            <a:chExt cx="6743065" cy="1136015"/>
          </a:xfrm>
        </p:grpSpPr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AA3105F9-F4D0-AE48-8B8C-51D40F00DA6D}"/>
                </a:ext>
              </a:extLst>
            </p:cNvPr>
            <p:cNvSpPr/>
            <p:nvPr/>
          </p:nvSpPr>
          <p:spPr>
            <a:xfrm>
              <a:off x="4623815" y="3439667"/>
              <a:ext cx="6730365" cy="1123315"/>
            </a:xfrm>
            <a:custGeom>
              <a:avLst/>
              <a:gdLst/>
              <a:ahLst/>
              <a:cxnLst/>
              <a:rect l="l" t="t" r="r" b="b"/>
              <a:pathLst>
                <a:path w="6730365" h="1123314">
                  <a:moveTo>
                    <a:pt x="6542786" y="0"/>
                  </a:moveTo>
                  <a:lnTo>
                    <a:pt x="0" y="0"/>
                  </a:lnTo>
                  <a:lnTo>
                    <a:pt x="0" y="1123188"/>
                  </a:lnTo>
                  <a:lnTo>
                    <a:pt x="6542786" y="1123188"/>
                  </a:lnTo>
                  <a:lnTo>
                    <a:pt x="6592547" y="1116500"/>
                  </a:lnTo>
                  <a:lnTo>
                    <a:pt x="6637264" y="1097628"/>
                  </a:lnTo>
                  <a:lnTo>
                    <a:pt x="6675151" y="1068355"/>
                  </a:lnTo>
                  <a:lnTo>
                    <a:pt x="6704424" y="1030468"/>
                  </a:lnTo>
                  <a:lnTo>
                    <a:pt x="6723296" y="985751"/>
                  </a:lnTo>
                  <a:lnTo>
                    <a:pt x="6729984" y="935990"/>
                  </a:lnTo>
                  <a:lnTo>
                    <a:pt x="6729984" y="187198"/>
                  </a:lnTo>
                  <a:lnTo>
                    <a:pt x="6723296" y="137436"/>
                  </a:lnTo>
                  <a:lnTo>
                    <a:pt x="6704424" y="92719"/>
                  </a:lnTo>
                  <a:lnTo>
                    <a:pt x="6675151" y="54832"/>
                  </a:lnTo>
                  <a:lnTo>
                    <a:pt x="6637264" y="25559"/>
                  </a:lnTo>
                  <a:lnTo>
                    <a:pt x="6592547" y="6687"/>
                  </a:lnTo>
                  <a:lnTo>
                    <a:pt x="6542786" y="0"/>
                  </a:lnTo>
                  <a:close/>
                </a:path>
              </a:pathLst>
            </a:custGeom>
            <a:solidFill>
              <a:srgbClr val="C3D72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1B77A0DC-D66D-8541-A1A3-D503A80456CC}"/>
                </a:ext>
              </a:extLst>
            </p:cNvPr>
            <p:cNvSpPr/>
            <p:nvPr/>
          </p:nvSpPr>
          <p:spPr>
            <a:xfrm>
              <a:off x="4623815" y="3439667"/>
              <a:ext cx="6730365" cy="1123315"/>
            </a:xfrm>
            <a:custGeom>
              <a:avLst/>
              <a:gdLst/>
              <a:ahLst/>
              <a:cxnLst/>
              <a:rect l="l" t="t" r="r" b="b"/>
              <a:pathLst>
                <a:path w="6730365" h="1123314">
                  <a:moveTo>
                    <a:pt x="6729984" y="187198"/>
                  </a:moveTo>
                  <a:lnTo>
                    <a:pt x="6729984" y="935990"/>
                  </a:lnTo>
                  <a:lnTo>
                    <a:pt x="6723296" y="985751"/>
                  </a:lnTo>
                  <a:lnTo>
                    <a:pt x="6704424" y="1030468"/>
                  </a:lnTo>
                  <a:lnTo>
                    <a:pt x="6675151" y="1068355"/>
                  </a:lnTo>
                  <a:lnTo>
                    <a:pt x="6637264" y="1097628"/>
                  </a:lnTo>
                  <a:lnTo>
                    <a:pt x="6592547" y="1116500"/>
                  </a:lnTo>
                  <a:lnTo>
                    <a:pt x="6542786" y="1123188"/>
                  </a:lnTo>
                  <a:lnTo>
                    <a:pt x="0" y="1123188"/>
                  </a:lnTo>
                  <a:lnTo>
                    <a:pt x="0" y="0"/>
                  </a:lnTo>
                  <a:lnTo>
                    <a:pt x="6542786" y="0"/>
                  </a:lnTo>
                  <a:lnTo>
                    <a:pt x="6592547" y="6687"/>
                  </a:lnTo>
                  <a:lnTo>
                    <a:pt x="6637264" y="25559"/>
                  </a:lnTo>
                  <a:lnTo>
                    <a:pt x="6675151" y="54832"/>
                  </a:lnTo>
                  <a:lnTo>
                    <a:pt x="6704424" y="92719"/>
                  </a:lnTo>
                  <a:lnTo>
                    <a:pt x="6723296" y="137436"/>
                  </a:lnTo>
                  <a:lnTo>
                    <a:pt x="6729984" y="187198"/>
                  </a:lnTo>
                  <a:close/>
                </a:path>
              </a:pathLst>
            </a:custGeom>
            <a:ln w="127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4">
            <a:extLst>
              <a:ext uri="{FF2B5EF4-FFF2-40B4-BE49-F238E27FC236}">
                <a16:creationId xmlns:a16="http://schemas.microsoft.com/office/drawing/2014/main" id="{2B599931-88B7-0941-8D34-292A4CECAF9F}"/>
              </a:ext>
            </a:extLst>
          </p:cNvPr>
          <p:cNvSpPr txBox="1"/>
          <p:nvPr/>
        </p:nvSpPr>
        <p:spPr>
          <a:xfrm>
            <a:off x="4722367" y="3713849"/>
            <a:ext cx="3816350" cy="48795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325"/>
              </a:spcBef>
              <a:tabLst>
                <a:tab pos="299720" algn="l"/>
              </a:tabLst>
            </a:pPr>
            <a:r>
              <a:rPr lang="en-US" sz="2900" dirty="0">
                <a:solidFill>
                  <a:schemeClr val="bg1"/>
                </a:solidFill>
                <a:latin typeface="Carlito"/>
                <a:cs typeface="Carlito"/>
              </a:rPr>
              <a:t>Grades AA to A+</a:t>
            </a:r>
            <a:endParaRPr sz="29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14" name="object 15">
            <a:extLst>
              <a:ext uri="{FF2B5EF4-FFF2-40B4-BE49-F238E27FC236}">
                <a16:creationId xmlns:a16="http://schemas.microsoft.com/office/drawing/2014/main" id="{59462B69-63B5-C84A-88E0-1E59C4AA319B}"/>
              </a:ext>
            </a:extLst>
          </p:cNvPr>
          <p:cNvGrpSpPr/>
          <p:nvPr/>
        </p:nvGrpSpPr>
        <p:grpSpPr>
          <a:xfrm>
            <a:off x="831850" y="3293109"/>
            <a:ext cx="3798570" cy="1416685"/>
            <a:chOff x="831850" y="3293109"/>
            <a:chExt cx="3798570" cy="1416685"/>
          </a:xfrm>
        </p:grpSpPr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300A3AE7-499A-604A-8342-A6AA09AECD03}"/>
                </a:ext>
              </a:extLst>
            </p:cNvPr>
            <p:cNvSpPr/>
            <p:nvPr/>
          </p:nvSpPr>
          <p:spPr>
            <a:xfrm>
              <a:off x="838200" y="3299459"/>
              <a:ext cx="3785870" cy="1403985"/>
            </a:xfrm>
            <a:custGeom>
              <a:avLst/>
              <a:gdLst/>
              <a:ahLst/>
              <a:cxnLst/>
              <a:rect l="l" t="t" r="r" b="b"/>
              <a:pathLst>
                <a:path w="3785870" h="1403985">
                  <a:moveTo>
                    <a:pt x="3551682" y="0"/>
                  </a:moveTo>
                  <a:lnTo>
                    <a:pt x="233934" y="0"/>
                  </a:lnTo>
                  <a:lnTo>
                    <a:pt x="186788" y="4754"/>
                  </a:lnTo>
                  <a:lnTo>
                    <a:pt x="142876" y="18389"/>
                  </a:lnTo>
                  <a:lnTo>
                    <a:pt x="103139" y="39962"/>
                  </a:lnTo>
                  <a:lnTo>
                    <a:pt x="68518" y="68532"/>
                  </a:lnTo>
                  <a:lnTo>
                    <a:pt x="39952" y="103156"/>
                  </a:lnTo>
                  <a:lnTo>
                    <a:pt x="18383" y="142892"/>
                  </a:lnTo>
                  <a:lnTo>
                    <a:pt x="4752" y="186799"/>
                  </a:lnTo>
                  <a:lnTo>
                    <a:pt x="0" y="233934"/>
                  </a:lnTo>
                  <a:lnTo>
                    <a:pt x="0" y="1169670"/>
                  </a:lnTo>
                  <a:lnTo>
                    <a:pt x="4752" y="1216804"/>
                  </a:lnTo>
                  <a:lnTo>
                    <a:pt x="18383" y="1260711"/>
                  </a:lnTo>
                  <a:lnTo>
                    <a:pt x="39952" y="1300447"/>
                  </a:lnTo>
                  <a:lnTo>
                    <a:pt x="68518" y="1335071"/>
                  </a:lnTo>
                  <a:lnTo>
                    <a:pt x="103139" y="1363641"/>
                  </a:lnTo>
                  <a:lnTo>
                    <a:pt x="142876" y="1385214"/>
                  </a:lnTo>
                  <a:lnTo>
                    <a:pt x="186788" y="1398849"/>
                  </a:lnTo>
                  <a:lnTo>
                    <a:pt x="233934" y="1403603"/>
                  </a:lnTo>
                  <a:lnTo>
                    <a:pt x="3551682" y="1403603"/>
                  </a:lnTo>
                  <a:lnTo>
                    <a:pt x="3598816" y="1398849"/>
                  </a:lnTo>
                  <a:lnTo>
                    <a:pt x="3642723" y="1385214"/>
                  </a:lnTo>
                  <a:lnTo>
                    <a:pt x="3682459" y="1363641"/>
                  </a:lnTo>
                  <a:lnTo>
                    <a:pt x="3717083" y="1335071"/>
                  </a:lnTo>
                  <a:lnTo>
                    <a:pt x="3745653" y="1300447"/>
                  </a:lnTo>
                  <a:lnTo>
                    <a:pt x="3767226" y="1260711"/>
                  </a:lnTo>
                  <a:lnTo>
                    <a:pt x="3780861" y="1216804"/>
                  </a:lnTo>
                  <a:lnTo>
                    <a:pt x="3785616" y="1169670"/>
                  </a:lnTo>
                  <a:lnTo>
                    <a:pt x="3785616" y="233934"/>
                  </a:lnTo>
                  <a:lnTo>
                    <a:pt x="3780861" y="186799"/>
                  </a:lnTo>
                  <a:lnTo>
                    <a:pt x="3767226" y="142892"/>
                  </a:lnTo>
                  <a:lnTo>
                    <a:pt x="3745653" y="103156"/>
                  </a:lnTo>
                  <a:lnTo>
                    <a:pt x="3717083" y="68532"/>
                  </a:lnTo>
                  <a:lnTo>
                    <a:pt x="3682459" y="39962"/>
                  </a:lnTo>
                  <a:lnTo>
                    <a:pt x="3642723" y="18389"/>
                  </a:lnTo>
                  <a:lnTo>
                    <a:pt x="3598816" y="4754"/>
                  </a:lnTo>
                  <a:lnTo>
                    <a:pt x="3551682" y="0"/>
                  </a:lnTo>
                  <a:close/>
                </a:path>
              </a:pathLst>
            </a:custGeom>
            <a:solidFill>
              <a:srgbClr val="69A4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696EF423-B3C5-214E-B203-734A4E211272}"/>
                </a:ext>
              </a:extLst>
            </p:cNvPr>
            <p:cNvSpPr/>
            <p:nvPr/>
          </p:nvSpPr>
          <p:spPr>
            <a:xfrm>
              <a:off x="838200" y="3299459"/>
              <a:ext cx="3785870" cy="1403985"/>
            </a:xfrm>
            <a:custGeom>
              <a:avLst/>
              <a:gdLst/>
              <a:ahLst/>
              <a:cxnLst/>
              <a:rect l="l" t="t" r="r" b="b"/>
              <a:pathLst>
                <a:path w="3785870" h="1403985">
                  <a:moveTo>
                    <a:pt x="0" y="233934"/>
                  </a:moveTo>
                  <a:lnTo>
                    <a:pt x="4752" y="186799"/>
                  </a:lnTo>
                  <a:lnTo>
                    <a:pt x="18383" y="142892"/>
                  </a:lnTo>
                  <a:lnTo>
                    <a:pt x="39952" y="103156"/>
                  </a:lnTo>
                  <a:lnTo>
                    <a:pt x="68518" y="68532"/>
                  </a:lnTo>
                  <a:lnTo>
                    <a:pt x="103139" y="39962"/>
                  </a:lnTo>
                  <a:lnTo>
                    <a:pt x="142876" y="18389"/>
                  </a:lnTo>
                  <a:lnTo>
                    <a:pt x="186788" y="4754"/>
                  </a:lnTo>
                  <a:lnTo>
                    <a:pt x="233934" y="0"/>
                  </a:lnTo>
                  <a:lnTo>
                    <a:pt x="3551682" y="0"/>
                  </a:lnTo>
                  <a:lnTo>
                    <a:pt x="3598816" y="4754"/>
                  </a:lnTo>
                  <a:lnTo>
                    <a:pt x="3642723" y="18389"/>
                  </a:lnTo>
                  <a:lnTo>
                    <a:pt x="3682459" y="39962"/>
                  </a:lnTo>
                  <a:lnTo>
                    <a:pt x="3717083" y="68532"/>
                  </a:lnTo>
                  <a:lnTo>
                    <a:pt x="3745653" y="103156"/>
                  </a:lnTo>
                  <a:lnTo>
                    <a:pt x="3767226" y="142892"/>
                  </a:lnTo>
                  <a:lnTo>
                    <a:pt x="3780861" y="186799"/>
                  </a:lnTo>
                  <a:lnTo>
                    <a:pt x="3785616" y="233934"/>
                  </a:lnTo>
                  <a:lnTo>
                    <a:pt x="3785616" y="1169670"/>
                  </a:lnTo>
                  <a:lnTo>
                    <a:pt x="3780861" y="1216804"/>
                  </a:lnTo>
                  <a:lnTo>
                    <a:pt x="3767226" y="1260711"/>
                  </a:lnTo>
                  <a:lnTo>
                    <a:pt x="3745653" y="1300447"/>
                  </a:lnTo>
                  <a:lnTo>
                    <a:pt x="3717083" y="1335071"/>
                  </a:lnTo>
                  <a:lnTo>
                    <a:pt x="3682459" y="1363641"/>
                  </a:lnTo>
                  <a:lnTo>
                    <a:pt x="3642723" y="1385214"/>
                  </a:lnTo>
                  <a:lnTo>
                    <a:pt x="3598816" y="1398849"/>
                  </a:lnTo>
                  <a:lnTo>
                    <a:pt x="3551682" y="1403603"/>
                  </a:lnTo>
                  <a:lnTo>
                    <a:pt x="233934" y="1403603"/>
                  </a:lnTo>
                  <a:lnTo>
                    <a:pt x="186788" y="1398849"/>
                  </a:lnTo>
                  <a:lnTo>
                    <a:pt x="142876" y="1385214"/>
                  </a:lnTo>
                  <a:lnTo>
                    <a:pt x="103139" y="1363641"/>
                  </a:lnTo>
                  <a:lnTo>
                    <a:pt x="68518" y="1335071"/>
                  </a:lnTo>
                  <a:lnTo>
                    <a:pt x="39952" y="1300447"/>
                  </a:lnTo>
                  <a:lnTo>
                    <a:pt x="18383" y="1260711"/>
                  </a:lnTo>
                  <a:lnTo>
                    <a:pt x="4752" y="1216804"/>
                  </a:lnTo>
                  <a:lnTo>
                    <a:pt x="0" y="1169670"/>
                  </a:lnTo>
                  <a:lnTo>
                    <a:pt x="0" y="23393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8">
            <a:extLst>
              <a:ext uri="{FF2B5EF4-FFF2-40B4-BE49-F238E27FC236}">
                <a16:creationId xmlns:a16="http://schemas.microsoft.com/office/drawing/2014/main" id="{7EA092AB-49A6-2B48-8488-21B46FE6FAC9}"/>
              </a:ext>
            </a:extLst>
          </p:cNvPr>
          <p:cNvSpPr txBox="1"/>
          <p:nvPr/>
        </p:nvSpPr>
        <p:spPr>
          <a:xfrm>
            <a:off x="1029105" y="3448138"/>
            <a:ext cx="340169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420"/>
              </a:lnSpc>
              <a:spcBef>
                <a:spcPts val="100"/>
              </a:spcBef>
            </a:pPr>
            <a:r>
              <a:rPr lang="en-US" sz="2100" dirty="0">
                <a:solidFill>
                  <a:srgbClr val="FFFFFF"/>
                </a:solidFill>
                <a:latin typeface="Carlito"/>
                <a:cs typeface="Carlito"/>
              </a:rPr>
              <a:t>Adviser account development and retention are relatively homogenous compared to other tiers</a:t>
            </a:r>
            <a:endParaRPr sz="2100" dirty="0">
              <a:latin typeface="Carlito"/>
              <a:cs typeface="Carlito"/>
            </a:endParaRPr>
          </a:p>
        </p:txBody>
      </p:sp>
      <p:grpSp>
        <p:nvGrpSpPr>
          <p:cNvPr id="18" name="object 19">
            <a:extLst>
              <a:ext uri="{FF2B5EF4-FFF2-40B4-BE49-F238E27FC236}">
                <a16:creationId xmlns:a16="http://schemas.microsoft.com/office/drawing/2014/main" id="{FD306074-D940-1546-8690-2E8954199CA8}"/>
              </a:ext>
            </a:extLst>
          </p:cNvPr>
          <p:cNvGrpSpPr/>
          <p:nvPr/>
        </p:nvGrpSpPr>
        <p:grpSpPr>
          <a:xfrm>
            <a:off x="4617465" y="4907026"/>
            <a:ext cx="6743065" cy="1134745"/>
            <a:chOff x="4617465" y="4907026"/>
            <a:chExt cx="6743065" cy="1134745"/>
          </a:xfrm>
        </p:grpSpPr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0AE48413-EE57-7F45-B6FB-E769439B1007}"/>
                </a:ext>
              </a:extLst>
            </p:cNvPr>
            <p:cNvSpPr/>
            <p:nvPr/>
          </p:nvSpPr>
          <p:spPr>
            <a:xfrm>
              <a:off x="4623815" y="4913376"/>
              <a:ext cx="6730365" cy="1122045"/>
            </a:xfrm>
            <a:custGeom>
              <a:avLst/>
              <a:gdLst/>
              <a:ahLst/>
              <a:cxnLst/>
              <a:rect l="l" t="t" r="r" b="b"/>
              <a:pathLst>
                <a:path w="6730365" h="1122045">
                  <a:moveTo>
                    <a:pt x="6543040" y="0"/>
                  </a:moveTo>
                  <a:lnTo>
                    <a:pt x="0" y="0"/>
                  </a:lnTo>
                  <a:lnTo>
                    <a:pt x="0" y="1121664"/>
                  </a:lnTo>
                  <a:lnTo>
                    <a:pt x="6543040" y="1121664"/>
                  </a:lnTo>
                  <a:lnTo>
                    <a:pt x="6592738" y="1114985"/>
                  </a:lnTo>
                  <a:lnTo>
                    <a:pt x="6637396" y="1096138"/>
                  </a:lnTo>
                  <a:lnTo>
                    <a:pt x="6675231" y="1066904"/>
                  </a:lnTo>
                  <a:lnTo>
                    <a:pt x="6704461" y="1029066"/>
                  </a:lnTo>
                  <a:lnTo>
                    <a:pt x="6723306" y="984406"/>
                  </a:lnTo>
                  <a:lnTo>
                    <a:pt x="6729984" y="934707"/>
                  </a:lnTo>
                  <a:lnTo>
                    <a:pt x="6729984" y="186944"/>
                  </a:lnTo>
                  <a:lnTo>
                    <a:pt x="6723306" y="137245"/>
                  </a:lnTo>
                  <a:lnTo>
                    <a:pt x="6704461" y="92587"/>
                  </a:lnTo>
                  <a:lnTo>
                    <a:pt x="6675231" y="54752"/>
                  </a:lnTo>
                  <a:lnTo>
                    <a:pt x="6637396" y="25522"/>
                  </a:lnTo>
                  <a:lnTo>
                    <a:pt x="6592738" y="6677"/>
                  </a:lnTo>
                  <a:lnTo>
                    <a:pt x="654304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90194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63091C03-F18F-D34D-80A0-A5DFA8EA5E99}"/>
                </a:ext>
              </a:extLst>
            </p:cNvPr>
            <p:cNvSpPr/>
            <p:nvPr/>
          </p:nvSpPr>
          <p:spPr>
            <a:xfrm>
              <a:off x="4623815" y="4913376"/>
              <a:ext cx="6730365" cy="1122045"/>
            </a:xfrm>
            <a:custGeom>
              <a:avLst/>
              <a:gdLst/>
              <a:ahLst/>
              <a:cxnLst/>
              <a:rect l="l" t="t" r="r" b="b"/>
              <a:pathLst>
                <a:path w="6730365" h="1122045">
                  <a:moveTo>
                    <a:pt x="6729984" y="186944"/>
                  </a:moveTo>
                  <a:lnTo>
                    <a:pt x="6729984" y="934707"/>
                  </a:lnTo>
                  <a:lnTo>
                    <a:pt x="6723306" y="984406"/>
                  </a:lnTo>
                  <a:lnTo>
                    <a:pt x="6704461" y="1029066"/>
                  </a:lnTo>
                  <a:lnTo>
                    <a:pt x="6675231" y="1066904"/>
                  </a:lnTo>
                  <a:lnTo>
                    <a:pt x="6637396" y="1096138"/>
                  </a:lnTo>
                  <a:lnTo>
                    <a:pt x="6592738" y="1114985"/>
                  </a:lnTo>
                  <a:lnTo>
                    <a:pt x="6543040" y="1121664"/>
                  </a:lnTo>
                  <a:lnTo>
                    <a:pt x="0" y="1121664"/>
                  </a:lnTo>
                  <a:lnTo>
                    <a:pt x="0" y="0"/>
                  </a:lnTo>
                  <a:lnTo>
                    <a:pt x="6543040" y="0"/>
                  </a:lnTo>
                  <a:lnTo>
                    <a:pt x="6592738" y="6677"/>
                  </a:lnTo>
                  <a:lnTo>
                    <a:pt x="6637396" y="25522"/>
                  </a:lnTo>
                  <a:lnTo>
                    <a:pt x="6675231" y="54752"/>
                  </a:lnTo>
                  <a:lnTo>
                    <a:pt x="6704461" y="92587"/>
                  </a:lnTo>
                  <a:lnTo>
                    <a:pt x="6723306" y="137245"/>
                  </a:lnTo>
                  <a:lnTo>
                    <a:pt x="6729984" y="186944"/>
                  </a:lnTo>
                  <a:close/>
                </a:path>
              </a:pathLst>
            </a:custGeom>
            <a:ln w="127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2">
            <a:extLst>
              <a:ext uri="{FF2B5EF4-FFF2-40B4-BE49-F238E27FC236}">
                <a16:creationId xmlns:a16="http://schemas.microsoft.com/office/drawing/2014/main" id="{AA52E1FD-1EF9-4A41-AD4D-9916A36E6530}"/>
              </a:ext>
            </a:extLst>
          </p:cNvPr>
          <p:cNvSpPr txBox="1"/>
          <p:nvPr/>
        </p:nvSpPr>
        <p:spPr>
          <a:xfrm>
            <a:off x="4722367" y="5262752"/>
            <a:ext cx="3743580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sz="2900" spc="-5" dirty="0">
                <a:solidFill>
                  <a:schemeClr val="bg1"/>
                </a:solidFill>
                <a:latin typeface="Carlito"/>
                <a:cs typeface="Carlito"/>
              </a:rPr>
              <a:t>Grades A and below</a:t>
            </a:r>
            <a:endParaRPr sz="29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grpSp>
        <p:nvGrpSpPr>
          <p:cNvPr id="22" name="object 23">
            <a:extLst>
              <a:ext uri="{FF2B5EF4-FFF2-40B4-BE49-F238E27FC236}">
                <a16:creationId xmlns:a16="http://schemas.microsoft.com/office/drawing/2014/main" id="{5B1102FD-B547-7D46-AEC2-FE9960E0B526}"/>
              </a:ext>
            </a:extLst>
          </p:cNvPr>
          <p:cNvGrpSpPr/>
          <p:nvPr/>
        </p:nvGrpSpPr>
        <p:grpSpPr>
          <a:xfrm>
            <a:off x="831850" y="4766817"/>
            <a:ext cx="3798570" cy="1414780"/>
            <a:chOff x="831850" y="4766817"/>
            <a:chExt cx="3798570" cy="1414780"/>
          </a:xfrm>
        </p:grpSpPr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04F958D6-70E0-DE4E-A0DB-A0C01CDB1BCE}"/>
                </a:ext>
              </a:extLst>
            </p:cNvPr>
            <p:cNvSpPr/>
            <p:nvPr/>
          </p:nvSpPr>
          <p:spPr>
            <a:xfrm>
              <a:off x="838200" y="4773167"/>
              <a:ext cx="3785870" cy="1402080"/>
            </a:xfrm>
            <a:custGeom>
              <a:avLst/>
              <a:gdLst/>
              <a:ahLst/>
              <a:cxnLst/>
              <a:rect l="l" t="t" r="r" b="b"/>
              <a:pathLst>
                <a:path w="3785870" h="1402079">
                  <a:moveTo>
                    <a:pt x="3551936" y="0"/>
                  </a:moveTo>
                  <a:lnTo>
                    <a:pt x="233680" y="0"/>
                  </a:lnTo>
                  <a:lnTo>
                    <a:pt x="186585" y="4748"/>
                  </a:lnTo>
                  <a:lnTo>
                    <a:pt x="142721" y="18367"/>
                  </a:lnTo>
                  <a:lnTo>
                    <a:pt x="103027" y="39915"/>
                  </a:lnTo>
                  <a:lnTo>
                    <a:pt x="68443" y="68452"/>
                  </a:lnTo>
                  <a:lnTo>
                    <a:pt x="39909" y="103038"/>
                  </a:lnTo>
                  <a:lnTo>
                    <a:pt x="18363" y="142732"/>
                  </a:lnTo>
                  <a:lnTo>
                    <a:pt x="4747" y="186592"/>
                  </a:lnTo>
                  <a:lnTo>
                    <a:pt x="0" y="233679"/>
                  </a:lnTo>
                  <a:lnTo>
                    <a:pt x="0" y="1168399"/>
                  </a:lnTo>
                  <a:lnTo>
                    <a:pt x="4747" y="1215494"/>
                  </a:lnTo>
                  <a:lnTo>
                    <a:pt x="18363" y="1259358"/>
                  </a:lnTo>
                  <a:lnTo>
                    <a:pt x="39909" y="1299052"/>
                  </a:lnTo>
                  <a:lnTo>
                    <a:pt x="68443" y="1333636"/>
                  </a:lnTo>
                  <a:lnTo>
                    <a:pt x="103027" y="1362170"/>
                  </a:lnTo>
                  <a:lnTo>
                    <a:pt x="142721" y="1383716"/>
                  </a:lnTo>
                  <a:lnTo>
                    <a:pt x="186585" y="1397332"/>
                  </a:lnTo>
                  <a:lnTo>
                    <a:pt x="233680" y="1402079"/>
                  </a:lnTo>
                  <a:lnTo>
                    <a:pt x="3551936" y="1402079"/>
                  </a:lnTo>
                  <a:lnTo>
                    <a:pt x="3599023" y="1397332"/>
                  </a:lnTo>
                  <a:lnTo>
                    <a:pt x="3642883" y="1383716"/>
                  </a:lnTo>
                  <a:lnTo>
                    <a:pt x="3682577" y="1362170"/>
                  </a:lnTo>
                  <a:lnTo>
                    <a:pt x="3717162" y="1333636"/>
                  </a:lnTo>
                  <a:lnTo>
                    <a:pt x="3745700" y="1299052"/>
                  </a:lnTo>
                  <a:lnTo>
                    <a:pt x="3767248" y="1259358"/>
                  </a:lnTo>
                  <a:lnTo>
                    <a:pt x="3780867" y="1215494"/>
                  </a:lnTo>
                  <a:lnTo>
                    <a:pt x="3785616" y="1168399"/>
                  </a:lnTo>
                  <a:lnTo>
                    <a:pt x="3785616" y="233679"/>
                  </a:lnTo>
                  <a:lnTo>
                    <a:pt x="3780867" y="186592"/>
                  </a:lnTo>
                  <a:lnTo>
                    <a:pt x="3767248" y="142732"/>
                  </a:lnTo>
                  <a:lnTo>
                    <a:pt x="3745700" y="103038"/>
                  </a:lnTo>
                  <a:lnTo>
                    <a:pt x="3717163" y="68452"/>
                  </a:lnTo>
                  <a:lnTo>
                    <a:pt x="3682577" y="39915"/>
                  </a:lnTo>
                  <a:lnTo>
                    <a:pt x="3642883" y="18367"/>
                  </a:lnTo>
                  <a:lnTo>
                    <a:pt x="3599023" y="4748"/>
                  </a:lnTo>
                  <a:lnTo>
                    <a:pt x="3551936" y="0"/>
                  </a:lnTo>
                  <a:close/>
                </a:path>
              </a:pathLst>
            </a:custGeom>
            <a:solidFill>
              <a:srgbClr val="69A4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C667F9F3-DE31-6F42-A088-7452A0FA233B}"/>
                </a:ext>
              </a:extLst>
            </p:cNvPr>
            <p:cNvSpPr/>
            <p:nvPr/>
          </p:nvSpPr>
          <p:spPr>
            <a:xfrm>
              <a:off x="838200" y="4773167"/>
              <a:ext cx="3785870" cy="1402080"/>
            </a:xfrm>
            <a:custGeom>
              <a:avLst/>
              <a:gdLst/>
              <a:ahLst/>
              <a:cxnLst/>
              <a:rect l="l" t="t" r="r" b="b"/>
              <a:pathLst>
                <a:path w="3785870" h="1402079">
                  <a:moveTo>
                    <a:pt x="0" y="233679"/>
                  </a:moveTo>
                  <a:lnTo>
                    <a:pt x="4747" y="186592"/>
                  </a:lnTo>
                  <a:lnTo>
                    <a:pt x="18363" y="142732"/>
                  </a:lnTo>
                  <a:lnTo>
                    <a:pt x="39909" y="103038"/>
                  </a:lnTo>
                  <a:lnTo>
                    <a:pt x="68443" y="68452"/>
                  </a:lnTo>
                  <a:lnTo>
                    <a:pt x="103027" y="39915"/>
                  </a:lnTo>
                  <a:lnTo>
                    <a:pt x="142721" y="18367"/>
                  </a:lnTo>
                  <a:lnTo>
                    <a:pt x="186585" y="4748"/>
                  </a:lnTo>
                  <a:lnTo>
                    <a:pt x="233680" y="0"/>
                  </a:lnTo>
                  <a:lnTo>
                    <a:pt x="3551936" y="0"/>
                  </a:lnTo>
                  <a:lnTo>
                    <a:pt x="3599023" y="4748"/>
                  </a:lnTo>
                  <a:lnTo>
                    <a:pt x="3642883" y="18367"/>
                  </a:lnTo>
                  <a:lnTo>
                    <a:pt x="3682577" y="39915"/>
                  </a:lnTo>
                  <a:lnTo>
                    <a:pt x="3717163" y="68452"/>
                  </a:lnTo>
                  <a:lnTo>
                    <a:pt x="3745700" y="103038"/>
                  </a:lnTo>
                  <a:lnTo>
                    <a:pt x="3767248" y="142732"/>
                  </a:lnTo>
                  <a:lnTo>
                    <a:pt x="3780867" y="186592"/>
                  </a:lnTo>
                  <a:lnTo>
                    <a:pt x="3785616" y="233679"/>
                  </a:lnTo>
                  <a:lnTo>
                    <a:pt x="3785616" y="1168399"/>
                  </a:lnTo>
                  <a:lnTo>
                    <a:pt x="3780867" y="1215494"/>
                  </a:lnTo>
                  <a:lnTo>
                    <a:pt x="3767248" y="1259358"/>
                  </a:lnTo>
                  <a:lnTo>
                    <a:pt x="3745700" y="1299052"/>
                  </a:lnTo>
                  <a:lnTo>
                    <a:pt x="3717162" y="1333636"/>
                  </a:lnTo>
                  <a:lnTo>
                    <a:pt x="3682577" y="1362170"/>
                  </a:lnTo>
                  <a:lnTo>
                    <a:pt x="3642883" y="1383716"/>
                  </a:lnTo>
                  <a:lnTo>
                    <a:pt x="3599023" y="1397332"/>
                  </a:lnTo>
                  <a:lnTo>
                    <a:pt x="3551936" y="1402079"/>
                  </a:lnTo>
                  <a:lnTo>
                    <a:pt x="233680" y="1402079"/>
                  </a:lnTo>
                  <a:lnTo>
                    <a:pt x="186585" y="1397332"/>
                  </a:lnTo>
                  <a:lnTo>
                    <a:pt x="142721" y="1383716"/>
                  </a:lnTo>
                  <a:lnTo>
                    <a:pt x="103027" y="1362170"/>
                  </a:lnTo>
                  <a:lnTo>
                    <a:pt x="68443" y="1333636"/>
                  </a:lnTo>
                  <a:lnTo>
                    <a:pt x="39909" y="1299052"/>
                  </a:lnTo>
                  <a:lnTo>
                    <a:pt x="18363" y="1259358"/>
                  </a:lnTo>
                  <a:lnTo>
                    <a:pt x="4747" y="1215494"/>
                  </a:lnTo>
                  <a:lnTo>
                    <a:pt x="0" y="1168399"/>
                  </a:lnTo>
                  <a:lnTo>
                    <a:pt x="0" y="2336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6">
            <a:extLst>
              <a:ext uri="{FF2B5EF4-FFF2-40B4-BE49-F238E27FC236}">
                <a16:creationId xmlns:a16="http://schemas.microsoft.com/office/drawing/2014/main" id="{20A90A28-A40F-F745-8EB3-273C075C67A8}"/>
              </a:ext>
            </a:extLst>
          </p:cNvPr>
          <p:cNvSpPr txBox="1"/>
          <p:nvPr/>
        </p:nvSpPr>
        <p:spPr>
          <a:xfrm>
            <a:off x="1062007" y="5028392"/>
            <a:ext cx="3413125" cy="92845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4445">
              <a:lnSpc>
                <a:spcPts val="2320"/>
              </a:lnSpc>
              <a:spcBef>
                <a:spcPts val="340"/>
              </a:spcBef>
            </a:pPr>
            <a:r>
              <a:rPr lang="en-US" sz="2100" dirty="0">
                <a:solidFill>
                  <a:srgbClr val="FFFFFF"/>
                </a:solidFill>
                <a:latin typeface="Carlito"/>
                <a:cs typeface="Carlito"/>
              </a:rPr>
              <a:t>A/B Testing and Further Study needed to determine which resources are (in)effective</a:t>
            </a:r>
            <a:endParaRPr sz="2100" dirty="0">
              <a:latin typeface="Carlito"/>
              <a:cs typeface="Carlito"/>
            </a:endParaRPr>
          </a:p>
        </p:txBody>
      </p:sp>
      <p:grpSp>
        <p:nvGrpSpPr>
          <p:cNvPr id="26" name="object 28">
            <a:extLst>
              <a:ext uri="{FF2B5EF4-FFF2-40B4-BE49-F238E27FC236}">
                <a16:creationId xmlns:a16="http://schemas.microsoft.com/office/drawing/2014/main" id="{40FA644F-6F87-2A46-AFEF-C8C10EC39C2D}"/>
              </a:ext>
            </a:extLst>
          </p:cNvPr>
          <p:cNvGrpSpPr/>
          <p:nvPr/>
        </p:nvGrpSpPr>
        <p:grpSpPr>
          <a:xfrm>
            <a:off x="9017254" y="1996185"/>
            <a:ext cx="1806575" cy="1009650"/>
            <a:chOff x="9017254" y="1996185"/>
            <a:chExt cx="1806575" cy="1009650"/>
          </a:xfrm>
        </p:grpSpPr>
        <p:sp>
          <p:nvSpPr>
            <p:cNvPr id="27" name="object 29">
              <a:extLst>
                <a:ext uri="{FF2B5EF4-FFF2-40B4-BE49-F238E27FC236}">
                  <a16:creationId xmlns:a16="http://schemas.microsoft.com/office/drawing/2014/main" id="{9E0C0AA4-9C4D-5443-9C40-521BC5A9D698}"/>
                </a:ext>
              </a:extLst>
            </p:cNvPr>
            <p:cNvSpPr/>
            <p:nvPr/>
          </p:nvSpPr>
          <p:spPr>
            <a:xfrm>
              <a:off x="9023604" y="2002535"/>
              <a:ext cx="1793875" cy="996950"/>
            </a:xfrm>
            <a:custGeom>
              <a:avLst/>
              <a:gdLst/>
              <a:ahLst/>
              <a:cxnLst/>
              <a:rect l="l" t="t" r="r" b="b"/>
              <a:pathLst>
                <a:path w="1793875" h="996950">
                  <a:moveTo>
                    <a:pt x="1694052" y="0"/>
                  </a:moveTo>
                  <a:lnTo>
                    <a:pt x="99695" y="0"/>
                  </a:lnTo>
                  <a:lnTo>
                    <a:pt x="60864" y="7826"/>
                  </a:lnTo>
                  <a:lnTo>
                    <a:pt x="29178" y="29178"/>
                  </a:lnTo>
                  <a:lnTo>
                    <a:pt x="7826" y="60864"/>
                  </a:lnTo>
                  <a:lnTo>
                    <a:pt x="0" y="99694"/>
                  </a:lnTo>
                  <a:lnTo>
                    <a:pt x="0" y="897001"/>
                  </a:lnTo>
                  <a:lnTo>
                    <a:pt x="7826" y="935831"/>
                  </a:lnTo>
                  <a:lnTo>
                    <a:pt x="29178" y="967517"/>
                  </a:lnTo>
                  <a:lnTo>
                    <a:pt x="60864" y="988869"/>
                  </a:lnTo>
                  <a:lnTo>
                    <a:pt x="99695" y="996696"/>
                  </a:lnTo>
                  <a:lnTo>
                    <a:pt x="1694052" y="996696"/>
                  </a:lnTo>
                  <a:lnTo>
                    <a:pt x="1732883" y="988869"/>
                  </a:lnTo>
                  <a:lnTo>
                    <a:pt x="1764569" y="967517"/>
                  </a:lnTo>
                  <a:lnTo>
                    <a:pt x="1785921" y="935831"/>
                  </a:lnTo>
                  <a:lnTo>
                    <a:pt x="1793748" y="897001"/>
                  </a:lnTo>
                  <a:lnTo>
                    <a:pt x="1793748" y="99694"/>
                  </a:lnTo>
                  <a:lnTo>
                    <a:pt x="1785921" y="60864"/>
                  </a:lnTo>
                  <a:lnTo>
                    <a:pt x="1764569" y="29178"/>
                  </a:lnTo>
                  <a:lnTo>
                    <a:pt x="1732883" y="7826"/>
                  </a:lnTo>
                  <a:lnTo>
                    <a:pt x="1694052" y="0"/>
                  </a:lnTo>
                  <a:close/>
                </a:path>
              </a:pathLst>
            </a:custGeom>
            <a:solidFill>
              <a:srgbClr val="69A4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30">
              <a:extLst>
                <a:ext uri="{FF2B5EF4-FFF2-40B4-BE49-F238E27FC236}">
                  <a16:creationId xmlns:a16="http://schemas.microsoft.com/office/drawing/2014/main" id="{4915DE27-7B02-EC46-A8CE-3109A0535185}"/>
                </a:ext>
              </a:extLst>
            </p:cNvPr>
            <p:cNvSpPr/>
            <p:nvPr/>
          </p:nvSpPr>
          <p:spPr>
            <a:xfrm>
              <a:off x="9023604" y="2002535"/>
              <a:ext cx="1793875" cy="996950"/>
            </a:xfrm>
            <a:custGeom>
              <a:avLst/>
              <a:gdLst/>
              <a:ahLst/>
              <a:cxnLst/>
              <a:rect l="l" t="t" r="r" b="b"/>
              <a:pathLst>
                <a:path w="1793875" h="996950">
                  <a:moveTo>
                    <a:pt x="0" y="99694"/>
                  </a:moveTo>
                  <a:lnTo>
                    <a:pt x="7826" y="60864"/>
                  </a:lnTo>
                  <a:lnTo>
                    <a:pt x="29178" y="29178"/>
                  </a:lnTo>
                  <a:lnTo>
                    <a:pt x="60864" y="7826"/>
                  </a:lnTo>
                  <a:lnTo>
                    <a:pt x="99695" y="0"/>
                  </a:lnTo>
                  <a:lnTo>
                    <a:pt x="1694052" y="0"/>
                  </a:lnTo>
                  <a:lnTo>
                    <a:pt x="1732883" y="7826"/>
                  </a:lnTo>
                  <a:lnTo>
                    <a:pt x="1764569" y="29178"/>
                  </a:lnTo>
                  <a:lnTo>
                    <a:pt x="1785921" y="60864"/>
                  </a:lnTo>
                  <a:lnTo>
                    <a:pt x="1793748" y="99694"/>
                  </a:lnTo>
                  <a:lnTo>
                    <a:pt x="1793748" y="897001"/>
                  </a:lnTo>
                  <a:lnTo>
                    <a:pt x="1785921" y="935831"/>
                  </a:lnTo>
                  <a:lnTo>
                    <a:pt x="1764569" y="967517"/>
                  </a:lnTo>
                  <a:lnTo>
                    <a:pt x="1732883" y="988869"/>
                  </a:lnTo>
                  <a:lnTo>
                    <a:pt x="1694052" y="996696"/>
                  </a:lnTo>
                  <a:lnTo>
                    <a:pt x="99695" y="996696"/>
                  </a:lnTo>
                  <a:lnTo>
                    <a:pt x="60864" y="988869"/>
                  </a:lnTo>
                  <a:lnTo>
                    <a:pt x="29178" y="967517"/>
                  </a:lnTo>
                  <a:lnTo>
                    <a:pt x="7826" y="935831"/>
                  </a:lnTo>
                  <a:lnTo>
                    <a:pt x="0" y="897001"/>
                  </a:lnTo>
                  <a:lnTo>
                    <a:pt x="0" y="9969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31">
            <a:extLst>
              <a:ext uri="{FF2B5EF4-FFF2-40B4-BE49-F238E27FC236}">
                <a16:creationId xmlns:a16="http://schemas.microsoft.com/office/drawing/2014/main" id="{047E3097-90DC-1C49-9599-A5A1F77D6D95}"/>
              </a:ext>
            </a:extLst>
          </p:cNvPr>
          <p:cNvSpPr txBox="1"/>
          <p:nvPr/>
        </p:nvSpPr>
        <p:spPr>
          <a:xfrm>
            <a:off x="9273920" y="2069973"/>
            <a:ext cx="1296035" cy="7854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64490" marR="5080" indent="-352425">
              <a:lnSpc>
                <a:spcPts val="2860"/>
              </a:lnSpc>
              <a:spcBef>
                <a:spcPts val="415"/>
              </a:spcBef>
            </a:pPr>
            <a:r>
              <a:rPr sz="2600" spc="-8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600" spc="-17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600" spc="-130" dirty="0">
                <a:solidFill>
                  <a:srgbClr val="FFFFFF"/>
                </a:solidFill>
                <a:latin typeface="Trebuchet MS"/>
                <a:cs typeface="Trebuchet MS"/>
              </a:rPr>
              <a:t>pe</a:t>
            </a:r>
            <a:r>
              <a:rPr sz="2600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son  </a:t>
            </a:r>
            <a:r>
              <a:rPr sz="2600" spc="-135" dirty="0">
                <a:solidFill>
                  <a:srgbClr val="FFFFFF"/>
                </a:solidFill>
                <a:latin typeface="Trebuchet MS"/>
                <a:cs typeface="Trebuchet MS"/>
              </a:rPr>
              <a:t>Visit</a:t>
            </a:r>
            <a:endParaRPr sz="2600" dirty="0">
              <a:latin typeface="Trebuchet MS"/>
              <a:cs typeface="Trebuchet MS"/>
            </a:endParaRPr>
          </a:p>
        </p:txBody>
      </p:sp>
      <p:grpSp>
        <p:nvGrpSpPr>
          <p:cNvPr id="30" name="object 32">
            <a:extLst>
              <a:ext uri="{FF2B5EF4-FFF2-40B4-BE49-F238E27FC236}">
                <a16:creationId xmlns:a16="http://schemas.microsoft.com/office/drawing/2014/main" id="{D0621A6C-80D6-8A41-B6B1-E09F88D2A94D}"/>
              </a:ext>
            </a:extLst>
          </p:cNvPr>
          <p:cNvGrpSpPr/>
          <p:nvPr/>
        </p:nvGrpSpPr>
        <p:grpSpPr>
          <a:xfrm>
            <a:off x="9017254" y="3061716"/>
            <a:ext cx="1806575" cy="1440815"/>
            <a:chOff x="9017254" y="3061716"/>
            <a:chExt cx="1806575" cy="1440815"/>
          </a:xfrm>
        </p:grpSpPr>
        <p:sp>
          <p:nvSpPr>
            <p:cNvPr id="31" name="object 33">
              <a:extLst>
                <a:ext uri="{FF2B5EF4-FFF2-40B4-BE49-F238E27FC236}">
                  <a16:creationId xmlns:a16="http://schemas.microsoft.com/office/drawing/2014/main" id="{7A27968D-59F8-6F4C-A299-894DBE8053D5}"/>
                </a:ext>
              </a:extLst>
            </p:cNvPr>
            <p:cNvSpPr/>
            <p:nvPr/>
          </p:nvSpPr>
          <p:spPr>
            <a:xfrm>
              <a:off x="9695688" y="3061716"/>
              <a:ext cx="449580" cy="375285"/>
            </a:xfrm>
            <a:custGeom>
              <a:avLst/>
              <a:gdLst/>
              <a:ahLst/>
              <a:cxnLst/>
              <a:rect l="l" t="t" r="r" b="b"/>
              <a:pathLst>
                <a:path w="449579" h="375285">
                  <a:moveTo>
                    <a:pt x="359663" y="0"/>
                  </a:moveTo>
                  <a:lnTo>
                    <a:pt x="89915" y="0"/>
                  </a:lnTo>
                  <a:lnTo>
                    <a:pt x="89915" y="187451"/>
                  </a:lnTo>
                  <a:lnTo>
                    <a:pt x="0" y="187451"/>
                  </a:lnTo>
                  <a:lnTo>
                    <a:pt x="224789" y="374904"/>
                  </a:lnTo>
                  <a:lnTo>
                    <a:pt x="449579" y="187451"/>
                  </a:lnTo>
                  <a:lnTo>
                    <a:pt x="359663" y="187451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4">
              <a:extLst>
                <a:ext uri="{FF2B5EF4-FFF2-40B4-BE49-F238E27FC236}">
                  <a16:creationId xmlns:a16="http://schemas.microsoft.com/office/drawing/2014/main" id="{536682A3-70F2-CE44-84DA-D8BE0E3C0A18}"/>
                </a:ext>
              </a:extLst>
            </p:cNvPr>
            <p:cNvSpPr/>
            <p:nvPr/>
          </p:nvSpPr>
          <p:spPr>
            <a:xfrm>
              <a:off x="9023604" y="3499104"/>
              <a:ext cx="1793875" cy="996950"/>
            </a:xfrm>
            <a:custGeom>
              <a:avLst/>
              <a:gdLst/>
              <a:ahLst/>
              <a:cxnLst/>
              <a:rect l="l" t="t" r="r" b="b"/>
              <a:pathLst>
                <a:path w="1793875" h="996950">
                  <a:moveTo>
                    <a:pt x="1694052" y="0"/>
                  </a:moveTo>
                  <a:lnTo>
                    <a:pt x="99695" y="0"/>
                  </a:lnTo>
                  <a:lnTo>
                    <a:pt x="60864" y="7826"/>
                  </a:lnTo>
                  <a:lnTo>
                    <a:pt x="29178" y="29178"/>
                  </a:lnTo>
                  <a:lnTo>
                    <a:pt x="7826" y="60864"/>
                  </a:lnTo>
                  <a:lnTo>
                    <a:pt x="0" y="99695"/>
                  </a:lnTo>
                  <a:lnTo>
                    <a:pt x="0" y="897001"/>
                  </a:lnTo>
                  <a:lnTo>
                    <a:pt x="7826" y="935831"/>
                  </a:lnTo>
                  <a:lnTo>
                    <a:pt x="29178" y="967517"/>
                  </a:lnTo>
                  <a:lnTo>
                    <a:pt x="60864" y="988869"/>
                  </a:lnTo>
                  <a:lnTo>
                    <a:pt x="99695" y="996696"/>
                  </a:lnTo>
                  <a:lnTo>
                    <a:pt x="1694052" y="996696"/>
                  </a:lnTo>
                  <a:lnTo>
                    <a:pt x="1732883" y="988869"/>
                  </a:lnTo>
                  <a:lnTo>
                    <a:pt x="1764569" y="967517"/>
                  </a:lnTo>
                  <a:lnTo>
                    <a:pt x="1785921" y="935831"/>
                  </a:lnTo>
                  <a:lnTo>
                    <a:pt x="1793748" y="897001"/>
                  </a:lnTo>
                  <a:lnTo>
                    <a:pt x="1793748" y="99695"/>
                  </a:lnTo>
                  <a:lnTo>
                    <a:pt x="1785921" y="60864"/>
                  </a:lnTo>
                  <a:lnTo>
                    <a:pt x="1764569" y="29178"/>
                  </a:lnTo>
                  <a:lnTo>
                    <a:pt x="1732883" y="7826"/>
                  </a:lnTo>
                  <a:lnTo>
                    <a:pt x="1694052" y="0"/>
                  </a:lnTo>
                  <a:close/>
                </a:path>
              </a:pathLst>
            </a:custGeom>
            <a:solidFill>
              <a:srgbClr val="69A4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5">
              <a:extLst>
                <a:ext uri="{FF2B5EF4-FFF2-40B4-BE49-F238E27FC236}">
                  <a16:creationId xmlns:a16="http://schemas.microsoft.com/office/drawing/2014/main" id="{8E006558-7284-6547-B2C4-7F6A01F38160}"/>
                </a:ext>
              </a:extLst>
            </p:cNvPr>
            <p:cNvSpPr/>
            <p:nvPr/>
          </p:nvSpPr>
          <p:spPr>
            <a:xfrm>
              <a:off x="9023604" y="3499104"/>
              <a:ext cx="1793875" cy="996950"/>
            </a:xfrm>
            <a:custGeom>
              <a:avLst/>
              <a:gdLst/>
              <a:ahLst/>
              <a:cxnLst/>
              <a:rect l="l" t="t" r="r" b="b"/>
              <a:pathLst>
                <a:path w="1793875" h="996950">
                  <a:moveTo>
                    <a:pt x="0" y="99695"/>
                  </a:moveTo>
                  <a:lnTo>
                    <a:pt x="7826" y="60864"/>
                  </a:lnTo>
                  <a:lnTo>
                    <a:pt x="29178" y="29178"/>
                  </a:lnTo>
                  <a:lnTo>
                    <a:pt x="60864" y="7826"/>
                  </a:lnTo>
                  <a:lnTo>
                    <a:pt x="99695" y="0"/>
                  </a:lnTo>
                  <a:lnTo>
                    <a:pt x="1694052" y="0"/>
                  </a:lnTo>
                  <a:lnTo>
                    <a:pt x="1732883" y="7826"/>
                  </a:lnTo>
                  <a:lnTo>
                    <a:pt x="1764569" y="29178"/>
                  </a:lnTo>
                  <a:lnTo>
                    <a:pt x="1785921" y="60864"/>
                  </a:lnTo>
                  <a:lnTo>
                    <a:pt x="1793748" y="99695"/>
                  </a:lnTo>
                  <a:lnTo>
                    <a:pt x="1793748" y="897001"/>
                  </a:lnTo>
                  <a:lnTo>
                    <a:pt x="1785921" y="935831"/>
                  </a:lnTo>
                  <a:lnTo>
                    <a:pt x="1764569" y="967517"/>
                  </a:lnTo>
                  <a:lnTo>
                    <a:pt x="1732883" y="988869"/>
                  </a:lnTo>
                  <a:lnTo>
                    <a:pt x="1694052" y="996696"/>
                  </a:lnTo>
                  <a:lnTo>
                    <a:pt x="99695" y="996696"/>
                  </a:lnTo>
                  <a:lnTo>
                    <a:pt x="60864" y="988869"/>
                  </a:lnTo>
                  <a:lnTo>
                    <a:pt x="29178" y="967517"/>
                  </a:lnTo>
                  <a:lnTo>
                    <a:pt x="7826" y="935831"/>
                  </a:lnTo>
                  <a:lnTo>
                    <a:pt x="0" y="897001"/>
                  </a:lnTo>
                  <a:lnTo>
                    <a:pt x="0" y="996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6">
            <a:extLst>
              <a:ext uri="{FF2B5EF4-FFF2-40B4-BE49-F238E27FC236}">
                <a16:creationId xmlns:a16="http://schemas.microsoft.com/office/drawing/2014/main" id="{03C1CE0E-0D2B-B340-AF73-8DCA622CB360}"/>
              </a:ext>
            </a:extLst>
          </p:cNvPr>
          <p:cNvSpPr txBox="1"/>
          <p:nvPr/>
        </p:nvSpPr>
        <p:spPr>
          <a:xfrm>
            <a:off x="9208389" y="3747261"/>
            <a:ext cx="14249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0" dirty="0">
                <a:solidFill>
                  <a:srgbClr val="FFFFFF"/>
                </a:solidFill>
                <a:latin typeface="Trebuchet MS"/>
                <a:cs typeface="Trebuchet MS"/>
              </a:rPr>
              <a:t>Phone</a:t>
            </a:r>
            <a:r>
              <a:rPr sz="26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80" dirty="0">
                <a:solidFill>
                  <a:srgbClr val="FFFFFF"/>
                </a:solidFill>
                <a:latin typeface="Trebuchet MS"/>
                <a:cs typeface="Trebuchet MS"/>
              </a:rPr>
              <a:t>Call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5" name="object 37">
            <a:extLst>
              <a:ext uri="{FF2B5EF4-FFF2-40B4-BE49-F238E27FC236}">
                <a16:creationId xmlns:a16="http://schemas.microsoft.com/office/drawing/2014/main" id="{B995EB88-9DF3-C447-8200-61EBE92CE376}"/>
              </a:ext>
            </a:extLst>
          </p:cNvPr>
          <p:cNvGrpSpPr/>
          <p:nvPr/>
        </p:nvGrpSpPr>
        <p:grpSpPr>
          <a:xfrm>
            <a:off x="9017254" y="4558284"/>
            <a:ext cx="1806575" cy="1438910"/>
            <a:chOff x="9017254" y="4558284"/>
            <a:chExt cx="1806575" cy="1438910"/>
          </a:xfrm>
        </p:grpSpPr>
        <p:sp>
          <p:nvSpPr>
            <p:cNvPr id="36" name="object 38">
              <a:extLst>
                <a:ext uri="{FF2B5EF4-FFF2-40B4-BE49-F238E27FC236}">
                  <a16:creationId xmlns:a16="http://schemas.microsoft.com/office/drawing/2014/main" id="{BB5F789E-D70F-4A45-8677-9DD6B7D51CE8}"/>
                </a:ext>
              </a:extLst>
            </p:cNvPr>
            <p:cNvSpPr/>
            <p:nvPr/>
          </p:nvSpPr>
          <p:spPr>
            <a:xfrm>
              <a:off x="9695688" y="4558284"/>
              <a:ext cx="449580" cy="373380"/>
            </a:xfrm>
            <a:custGeom>
              <a:avLst/>
              <a:gdLst/>
              <a:ahLst/>
              <a:cxnLst/>
              <a:rect l="l" t="t" r="r" b="b"/>
              <a:pathLst>
                <a:path w="449579" h="373379">
                  <a:moveTo>
                    <a:pt x="359663" y="0"/>
                  </a:moveTo>
                  <a:lnTo>
                    <a:pt x="89915" y="0"/>
                  </a:lnTo>
                  <a:lnTo>
                    <a:pt x="89915" y="186690"/>
                  </a:lnTo>
                  <a:lnTo>
                    <a:pt x="0" y="186690"/>
                  </a:lnTo>
                  <a:lnTo>
                    <a:pt x="224789" y="373380"/>
                  </a:lnTo>
                  <a:lnTo>
                    <a:pt x="449579" y="186690"/>
                  </a:lnTo>
                  <a:lnTo>
                    <a:pt x="359663" y="186690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9">
              <a:extLst>
                <a:ext uri="{FF2B5EF4-FFF2-40B4-BE49-F238E27FC236}">
                  <a16:creationId xmlns:a16="http://schemas.microsoft.com/office/drawing/2014/main" id="{BD198768-6090-9D4F-A3E0-6AC4628EECB0}"/>
                </a:ext>
              </a:extLst>
            </p:cNvPr>
            <p:cNvSpPr/>
            <p:nvPr/>
          </p:nvSpPr>
          <p:spPr>
            <a:xfrm>
              <a:off x="9023604" y="4994148"/>
              <a:ext cx="1793875" cy="996950"/>
            </a:xfrm>
            <a:custGeom>
              <a:avLst/>
              <a:gdLst/>
              <a:ahLst/>
              <a:cxnLst/>
              <a:rect l="l" t="t" r="r" b="b"/>
              <a:pathLst>
                <a:path w="1793875" h="996950">
                  <a:moveTo>
                    <a:pt x="1694052" y="0"/>
                  </a:moveTo>
                  <a:lnTo>
                    <a:pt x="99695" y="0"/>
                  </a:lnTo>
                  <a:lnTo>
                    <a:pt x="60864" y="7826"/>
                  </a:lnTo>
                  <a:lnTo>
                    <a:pt x="29178" y="29178"/>
                  </a:lnTo>
                  <a:lnTo>
                    <a:pt x="7826" y="60864"/>
                  </a:lnTo>
                  <a:lnTo>
                    <a:pt x="0" y="99694"/>
                  </a:lnTo>
                  <a:lnTo>
                    <a:pt x="0" y="897026"/>
                  </a:lnTo>
                  <a:lnTo>
                    <a:pt x="7826" y="935820"/>
                  </a:lnTo>
                  <a:lnTo>
                    <a:pt x="29178" y="967501"/>
                  </a:lnTo>
                  <a:lnTo>
                    <a:pt x="60864" y="988862"/>
                  </a:lnTo>
                  <a:lnTo>
                    <a:pt x="99695" y="996695"/>
                  </a:lnTo>
                  <a:lnTo>
                    <a:pt x="1694052" y="996695"/>
                  </a:lnTo>
                  <a:lnTo>
                    <a:pt x="1732883" y="988862"/>
                  </a:lnTo>
                  <a:lnTo>
                    <a:pt x="1764569" y="967501"/>
                  </a:lnTo>
                  <a:lnTo>
                    <a:pt x="1785921" y="935820"/>
                  </a:lnTo>
                  <a:lnTo>
                    <a:pt x="1793748" y="897026"/>
                  </a:lnTo>
                  <a:lnTo>
                    <a:pt x="1793748" y="99694"/>
                  </a:lnTo>
                  <a:lnTo>
                    <a:pt x="1785921" y="60864"/>
                  </a:lnTo>
                  <a:lnTo>
                    <a:pt x="1764569" y="29178"/>
                  </a:lnTo>
                  <a:lnTo>
                    <a:pt x="1732883" y="7826"/>
                  </a:lnTo>
                  <a:lnTo>
                    <a:pt x="1694052" y="0"/>
                  </a:lnTo>
                  <a:close/>
                </a:path>
              </a:pathLst>
            </a:custGeom>
            <a:solidFill>
              <a:srgbClr val="69A4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40">
              <a:extLst>
                <a:ext uri="{FF2B5EF4-FFF2-40B4-BE49-F238E27FC236}">
                  <a16:creationId xmlns:a16="http://schemas.microsoft.com/office/drawing/2014/main" id="{E38EA14B-F5AF-414B-B32E-7EC5C22D6BDA}"/>
                </a:ext>
              </a:extLst>
            </p:cNvPr>
            <p:cNvSpPr/>
            <p:nvPr/>
          </p:nvSpPr>
          <p:spPr>
            <a:xfrm>
              <a:off x="9023604" y="4994148"/>
              <a:ext cx="1793875" cy="996950"/>
            </a:xfrm>
            <a:custGeom>
              <a:avLst/>
              <a:gdLst/>
              <a:ahLst/>
              <a:cxnLst/>
              <a:rect l="l" t="t" r="r" b="b"/>
              <a:pathLst>
                <a:path w="1793875" h="996950">
                  <a:moveTo>
                    <a:pt x="0" y="99694"/>
                  </a:moveTo>
                  <a:lnTo>
                    <a:pt x="7826" y="60864"/>
                  </a:lnTo>
                  <a:lnTo>
                    <a:pt x="29178" y="29178"/>
                  </a:lnTo>
                  <a:lnTo>
                    <a:pt x="60864" y="7826"/>
                  </a:lnTo>
                  <a:lnTo>
                    <a:pt x="99695" y="0"/>
                  </a:lnTo>
                  <a:lnTo>
                    <a:pt x="1694052" y="0"/>
                  </a:lnTo>
                  <a:lnTo>
                    <a:pt x="1732883" y="7826"/>
                  </a:lnTo>
                  <a:lnTo>
                    <a:pt x="1764569" y="29178"/>
                  </a:lnTo>
                  <a:lnTo>
                    <a:pt x="1785921" y="60864"/>
                  </a:lnTo>
                  <a:lnTo>
                    <a:pt x="1793748" y="99694"/>
                  </a:lnTo>
                  <a:lnTo>
                    <a:pt x="1793748" y="897026"/>
                  </a:lnTo>
                  <a:lnTo>
                    <a:pt x="1785921" y="935820"/>
                  </a:lnTo>
                  <a:lnTo>
                    <a:pt x="1764569" y="967501"/>
                  </a:lnTo>
                  <a:lnTo>
                    <a:pt x="1732883" y="988862"/>
                  </a:lnTo>
                  <a:lnTo>
                    <a:pt x="1694052" y="996695"/>
                  </a:lnTo>
                  <a:lnTo>
                    <a:pt x="99695" y="996695"/>
                  </a:lnTo>
                  <a:lnTo>
                    <a:pt x="60864" y="988862"/>
                  </a:lnTo>
                  <a:lnTo>
                    <a:pt x="29178" y="967501"/>
                  </a:lnTo>
                  <a:lnTo>
                    <a:pt x="7826" y="935820"/>
                  </a:lnTo>
                  <a:lnTo>
                    <a:pt x="0" y="897026"/>
                  </a:lnTo>
                  <a:lnTo>
                    <a:pt x="0" y="9969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41">
            <a:extLst>
              <a:ext uri="{FF2B5EF4-FFF2-40B4-BE49-F238E27FC236}">
                <a16:creationId xmlns:a16="http://schemas.microsoft.com/office/drawing/2014/main" id="{79A7DD7A-0ED3-1942-B8E2-B706764B675A}"/>
              </a:ext>
            </a:extLst>
          </p:cNvPr>
          <p:cNvSpPr txBox="1"/>
          <p:nvPr/>
        </p:nvSpPr>
        <p:spPr>
          <a:xfrm>
            <a:off x="9508617" y="5243322"/>
            <a:ext cx="7512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45" dirty="0">
                <a:solidFill>
                  <a:srgbClr val="FFFFFF"/>
                </a:solidFill>
                <a:latin typeface="Trebuchet MS"/>
                <a:cs typeface="Trebuchet MS"/>
              </a:rPr>
              <a:t>Email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40" name="Picture 39" descr="Logo&#10;&#10;Description automatically generated with medium confidence">
            <a:extLst>
              <a:ext uri="{FF2B5EF4-FFF2-40B4-BE49-F238E27FC236}">
                <a16:creationId xmlns:a16="http://schemas.microsoft.com/office/drawing/2014/main" id="{768249F3-437E-0547-9FAD-F4E6AF24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sp>
        <p:nvSpPr>
          <p:cNvPr id="41" name="object 2">
            <a:extLst>
              <a:ext uri="{FF2B5EF4-FFF2-40B4-BE49-F238E27FC236}">
                <a16:creationId xmlns:a16="http://schemas.microsoft.com/office/drawing/2014/main" id="{2FA76933-D6E0-5146-AF24-9C9DB89525E5}"/>
              </a:ext>
            </a:extLst>
          </p:cNvPr>
          <p:cNvSpPr txBox="1">
            <a:spLocks/>
          </p:cNvSpPr>
          <p:nvPr/>
        </p:nvSpPr>
        <p:spPr>
          <a:xfrm>
            <a:off x="835660" y="347056"/>
            <a:ext cx="564133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Recommendations</a:t>
            </a:r>
            <a:endParaRPr lang="en-US" sz="48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7863F330-EED0-9047-9746-08C295944C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46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building, outdoor, tiled&#10;&#10;Description automatically generated">
            <a:extLst>
              <a:ext uri="{FF2B5EF4-FFF2-40B4-BE49-F238E27FC236}">
                <a16:creationId xmlns:a16="http://schemas.microsoft.com/office/drawing/2014/main" id="{A3D9306C-9D86-E840-B9CB-C8D5D5348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781790"/>
          </a:xfrm>
          <a:prstGeom prst="rect">
            <a:avLst/>
          </a:prstGeom>
          <a:noFill/>
        </p:spPr>
      </p:pic>
      <p:sp>
        <p:nvSpPr>
          <p:cNvPr id="4" name="object 6">
            <a:extLst>
              <a:ext uri="{FF2B5EF4-FFF2-40B4-BE49-F238E27FC236}">
                <a16:creationId xmlns:a16="http://schemas.microsoft.com/office/drawing/2014/main" id="{18384A70-E742-424A-A85D-ED14D76FFDCA}"/>
              </a:ext>
            </a:extLst>
          </p:cNvPr>
          <p:cNvSpPr/>
          <p:nvPr/>
        </p:nvSpPr>
        <p:spPr>
          <a:xfrm>
            <a:off x="-1" y="-6476"/>
            <a:ext cx="12191999" cy="6775894"/>
          </a:xfrm>
          <a:custGeom>
            <a:avLst/>
            <a:gdLst/>
            <a:ahLst/>
            <a:cxnLst/>
            <a:rect l="l" t="t" r="r" b="b"/>
            <a:pathLst>
              <a:path w="3977640" h="6858000">
                <a:moveTo>
                  <a:pt x="3977640" y="0"/>
                </a:moveTo>
                <a:lnTo>
                  <a:pt x="0" y="0"/>
                </a:lnTo>
                <a:lnTo>
                  <a:pt x="0" y="6858000"/>
                </a:lnTo>
                <a:lnTo>
                  <a:pt x="3977640" y="6858000"/>
                </a:lnTo>
                <a:lnTo>
                  <a:pt x="3977640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A3F43-B130-9648-8D68-BC3FE0CA0EF2}"/>
              </a:ext>
            </a:extLst>
          </p:cNvPr>
          <p:cNvSpPr txBox="1"/>
          <p:nvPr/>
        </p:nvSpPr>
        <p:spPr>
          <a:xfrm>
            <a:off x="4495798" y="3013501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Thank You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DDFDACFE-17CC-4C4E-B096-8ECF2F78F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54AF9-D5DF-7A45-8ECB-4CBB63EEC6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12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1C02402C-A485-A543-A2F4-E19729FA0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948006-5673-CE46-AFE4-3FBA3B8351D4}"/>
              </a:ext>
            </a:extLst>
          </p:cNvPr>
          <p:cNvSpPr txBox="1"/>
          <p:nvPr/>
        </p:nvSpPr>
        <p:spPr>
          <a:xfrm>
            <a:off x="4495800" y="3013501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Georgia" panose="02040502050405020303" pitchFamily="18" charset="0"/>
              </a:rPr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2AA32-F7BB-C544-873C-569E20DD14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11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B2B72-9861-4343-85AA-696E9C6FF7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4DFA01F-CBC2-894C-AF6C-90F149995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50" y="673100"/>
            <a:ext cx="8293100" cy="551180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75651532-4449-4E48-8D48-DEB52DBA6041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Random Forest</a:t>
            </a:r>
            <a:endParaRPr lang="en-US" sz="48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335955B3-E85B-C04A-848F-05D756050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5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8F30B38-2217-2F49-A582-F34C50E70136}"/>
              </a:ext>
            </a:extLst>
          </p:cNvPr>
          <p:cNvSpPr txBox="1">
            <a:spLocks/>
          </p:cNvSpPr>
          <p:nvPr/>
        </p:nvSpPr>
        <p:spPr>
          <a:xfrm>
            <a:off x="838200" y="340215"/>
            <a:ext cx="228346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  <a:cs typeface="Trebuchet MS"/>
              </a:rPr>
              <a:t>Agenda</a:t>
            </a:r>
            <a:endParaRPr lang="en-US" sz="4800" b="1" kern="0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  <a:cs typeface="Trebuchet M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34CBDF8-0D40-3E48-8C28-F37332A9B699}"/>
              </a:ext>
            </a:extLst>
          </p:cNvPr>
          <p:cNvSpPr/>
          <p:nvPr/>
        </p:nvSpPr>
        <p:spPr>
          <a:xfrm>
            <a:off x="838200" y="1868423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10407650" y="0"/>
                </a:moveTo>
                <a:lnTo>
                  <a:pt x="107950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83" y="581745"/>
                </a:lnTo>
                <a:lnTo>
                  <a:pt x="31619" y="616061"/>
                </a:lnTo>
                <a:lnTo>
                  <a:pt x="65933" y="639208"/>
                </a:lnTo>
                <a:lnTo>
                  <a:pt x="107950" y="647700"/>
                </a:lnTo>
                <a:lnTo>
                  <a:pt x="10407650" y="647700"/>
                </a:lnTo>
                <a:lnTo>
                  <a:pt x="10449645" y="639208"/>
                </a:lnTo>
                <a:lnTo>
                  <a:pt x="10483961" y="616061"/>
                </a:lnTo>
                <a:lnTo>
                  <a:pt x="10507108" y="581745"/>
                </a:lnTo>
                <a:lnTo>
                  <a:pt x="10515600" y="539750"/>
                </a:lnTo>
                <a:lnTo>
                  <a:pt x="10515600" y="107950"/>
                </a:lnTo>
                <a:lnTo>
                  <a:pt x="10507108" y="65954"/>
                </a:lnTo>
                <a:lnTo>
                  <a:pt x="10483961" y="31638"/>
                </a:lnTo>
                <a:lnTo>
                  <a:pt x="10449645" y="8491"/>
                </a:lnTo>
                <a:lnTo>
                  <a:pt x="10407650" y="0"/>
                </a:lnTo>
                <a:close/>
              </a:path>
            </a:pathLst>
          </a:custGeom>
          <a:solidFill>
            <a:srgbClr val="0090B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521AA96-0450-524D-A6DB-77E8DA15C900}"/>
              </a:ext>
            </a:extLst>
          </p:cNvPr>
          <p:cNvSpPr/>
          <p:nvPr/>
        </p:nvSpPr>
        <p:spPr>
          <a:xfrm>
            <a:off x="838200" y="2593848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10407650" y="0"/>
                </a:moveTo>
                <a:lnTo>
                  <a:pt x="107950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83" y="581745"/>
                </a:lnTo>
                <a:lnTo>
                  <a:pt x="31619" y="616061"/>
                </a:lnTo>
                <a:lnTo>
                  <a:pt x="65933" y="639208"/>
                </a:lnTo>
                <a:lnTo>
                  <a:pt x="107950" y="647700"/>
                </a:lnTo>
                <a:lnTo>
                  <a:pt x="10407650" y="647700"/>
                </a:lnTo>
                <a:lnTo>
                  <a:pt x="10449645" y="639208"/>
                </a:lnTo>
                <a:lnTo>
                  <a:pt x="10483961" y="616061"/>
                </a:lnTo>
                <a:lnTo>
                  <a:pt x="10507108" y="581745"/>
                </a:lnTo>
                <a:lnTo>
                  <a:pt x="10515600" y="539750"/>
                </a:lnTo>
                <a:lnTo>
                  <a:pt x="10515600" y="107950"/>
                </a:lnTo>
                <a:lnTo>
                  <a:pt x="10507108" y="65954"/>
                </a:lnTo>
                <a:lnTo>
                  <a:pt x="10483961" y="31638"/>
                </a:lnTo>
                <a:lnTo>
                  <a:pt x="10449645" y="8491"/>
                </a:lnTo>
                <a:lnTo>
                  <a:pt x="10407650" y="0"/>
                </a:lnTo>
                <a:close/>
              </a:path>
            </a:pathLst>
          </a:custGeom>
          <a:solidFill>
            <a:srgbClr val="0AB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2A280B3-FF5D-6148-879F-224177948FC3}"/>
              </a:ext>
            </a:extLst>
          </p:cNvPr>
          <p:cNvSpPr/>
          <p:nvPr/>
        </p:nvSpPr>
        <p:spPr>
          <a:xfrm>
            <a:off x="838200" y="3319271"/>
            <a:ext cx="10515600" cy="646430"/>
          </a:xfrm>
          <a:custGeom>
            <a:avLst/>
            <a:gdLst/>
            <a:ahLst/>
            <a:cxnLst/>
            <a:rect l="l" t="t" r="r" b="b"/>
            <a:pathLst>
              <a:path w="10515600" h="646429">
                <a:moveTo>
                  <a:pt x="10407904" y="0"/>
                </a:moveTo>
                <a:lnTo>
                  <a:pt x="107696" y="0"/>
                </a:lnTo>
                <a:lnTo>
                  <a:pt x="65777" y="8469"/>
                </a:lnTo>
                <a:lnTo>
                  <a:pt x="31545" y="31559"/>
                </a:lnTo>
                <a:lnTo>
                  <a:pt x="8463" y="65793"/>
                </a:lnTo>
                <a:lnTo>
                  <a:pt x="0" y="107695"/>
                </a:lnTo>
                <a:lnTo>
                  <a:pt x="0" y="538479"/>
                </a:lnTo>
                <a:lnTo>
                  <a:pt x="8463" y="580382"/>
                </a:lnTo>
                <a:lnTo>
                  <a:pt x="31545" y="614616"/>
                </a:lnTo>
                <a:lnTo>
                  <a:pt x="65777" y="637706"/>
                </a:lnTo>
                <a:lnTo>
                  <a:pt x="107696" y="646176"/>
                </a:lnTo>
                <a:lnTo>
                  <a:pt x="10407904" y="646176"/>
                </a:lnTo>
                <a:lnTo>
                  <a:pt x="10449806" y="637706"/>
                </a:lnTo>
                <a:lnTo>
                  <a:pt x="10484040" y="614616"/>
                </a:lnTo>
                <a:lnTo>
                  <a:pt x="10507130" y="580382"/>
                </a:lnTo>
                <a:lnTo>
                  <a:pt x="10515600" y="538479"/>
                </a:lnTo>
                <a:lnTo>
                  <a:pt x="10515600" y="107695"/>
                </a:lnTo>
                <a:lnTo>
                  <a:pt x="10507130" y="65793"/>
                </a:lnTo>
                <a:lnTo>
                  <a:pt x="10484040" y="31559"/>
                </a:lnTo>
                <a:lnTo>
                  <a:pt x="10449806" y="8469"/>
                </a:lnTo>
                <a:lnTo>
                  <a:pt x="10407904" y="0"/>
                </a:lnTo>
                <a:close/>
              </a:path>
            </a:pathLst>
          </a:custGeom>
          <a:solidFill>
            <a:srgbClr val="01A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0557C96-AE21-AD49-8094-F1C2936CD983}"/>
              </a:ext>
            </a:extLst>
          </p:cNvPr>
          <p:cNvSpPr/>
          <p:nvPr/>
        </p:nvSpPr>
        <p:spPr>
          <a:xfrm>
            <a:off x="838200" y="4044696"/>
            <a:ext cx="10515600" cy="646430"/>
          </a:xfrm>
          <a:custGeom>
            <a:avLst/>
            <a:gdLst/>
            <a:ahLst/>
            <a:cxnLst/>
            <a:rect l="l" t="t" r="r" b="b"/>
            <a:pathLst>
              <a:path w="10515600" h="646429">
                <a:moveTo>
                  <a:pt x="10407904" y="0"/>
                </a:moveTo>
                <a:lnTo>
                  <a:pt x="107696" y="0"/>
                </a:lnTo>
                <a:lnTo>
                  <a:pt x="65777" y="8469"/>
                </a:lnTo>
                <a:lnTo>
                  <a:pt x="31545" y="31559"/>
                </a:lnTo>
                <a:lnTo>
                  <a:pt x="8463" y="65793"/>
                </a:lnTo>
                <a:lnTo>
                  <a:pt x="0" y="107695"/>
                </a:lnTo>
                <a:lnTo>
                  <a:pt x="0" y="538479"/>
                </a:lnTo>
                <a:lnTo>
                  <a:pt x="8463" y="580382"/>
                </a:lnTo>
                <a:lnTo>
                  <a:pt x="31545" y="614616"/>
                </a:lnTo>
                <a:lnTo>
                  <a:pt x="65777" y="637706"/>
                </a:lnTo>
                <a:lnTo>
                  <a:pt x="107696" y="646176"/>
                </a:lnTo>
                <a:lnTo>
                  <a:pt x="10407904" y="646176"/>
                </a:lnTo>
                <a:lnTo>
                  <a:pt x="10449806" y="637706"/>
                </a:lnTo>
                <a:lnTo>
                  <a:pt x="10484040" y="614616"/>
                </a:lnTo>
                <a:lnTo>
                  <a:pt x="10507130" y="580382"/>
                </a:lnTo>
                <a:lnTo>
                  <a:pt x="10515600" y="538479"/>
                </a:lnTo>
                <a:lnTo>
                  <a:pt x="10515600" y="107695"/>
                </a:lnTo>
                <a:lnTo>
                  <a:pt x="10507130" y="65793"/>
                </a:lnTo>
                <a:lnTo>
                  <a:pt x="10484040" y="31559"/>
                </a:lnTo>
                <a:lnTo>
                  <a:pt x="10449806" y="8469"/>
                </a:lnTo>
                <a:lnTo>
                  <a:pt x="10407904" y="0"/>
                </a:lnTo>
                <a:close/>
              </a:path>
            </a:pathLst>
          </a:custGeom>
          <a:solidFill>
            <a:srgbClr val="26B3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309442A-1207-E847-9C78-B5086259EB1F}"/>
              </a:ext>
            </a:extLst>
          </p:cNvPr>
          <p:cNvSpPr/>
          <p:nvPr/>
        </p:nvSpPr>
        <p:spPr>
          <a:xfrm>
            <a:off x="838200" y="4768596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10407650" y="0"/>
                </a:moveTo>
                <a:lnTo>
                  <a:pt x="107950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49"/>
                </a:lnTo>
                <a:lnTo>
                  <a:pt x="0" y="539749"/>
                </a:lnTo>
                <a:lnTo>
                  <a:pt x="8483" y="581745"/>
                </a:lnTo>
                <a:lnTo>
                  <a:pt x="31619" y="616061"/>
                </a:lnTo>
                <a:lnTo>
                  <a:pt x="65933" y="639208"/>
                </a:lnTo>
                <a:lnTo>
                  <a:pt x="107950" y="647699"/>
                </a:lnTo>
                <a:lnTo>
                  <a:pt x="10407650" y="647699"/>
                </a:lnTo>
                <a:lnTo>
                  <a:pt x="10449645" y="639208"/>
                </a:lnTo>
                <a:lnTo>
                  <a:pt x="10483961" y="616061"/>
                </a:lnTo>
                <a:lnTo>
                  <a:pt x="10507108" y="581745"/>
                </a:lnTo>
                <a:lnTo>
                  <a:pt x="10515600" y="539749"/>
                </a:lnTo>
                <a:lnTo>
                  <a:pt x="10515600" y="107949"/>
                </a:lnTo>
                <a:lnTo>
                  <a:pt x="10507108" y="65954"/>
                </a:lnTo>
                <a:lnTo>
                  <a:pt x="10483961" y="31638"/>
                </a:lnTo>
                <a:lnTo>
                  <a:pt x="10449645" y="8491"/>
                </a:lnTo>
                <a:lnTo>
                  <a:pt x="10407650" y="0"/>
                </a:lnTo>
                <a:close/>
              </a:path>
            </a:pathLst>
          </a:custGeom>
          <a:solidFill>
            <a:srgbClr val="C3D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BF12EF20-5EE5-C543-A0DF-03638225B900}"/>
              </a:ext>
            </a:extLst>
          </p:cNvPr>
          <p:cNvSpPr/>
          <p:nvPr/>
        </p:nvSpPr>
        <p:spPr>
          <a:xfrm>
            <a:off x="838200" y="5494020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10407650" y="0"/>
                </a:moveTo>
                <a:lnTo>
                  <a:pt x="107950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49"/>
                </a:lnTo>
                <a:lnTo>
                  <a:pt x="0" y="539749"/>
                </a:lnTo>
                <a:lnTo>
                  <a:pt x="8483" y="581766"/>
                </a:lnTo>
                <a:lnTo>
                  <a:pt x="31619" y="616080"/>
                </a:lnTo>
                <a:lnTo>
                  <a:pt x="65933" y="639216"/>
                </a:lnTo>
                <a:lnTo>
                  <a:pt x="107950" y="647699"/>
                </a:lnTo>
                <a:lnTo>
                  <a:pt x="10407650" y="647699"/>
                </a:lnTo>
                <a:lnTo>
                  <a:pt x="10449645" y="639216"/>
                </a:lnTo>
                <a:lnTo>
                  <a:pt x="10483961" y="616080"/>
                </a:lnTo>
                <a:lnTo>
                  <a:pt x="10507108" y="581766"/>
                </a:lnTo>
                <a:lnTo>
                  <a:pt x="10515600" y="539749"/>
                </a:lnTo>
                <a:lnTo>
                  <a:pt x="10515600" y="107949"/>
                </a:lnTo>
                <a:lnTo>
                  <a:pt x="10507108" y="65954"/>
                </a:lnTo>
                <a:lnTo>
                  <a:pt x="10483961" y="31638"/>
                </a:lnTo>
                <a:lnTo>
                  <a:pt x="10449645" y="8491"/>
                </a:lnTo>
                <a:lnTo>
                  <a:pt x="10407650" y="0"/>
                </a:lnTo>
                <a:close/>
              </a:path>
            </a:pathLst>
          </a:custGeom>
          <a:solidFill>
            <a:srgbClr val="69A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6924861-2412-2843-B1CA-68C94616FCB0}"/>
              </a:ext>
            </a:extLst>
          </p:cNvPr>
          <p:cNvSpPr txBox="1"/>
          <p:nvPr/>
        </p:nvSpPr>
        <p:spPr>
          <a:xfrm>
            <a:off x="960221" y="1933194"/>
            <a:ext cx="2628900" cy="4076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Background</a:t>
            </a:r>
            <a:endParaRPr sz="2700" dirty="0">
              <a:latin typeface="Carlito"/>
              <a:cs typeface="Carlito"/>
            </a:endParaRPr>
          </a:p>
          <a:p>
            <a:pPr marL="12700" marR="731520">
              <a:lnSpc>
                <a:spcPct val="176300"/>
              </a:lnSpc>
            </a:pPr>
            <a:r>
              <a:rPr lang="en-US" sz="2700" spc="-5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2700" spc="-5" dirty="0">
                <a:solidFill>
                  <a:srgbClr val="FFFFFF"/>
                </a:solidFill>
                <a:latin typeface="Carlito"/>
                <a:cs typeface="Carlito"/>
              </a:rPr>
              <a:t>  </a:t>
            </a:r>
            <a:r>
              <a:rPr lang="en-US" sz="2700" dirty="0">
                <a:solidFill>
                  <a:srgbClr val="FFFFFF"/>
                </a:solidFill>
                <a:latin typeface="Carlito"/>
                <a:cs typeface="Carlito"/>
              </a:rPr>
              <a:t>Approach</a:t>
            </a:r>
            <a:r>
              <a:rPr sz="27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2700" spc="-20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r>
              <a:rPr sz="2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z="2700" spc="-5" dirty="0">
                <a:solidFill>
                  <a:srgbClr val="FFFFFF"/>
                </a:solidFill>
                <a:latin typeface="Carlito"/>
                <a:cs typeface="Carlito"/>
              </a:rPr>
              <a:t>Results</a:t>
            </a:r>
            <a:endParaRPr sz="27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700" spc="-10" dirty="0">
                <a:solidFill>
                  <a:srgbClr val="FFFFFF"/>
                </a:solidFill>
                <a:latin typeface="Carlito"/>
                <a:cs typeface="Carlito"/>
              </a:rPr>
              <a:t>Recommendations</a:t>
            </a:r>
            <a:endParaRPr sz="2700" dirty="0">
              <a:latin typeface="Carlito"/>
              <a:cs typeface="Carlito"/>
            </a:endParaRPr>
          </a:p>
        </p:txBody>
      </p: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48D42769-9AC8-1E47-828A-B487AE560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8B29B98-4FA4-1941-99B3-65D23EF08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4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1726D-B6DB-A84F-9CD5-305A8EE201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AFC7E6D-8DE7-A743-B2B6-1043E5BEB677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Model Metrics</a:t>
            </a:r>
            <a:endParaRPr lang="en-US" sz="48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341DC99D-9C0E-2B49-8019-EB8D45E97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B666852-5564-6444-B142-3A8D8DD00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092452"/>
            <a:ext cx="60579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6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uilding, outdoor, city, tall&#10;&#10;Description automatically generated">
            <a:extLst>
              <a:ext uri="{FF2B5EF4-FFF2-40B4-BE49-F238E27FC236}">
                <a16:creationId xmlns:a16="http://schemas.microsoft.com/office/drawing/2014/main" id="{434D5EA6-7FD5-AE46-9154-C541C51EB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769418"/>
          </a:xfrm>
          <a:prstGeom prst="rect">
            <a:avLst/>
          </a:prstGeom>
        </p:spPr>
      </p:pic>
      <p:sp>
        <p:nvSpPr>
          <p:cNvPr id="4" name="object 6">
            <a:extLst>
              <a:ext uri="{FF2B5EF4-FFF2-40B4-BE49-F238E27FC236}">
                <a16:creationId xmlns:a16="http://schemas.microsoft.com/office/drawing/2014/main" id="{9DA25284-0A11-AA45-A180-85634A6E22DF}"/>
              </a:ext>
            </a:extLst>
          </p:cNvPr>
          <p:cNvSpPr/>
          <p:nvPr/>
        </p:nvSpPr>
        <p:spPr>
          <a:xfrm>
            <a:off x="-1" y="-6476"/>
            <a:ext cx="12191999" cy="6775894"/>
          </a:xfrm>
          <a:custGeom>
            <a:avLst/>
            <a:gdLst/>
            <a:ahLst/>
            <a:cxnLst/>
            <a:rect l="l" t="t" r="r" b="b"/>
            <a:pathLst>
              <a:path w="3977640" h="6858000">
                <a:moveTo>
                  <a:pt x="3977640" y="0"/>
                </a:moveTo>
                <a:lnTo>
                  <a:pt x="0" y="0"/>
                </a:lnTo>
                <a:lnTo>
                  <a:pt x="0" y="6858000"/>
                </a:lnTo>
                <a:lnTo>
                  <a:pt x="3977640" y="6858000"/>
                </a:lnTo>
                <a:lnTo>
                  <a:pt x="3977640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EF2183F-0F63-3449-B655-7F4A1550A538}"/>
              </a:ext>
            </a:extLst>
          </p:cNvPr>
          <p:cNvSpPr txBox="1">
            <a:spLocks/>
          </p:cNvSpPr>
          <p:nvPr/>
        </p:nvSpPr>
        <p:spPr>
          <a:xfrm>
            <a:off x="914400" y="381000"/>
            <a:ext cx="418846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bg1"/>
                </a:solidFill>
                <a:latin typeface="Georgia" panose="02040502050405020303" pitchFamily="18" charset="0"/>
                <a:cs typeface="Trebuchet MS"/>
              </a:rPr>
              <a:t>Background</a:t>
            </a:r>
            <a:endParaRPr lang="en-US" sz="4800" b="1" kern="0" dirty="0">
              <a:solidFill>
                <a:schemeClr val="bg1"/>
              </a:solidFill>
              <a:latin typeface="Georgia" panose="02040502050405020303" pitchFamily="18" charset="0"/>
              <a:cs typeface="Trebuchet MS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9D7BF15-652E-2E4A-BEB1-CC670879D813}"/>
              </a:ext>
            </a:extLst>
          </p:cNvPr>
          <p:cNvSpPr txBox="1"/>
          <p:nvPr/>
        </p:nvSpPr>
        <p:spPr>
          <a:xfrm>
            <a:off x="808892" y="1478960"/>
            <a:ext cx="10488295" cy="5024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700" spc="-15" dirty="0">
                <a:solidFill>
                  <a:schemeClr val="bg1"/>
                </a:solidFill>
                <a:latin typeface="Tahoma"/>
                <a:cs typeface="Tahoma"/>
              </a:rPr>
              <a:t>Nuveen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maintains </a:t>
            </a:r>
            <a:r>
              <a:rPr sz="2700" dirty="0">
                <a:solidFill>
                  <a:schemeClr val="bg1"/>
                </a:solidFill>
                <a:latin typeface="Georgia" panose="02040502050405020303" pitchFamily="18" charset="0"/>
                <a:cs typeface="Tahoma"/>
              </a:rPr>
              <a:t>its</a:t>
            </a:r>
            <a:r>
              <a:rPr sz="27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international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headquarters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in </a:t>
            </a:r>
            <a:r>
              <a:rPr sz="2700" b="1" spc="-5" dirty="0">
                <a:solidFill>
                  <a:schemeClr val="bg1"/>
                </a:solidFill>
                <a:latin typeface="Tahoma"/>
                <a:cs typeface="Tahoma"/>
              </a:rPr>
              <a:t>Chicago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, </a:t>
            </a:r>
            <a:r>
              <a:rPr sz="2700" dirty="0">
                <a:solidFill>
                  <a:schemeClr val="bg1"/>
                </a:solidFill>
                <a:latin typeface="Tahoma"/>
                <a:cs typeface="Tahoma"/>
              </a:rPr>
              <a:t>with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major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offices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in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New </a:t>
            </a:r>
            <a:r>
              <a:rPr sz="2700" spc="-35" dirty="0">
                <a:solidFill>
                  <a:schemeClr val="bg1"/>
                </a:solidFill>
                <a:latin typeface="Tahoma"/>
                <a:cs typeface="Tahoma"/>
              </a:rPr>
              <a:t>York </a:t>
            </a:r>
            <a:r>
              <a:rPr sz="2700" spc="-45" dirty="0">
                <a:solidFill>
                  <a:schemeClr val="bg1"/>
                </a:solidFill>
                <a:latin typeface="Tahoma"/>
                <a:cs typeface="Tahoma"/>
              </a:rPr>
              <a:t>City, 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Charlotte,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San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Francisco,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London and secondary offices </a:t>
            </a:r>
            <a:r>
              <a:rPr sz="2700" dirty="0">
                <a:solidFill>
                  <a:schemeClr val="bg1"/>
                </a:solidFill>
                <a:latin typeface="Tahoma"/>
                <a:cs typeface="Tahoma"/>
              </a:rPr>
              <a:t>in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Frankfurt,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Los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Angeles,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Shanghai,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Singapore,  </a:t>
            </a:r>
            <a:r>
              <a:rPr sz="2700" dirty="0">
                <a:solidFill>
                  <a:schemeClr val="bg1"/>
                </a:solidFill>
                <a:latin typeface="Tahoma"/>
                <a:cs typeface="Tahoma"/>
              </a:rPr>
              <a:t>Rio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de Janeiro,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Vienna, Stockholm, Minneapolis, Montreal, </a:t>
            </a:r>
            <a:r>
              <a:rPr sz="2700" spc="-15" dirty="0">
                <a:solidFill>
                  <a:schemeClr val="bg1"/>
                </a:solidFill>
                <a:latin typeface="Tahoma"/>
                <a:cs typeface="Tahoma"/>
              </a:rPr>
              <a:t>Washington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DC, </a:t>
            </a:r>
            <a:r>
              <a:rPr sz="2700" spc="-45" dirty="0">
                <a:solidFill>
                  <a:schemeClr val="bg1"/>
                </a:solidFill>
                <a:latin typeface="Tahoma"/>
                <a:cs typeface="Tahoma"/>
              </a:rPr>
              <a:t>Tokyo,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Luxembourg, Madrid, 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Milan, </a:t>
            </a:r>
            <a:r>
              <a:rPr sz="2700" spc="-20" dirty="0">
                <a:solidFill>
                  <a:schemeClr val="bg1"/>
                </a:solidFill>
                <a:latin typeface="Tahoma"/>
                <a:cs typeface="Tahoma"/>
              </a:rPr>
              <a:t>Paris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and</a:t>
            </a:r>
            <a:r>
              <a:rPr sz="2700" spc="6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Miami.</a:t>
            </a:r>
            <a:endParaRPr sz="2700" dirty="0">
              <a:solidFill>
                <a:schemeClr val="bg1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700" spc="-15" dirty="0">
                <a:solidFill>
                  <a:schemeClr val="bg1"/>
                </a:solidFill>
                <a:latin typeface="Tahoma"/>
                <a:cs typeface="Tahoma"/>
              </a:rPr>
              <a:t>Nuveen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was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acquired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by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TIAA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for </a:t>
            </a:r>
            <a:r>
              <a:rPr sz="2700" dirty="0">
                <a:solidFill>
                  <a:schemeClr val="bg1"/>
                </a:solidFill>
                <a:latin typeface="Tahoma"/>
                <a:cs typeface="Tahoma"/>
              </a:rPr>
              <a:t>$6.3B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from </a:t>
            </a:r>
            <a:r>
              <a:rPr sz="2700" dirty="0">
                <a:solidFill>
                  <a:schemeClr val="bg1"/>
                </a:solidFill>
                <a:latin typeface="Tahoma"/>
                <a:cs typeface="Tahoma"/>
              </a:rPr>
              <a:t>its </a:t>
            </a:r>
            <a:r>
              <a:rPr sz="2700" spc="-15" dirty="0">
                <a:solidFill>
                  <a:schemeClr val="bg1"/>
                </a:solidFill>
                <a:latin typeface="Tahoma"/>
                <a:cs typeface="Tahoma"/>
              </a:rPr>
              <a:t>private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equity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owners in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April </a:t>
            </a:r>
            <a:r>
              <a:rPr sz="2700" dirty="0">
                <a:solidFill>
                  <a:schemeClr val="bg1"/>
                </a:solidFill>
                <a:latin typeface="Tahoma"/>
                <a:cs typeface="Tahoma"/>
              </a:rPr>
              <a:t>of</a:t>
            </a:r>
            <a:r>
              <a:rPr sz="2700" spc="2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2014.</a:t>
            </a:r>
            <a:endParaRPr sz="2700" dirty="0">
              <a:solidFill>
                <a:schemeClr val="bg1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245745">
              <a:lnSpc>
                <a:spcPct val="100000"/>
              </a:lnSpc>
            </a:pPr>
            <a:r>
              <a:rPr sz="2700" spc="-15" dirty="0">
                <a:solidFill>
                  <a:schemeClr val="bg1"/>
                </a:solidFill>
                <a:latin typeface="Tahoma"/>
                <a:cs typeface="Tahoma"/>
              </a:rPr>
              <a:t>Nuveen </a:t>
            </a:r>
            <a:r>
              <a:rPr sz="2700" dirty="0">
                <a:solidFill>
                  <a:schemeClr val="bg1"/>
                </a:solidFill>
                <a:latin typeface="Tahoma"/>
                <a:cs typeface="Tahoma"/>
              </a:rPr>
              <a:t>is </a:t>
            </a:r>
            <a:r>
              <a:rPr sz="2700" spc="-15" dirty="0">
                <a:solidFill>
                  <a:schemeClr val="bg1"/>
                </a:solidFill>
                <a:latin typeface="Tahoma"/>
                <a:cs typeface="Tahoma"/>
              </a:rPr>
              <a:t>tasked </a:t>
            </a:r>
            <a:r>
              <a:rPr sz="2700" dirty="0">
                <a:solidFill>
                  <a:schemeClr val="bg1"/>
                </a:solidFill>
                <a:latin typeface="Tahoma"/>
                <a:cs typeface="Tahoma"/>
              </a:rPr>
              <a:t>with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marketing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and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selling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mutual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funds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through </a:t>
            </a:r>
            <a:r>
              <a:rPr sz="2700" spc="-15" dirty="0">
                <a:solidFill>
                  <a:schemeClr val="bg1"/>
                </a:solidFill>
                <a:latin typeface="Tahoma"/>
                <a:cs typeface="Tahoma"/>
              </a:rPr>
              <a:t>investment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professionals (brokers, 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financial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planners, </a:t>
            </a:r>
            <a:r>
              <a:rPr sz="2700" spc="-5" dirty="0">
                <a:solidFill>
                  <a:schemeClr val="bg1"/>
                </a:solidFill>
                <a:latin typeface="Tahoma"/>
                <a:cs typeface="Tahoma"/>
              </a:rPr>
              <a:t>financial</a:t>
            </a:r>
            <a:r>
              <a:rPr sz="2700" spc="7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chemeClr val="bg1"/>
                </a:solidFill>
                <a:latin typeface="Tahoma"/>
                <a:cs typeface="Tahoma"/>
              </a:rPr>
              <a:t>advisors).</a:t>
            </a:r>
            <a:endParaRPr sz="27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D4AC40D7-8FAF-8545-8BE9-636BD9872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A8123-C1FB-2B46-8A17-8BB9981DC6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0F96B6-3ED2-E84F-A106-156AB3FF0263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Background</a:t>
            </a:r>
            <a:endParaRPr lang="en-US" sz="48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FD8D08B-2CC7-7149-8B1C-5B8D3F1A3A1D}"/>
              </a:ext>
            </a:extLst>
          </p:cNvPr>
          <p:cNvSpPr/>
          <p:nvPr/>
        </p:nvSpPr>
        <p:spPr>
          <a:xfrm>
            <a:off x="835661" y="1722044"/>
            <a:ext cx="10515600" cy="1353820"/>
          </a:xfrm>
          <a:custGeom>
            <a:avLst/>
            <a:gdLst/>
            <a:ahLst/>
            <a:cxnLst/>
            <a:rect l="l" t="t" r="r" b="b"/>
            <a:pathLst>
              <a:path w="10515600" h="1353820">
                <a:moveTo>
                  <a:pt x="10290048" y="0"/>
                </a:moveTo>
                <a:lnTo>
                  <a:pt x="225564" y="0"/>
                </a:lnTo>
                <a:lnTo>
                  <a:pt x="180106" y="4581"/>
                </a:lnTo>
                <a:lnTo>
                  <a:pt x="137765" y="17722"/>
                </a:lnTo>
                <a:lnTo>
                  <a:pt x="99450" y="38515"/>
                </a:lnTo>
                <a:lnTo>
                  <a:pt x="66066" y="66055"/>
                </a:lnTo>
                <a:lnTo>
                  <a:pt x="38523" y="99435"/>
                </a:lnTo>
                <a:lnTo>
                  <a:pt x="17726" y="137749"/>
                </a:lnTo>
                <a:lnTo>
                  <a:pt x="4582" y="180090"/>
                </a:lnTo>
                <a:lnTo>
                  <a:pt x="0" y="225551"/>
                </a:lnTo>
                <a:lnTo>
                  <a:pt x="0" y="1127759"/>
                </a:lnTo>
                <a:lnTo>
                  <a:pt x="4582" y="1173221"/>
                </a:lnTo>
                <a:lnTo>
                  <a:pt x="17726" y="1215562"/>
                </a:lnTo>
                <a:lnTo>
                  <a:pt x="38523" y="1253876"/>
                </a:lnTo>
                <a:lnTo>
                  <a:pt x="66066" y="1287256"/>
                </a:lnTo>
                <a:lnTo>
                  <a:pt x="99450" y="1314796"/>
                </a:lnTo>
                <a:lnTo>
                  <a:pt x="137765" y="1335589"/>
                </a:lnTo>
                <a:lnTo>
                  <a:pt x="180106" y="1348730"/>
                </a:lnTo>
                <a:lnTo>
                  <a:pt x="225564" y="1353312"/>
                </a:lnTo>
                <a:lnTo>
                  <a:pt x="10290048" y="1353312"/>
                </a:lnTo>
                <a:lnTo>
                  <a:pt x="10335509" y="1348730"/>
                </a:lnTo>
                <a:lnTo>
                  <a:pt x="10377850" y="1335589"/>
                </a:lnTo>
                <a:lnTo>
                  <a:pt x="10416164" y="1314796"/>
                </a:lnTo>
                <a:lnTo>
                  <a:pt x="10449544" y="1287256"/>
                </a:lnTo>
                <a:lnTo>
                  <a:pt x="10477084" y="1253876"/>
                </a:lnTo>
                <a:lnTo>
                  <a:pt x="10497877" y="1215562"/>
                </a:lnTo>
                <a:lnTo>
                  <a:pt x="10511018" y="1173221"/>
                </a:lnTo>
                <a:lnTo>
                  <a:pt x="10515600" y="1127759"/>
                </a:lnTo>
                <a:lnTo>
                  <a:pt x="10515600" y="225551"/>
                </a:lnTo>
                <a:lnTo>
                  <a:pt x="10511018" y="180090"/>
                </a:lnTo>
                <a:lnTo>
                  <a:pt x="10497877" y="137749"/>
                </a:lnTo>
                <a:lnTo>
                  <a:pt x="10477084" y="99435"/>
                </a:lnTo>
                <a:lnTo>
                  <a:pt x="10449544" y="66055"/>
                </a:lnTo>
                <a:lnTo>
                  <a:pt x="10416164" y="38515"/>
                </a:lnTo>
                <a:lnTo>
                  <a:pt x="10377850" y="17722"/>
                </a:lnTo>
                <a:lnTo>
                  <a:pt x="10335509" y="4581"/>
                </a:lnTo>
                <a:lnTo>
                  <a:pt x="10290048" y="0"/>
                </a:lnTo>
                <a:close/>
              </a:path>
            </a:pathLst>
          </a:custGeom>
          <a:solidFill>
            <a:srgbClr val="0090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1A00039-8AC3-704D-B997-A25D9FFED4AF}"/>
              </a:ext>
            </a:extLst>
          </p:cNvPr>
          <p:cNvSpPr/>
          <p:nvPr/>
        </p:nvSpPr>
        <p:spPr>
          <a:xfrm>
            <a:off x="835661" y="3172891"/>
            <a:ext cx="10515600" cy="1351915"/>
          </a:xfrm>
          <a:custGeom>
            <a:avLst/>
            <a:gdLst/>
            <a:ahLst/>
            <a:cxnLst/>
            <a:rect l="l" t="t" r="r" b="b"/>
            <a:pathLst>
              <a:path w="10515600" h="1351914">
                <a:moveTo>
                  <a:pt x="10290302" y="0"/>
                </a:moveTo>
                <a:lnTo>
                  <a:pt x="225297" y="0"/>
                </a:lnTo>
                <a:lnTo>
                  <a:pt x="179890" y="4575"/>
                </a:lnTo>
                <a:lnTo>
                  <a:pt x="137599" y="17700"/>
                </a:lnTo>
                <a:lnTo>
                  <a:pt x="99329" y="38469"/>
                </a:lnTo>
                <a:lnTo>
                  <a:pt x="65986" y="65976"/>
                </a:lnTo>
                <a:lnTo>
                  <a:pt x="38475" y="99317"/>
                </a:lnTo>
                <a:lnTo>
                  <a:pt x="17704" y="137588"/>
                </a:lnTo>
                <a:lnTo>
                  <a:pt x="4577" y="179883"/>
                </a:lnTo>
                <a:lnTo>
                  <a:pt x="0" y="225298"/>
                </a:lnTo>
                <a:lnTo>
                  <a:pt x="0" y="1126490"/>
                </a:lnTo>
                <a:lnTo>
                  <a:pt x="4577" y="1171904"/>
                </a:lnTo>
                <a:lnTo>
                  <a:pt x="17704" y="1214199"/>
                </a:lnTo>
                <a:lnTo>
                  <a:pt x="38475" y="1252470"/>
                </a:lnTo>
                <a:lnTo>
                  <a:pt x="65986" y="1285811"/>
                </a:lnTo>
                <a:lnTo>
                  <a:pt x="99329" y="1313318"/>
                </a:lnTo>
                <a:lnTo>
                  <a:pt x="137599" y="1334087"/>
                </a:lnTo>
                <a:lnTo>
                  <a:pt x="179890" y="1347212"/>
                </a:lnTo>
                <a:lnTo>
                  <a:pt x="225297" y="1351788"/>
                </a:lnTo>
                <a:lnTo>
                  <a:pt x="10290302" y="1351788"/>
                </a:lnTo>
                <a:lnTo>
                  <a:pt x="10335716" y="1347212"/>
                </a:lnTo>
                <a:lnTo>
                  <a:pt x="10378011" y="1334087"/>
                </a:lnTo>
                <a:lnTo>
                  <a:pt x="10416282" y="1313318"/>
                </a:lnTo>
                <a:lnTo>
                  <a:pt x="10449623" y="1285811"/>
                </a:lnTo>
                <a:lnTo>
                  <a:pt x="10477130" y="1252470"/>
                </a:lnTo>
                <a:lnTo>
                  <a:pt x="10497899" y="1214199"/>
                </a:lnTo>
                <a:lnTo>
                  <a:pt x="10511024" y="1171904"/>
                </a:lnTo>
                <a:lnTo>
                  <a:pt x="10515600" y="1126490"/>
                </a:lnTo>
                <a:lnTo>
                  <a:pt x="10515600" y="225298"/>
                </a:lnTo>
                <a:lnTo>
                  <a:pt x="10511024" y="179883"/>
                </a:lnTo>
                <a:lnTo>
                  <a:pt x="10497899" y="137588"/>
                </a:lnTo>
                <a:lnTo>
                  <a:pt x="10477130" y="99317"/>
                </a:lnTo>
                <a:lnTo>
                  <a:pt x="10449623" y="65976"/>
                </a:lnTo>
                <a:lnTo>
                  <a:pt x="10416282" y="38469"/>
                </a:lnTo>
                <a:lnTo>
                  <a:pt x="10378011" y="17700"/>
                </a:lnTo>
                <a:lnTo>
                  <a:pt x="10335716" y="4575"/>
                </a:lnTo>
                <a:lnTo>
                  <a:pt x="10290302" y="0"/>
                </a:lnTo>
                <a:close/>
              </a:path>
            </a:pathLst>
          </a:custGeom>
          <a:solidFill>
            <a:srgbClr val="0AB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F4AD111-57EF-C440-A969-B5DBE902622F}"/>
              </a:ext>
            </a:extLst>
          </p:cNvPr>
          <p:cNvSpPr/>
          <p:nvPr/>
        </p:nvSpPr>
        <p:spPr>
          <a:xfrm>
            <a:off x="835661" y="4623739"/>
            <a:ext cx="10515600" cy="1351915"/>
          </a:xfrm>
          <a:custGeom>
            <a:avLst/>
            <a:gdLst/>
            <a:ahLst/>
            <a:cxnLst/>
            <a:rect l="l" t="t" r="r" b="b"/>
            <a:pathLst>
              <a:path w="10515600" h="1351914">
                <a:moveTo>
                  <a:pt x="10290302" y="0"/>
                </a:moveTo>
                <a:lnTo>
                  <a:pt x="225297" y="0"/>
                </a:lnTo>
                <a:lnTo>
                  <a:pt x="179890" y="4575"/>
                </a:lnTo>
                <a:lnTo>
                  <a:pt x="137599" y="17700"/>
                </a:lnTo>
                <a:lnTo>
                  <a:pt x="99329" y="38469"/>
                </a:lnTo>
                <a:lnTo>
                  <a:pt x="65986" y="65976"/>
                </a:lnTo>
                <a:lnTo>
                  <a:pt x="38475" y="99317"/>
                </a:lnTo>
                <a:lnTo>
                  <a:pt x="17704" y="137588"/>
                </a:lnTo>
                <a:lnTo>
                  <a:pt x="4577" y="179883"/>
                </a:lnTo>
                <a:lnTo>
                  <a:pt x="0" y="225297"/>
                </a:lnTo>
                <a:lnTo>
                  <a:pt x="0" y="1126489"/>
                </a:lnTo>
                <a:lnTo>
                  <a:pt x="4577" y="1171897"/>
                </a:lnTo>
                <a:lnTo>
                  <a:pt x="17704" y="1214188"/>
                </a:lnTo>
                <a:lnTo>
                  <a:pt x="38475" y="1252458"/>
                </a:lnTo>
                <a:lnTo>
                  <a:pt x="65986" y="1285801"/>
                </a:lnTo>
                <a:lnTo>
                  <a:pt x="99329" y="1313312"/>
                </a:lnTo>
                <a:lnTo>
                  <a:pt x="137599" y="1334083"/>
                </a:lnTo>
                <a:lnTo>
                  <a:pt x="179890" y="1347210"/>
                </a:lnTo>
                <a:lnTo>
                  <a:pt x="225297" y="1351787"/>
                </a:lnTo>
                <a:lnTo>
                  <a:pt x="10290302" y="1351787"/>
                </a:lnTo>
                <a:lnTo>
                  <a:pt x="10335716" y="1347210"/>
                </a:lnTo>
                <a:lnTo>
                  <a:pt x="10378011" y="1334083"/>
                </a:lnTo>
                <a:lnTo>
                  <a:pt x="10416282" y="1313312"/>
                </a:lnTo>
                <a:lnTo>
                  <a:pt x="10449623" y="1285801"/>
                </a:lnTo>
                <a:lnTo>
                  <a:pt x="10477130" y="1252458"/>
                </a:lnTo>
                <a:lnTo>
                  <a:pt x="10497899" y="1214188"/>
                </a:lnTo>
                <a:lnTo>
                  <a:pt x="10511024" y="1171897"/>
                </a:lnTo>
                <a:lnTo>
                  <a:pt x="10515600" y="1126489"/>
                </a:lnTo>
                <a:lnTo>
                  <a:pt x="10515600" y="225297"/>
                </a:lnTo>
                <a:lnTo>
                  <a:pt x="10511024" y="179883"/>
                </a:lnTo>
                <a:lnTo>
                  <a:pt x="10497899" y="137588"/>
                </a:lnTo>
                <a:lnTo>
                  <a:pt x="10477130" y="99317"/>
                </a:lnTo>
                <a:lnTo>
                  <a:pt x="10449623" y="65976"/>
                </a:lnTo>
                <a:lnTo>
                  <a:pt x="10416282" y="38469"/>
                </a:lnTo>
                <a:lnTo>
                  <a:pt x="10378011" y="17700"/>
                </a:lnTo>
                <a:lnTo>
                  <a:pt x="10335716" y="4575"/>
                </a:lnTo>
                <a:lnTo>
                  <a:pt x="10290302" y="0"/>
                </a:lnTo>
                <a:close/>
              </a:path>
            </a:pathLst>
          </a:custGeom>
          <a:solidFill>
            <a:srgbClr val="01A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9B03ABA-76E4-7D43-9E50-D4928CC3209A}"/>
              </a:ext>
            </a:extLst>
          </p:cNvPr>
          <p:cNvSpPr txBox="1"/>
          <p:nvPr/>
        </p:nvSpPr>
        <p:spPr>
          <a:xfrm>
            <a:off x="1018642" y="1838325"/>
            <a:ext cx="9898380" cy="375288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392430">
              <a:lnSpc>
                <a:spcPts val="3750"/>
              </a:lnSpc>
              <a:spcBef>
                <a:spcPts val="495"/>
              </a:spcBef>
            </a:pPr>
            <a:r>
              <a:rPr sz="28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Nuveen, </a:t>
            </a:r>
            <a:r>
              <a:rPr sz="28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formerly </a:t>
            </a:r>
            <a:r>
              <a:rPr sz="28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Nuveen </a:t>
            </a:r>
            <a:r>
              <a:rPr sz="28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Investments, </a:t>
            </a:r>
            <a:r>
              <a:rPr sz="2800" spc="-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subsidiary </a:t>
            </a:r>
            <a:r>
              <a:rPr sz="28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 </a:t>
            </a:r>
            <a:r>
              <a:rPr sz="2800" spc="-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TIAA, is </a:t>
            </a:r>
            <a:r>
              <a:rPr sz="28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sz="2800" spc="-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American global </a:t>
            </a:r>
            <a:r>
              <a:rPr sz="28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investment</a:t>
            </a:r>
            <a:r>
              <a:rPr sz="2800" spc="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manager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ts val="3740"/>
              </a:lnSpc>
              <a:spcBef>
                <a:spcPts val="5"/>
              </a:spcBef>
            </a:pPr>
            <a:r>
              <a:rPr sz="28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Nuveen </a:t>
            </a:r>
            <a:r>
              <a:rPr sz="2800" spc="-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</a:t>
            </a:r>
            <a:r>
              <a:rPr sz="2800" spc="-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</a:t>
            </a:r>
            <a:r>
              <a:rPr sz="2800" spc="-2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largest investment </a:t>
            </a:r>
            <a:r>
              <a:rPr sz="2800" spc="-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managers </a:t>
            </a:r>
            <a:r>
              <a:rPr sz="2800" spc="-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 </a:t>
            </a:r>
            <a:r>
              <a:rPr sz="2800" spc="-1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 </a:t>
            </a:r>
            <a:r>
              <a:rPr sz="2800" spc="-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sz="28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$1.</a:t>
            </a:r>
            <a:r>
              <a:rPr lang="en-US" sz="28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sz="28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trillion in assets under</a:t>
            </a:r>
            <a:r>
              <a:rPr sz="2800" spc="7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27329">
              <a:lnSpc>
                <a:spcPts val="3740"/>
              </a:lnSpc>
            </a:pPr>
            <a:r>
              <a:rPr sz="2800" spc="-1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Nuveen </a:t>
            </a:r>
            <a:r>
              <a:rPr lang="en-US" sz="2800" spc="-35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strongest in bond funds, ranking first specifically in tax-free municipal bonds.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F9D72BB2-4B4E-4245-9825-316D8CF3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76FCD-5044-7845-8966-0FA6BA6B32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71376" y="6787895"/>
            <a:ext cx="421005" cy="70485"/>
          </a:xfrm>
          <a:custGeom>
            <a:avLst/>
            <a:gdLst/>
            <a:ahLst/>
            <a:cxnLst/>
            <a:rect l="l" t="t" r="r" b="b"/>
            <a:pathLst>
              <a:path w="421004" h="70484">
                <a:moveTo>
                  <a:pt x="420624" y="0"/>
                </a:moveTo>
                <a:lnTo>
                  <a:pt x="0" y="0"/>
                </a:lnTo>
                <a:lnTo>
                  <a:pt x="0" y="70103"/>
                </a:lnTo>
                <a:lnTo>
                  <a:pt x="420624" y="70103"/>
                </a:lnTo>
                <a:lnTo>
                  <a:pt x="42062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95153" y="6491860"/>
            <a:ext cx="108585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A6A6A6"/>
                </a:solidFill>
                <a:latin typeface="Tahoma"/>
                <a:cs typeface="Tahoma"/>
              </a:rPr>
              <a:t>NAME </a:t>
            </a:r>
            <a:r>
              <a:rPr sz="1200" spc="-10" dirty="0">
                <a:solidFill>
                  <a:srgbClr val="A6A6A6"/>
                </a:solidFill>
                <a:latin typeface="Tahoma"/>
                <a:cs typeface="Tahoma"/>
              </a:rPr>
              <a:t>OR</a:t>
            </a:r>
            <a:r>
              <a:rPr sz="1200" spc="-40" dirty="0">
                <a:solidFill>
                  <a:srgbClr val="A6A6A6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A6A6A6"/>
                </a:solidFill>
                <a:latin typeface="Tahoma"/>
                <a:cs typeface="Tahoma"/>
              </a:rPr>
              <a:t>LOGO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C9217E7-0C44-124F-B0FD-73ED8739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C8C5BFF2-2F06-A247-838A-143876B0C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936"/>
            <a:ext cx="12192000" cy="3640127"/>
          </a:xfrm>
          <a:prstGeom prst="rect">
            <a:avLst/>
          </a:prstGeom>
        </p:spPr>
      </p:pic>
      <p:sp>
        <p:nvSpPr>
          <p:cNvPr id="18" name="object 2">
            <a:extLst>
              <a:ext uri="{FF2B5EF4-FFF2-40B4-BE49-F238E27FC236}">
                <a16:creationId xmlns:a16="http://schemas.microsoft.com/office/drawing/2014/main" id="{7A039BB1-FC9C-F645-9F90-F89EA0BFC160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Background</a:t>
            </a:r>
            <a:endParaRPr lang="en-US" sz="48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177AA28-145A-6349-8576-E2CC3793F8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C19BBE-5A96-2F49-907D-C313ED95FC4C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Project</a:t>
            </a:r>
            <a:endParaRPr lang="en-US" sz="48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BB38FDB4-6C31-EE49-BDEC-976E23C28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91B649FA-5A2B-B14D-B8F8-2E80BD617B3A}"/>
              </a:ext>
            </a:extLst>
          </p:cNvPr>
          <p:cNvSpPr/>
          <p:nvPr/>
        </p:nvSpPr>
        <p:spPr>
          <a:xfrm>
            <a:off x="838200" y="2282950"/>
            <a:ext cx="5257800" cy="3051049"/>
          </a:xfrm>
          <a:custGeom>
            <a:avLst/>
            <a:gdLst/>
            <a:ahLst/>
            <a:cxnLst/>
            <a:rect l="l" t="t" r="r" b="b"/>
            <a:pathLst>
              <a:path w="10515600" h="1216660">
                <a:moveTo>
                  <a:pt x="10312908" y="0"/>
                </a:moveTo>
                <a:lnTo>
                  <a:pt x="202704" y="0"/>
                </a:lnTo>
                <a:lnTo>
                  <a:pt x="156226" y="5356"/>
                </a:lnTo>
                <a:lnTo>
                  <a:pt x="113560" y="20611"/>
                </a:lnTo>
                <a:lnTo>
                  <a:pt x="75923" y="44547"/>
                </a:lnTo>
                <a:lnTo>
                  <a:pt x="44532" y="75942"/>
                </a:lnTo>
                <a:lnTo>
                  <a:pt x="20603" y="113577"/>
                </a:lnTo>
                <a:lnTo>
                  <a:pt x="5353" y="156234"/>
                </a:lnTo>
                <a:lnTo>
                  <a:pt x="0" y="202692"/>
                </a:lnTo>
                <a:lnTo>
                  <a:pt x="0" y="1013460"/>
                </a:lnTo>
                <a:lnTo>
                  <a:pt x="5353" y="1059917"/>
                </a:lnTo>
                <a:lnTo>
                  <a:pt x="20603" y="1102574"/>
                </a:lnTo>
                <a:lnTo>
                  <a:pt x="44532" y="1140209"/>
                </a:lnTo>
                <a:lnTo>
                  <a:pt x="75923" y="1171604"/>
                </a:lnTo>
                <a:lnTo>
                  <a:pt x="113560" y="1195540"/>
                </a:lnTo>
                <a:lnTo>
                  <a:pt x="156226" y="1210795"/>
                </a:lnTo>
                <a:lnTo>
                  <a:pt x="202704" y="1216152"/>
                </a:lnTo>
                <a:lnTo>
                  <a:pt x="10312908" y="1216152"/>
                </a:lnTo>
                <a:lnTo>
                  <a:pt x="10359365" y="1210795"/>
                </a:lnTo>
                <a:lnTo>
                  <a:pt x="10402022" y="1195540"/>
                </a:lnTo>
                <a:lnTo>
                  <a:pt x="10439657" y="1171604"/>
                </a:lnTo>
                <a:lnTo>
                  <a:pt x="10471052" y="1140209"/>
                </a:lnTo>
                <a:lnTo>
                  <a:pt x="10494988" y="1102574"/>
                </a:lnTo>
                <a:lnTo>
                  <a:pt x="10510243" y="1059917"/>
                </a:lnTo>
                <a:lnTo>
                  <a:pt x="10515600" y="1013460"/>
                </a:lnTo>
                <a:lnTo>
                  <a:pt x="10515600" y="202692"/>
                </a:lnTo>
                <a:lnTo>
                  <a:pt x="10510243" y="156234"/>
                </a:lnTo>
                <a:lnTo>
                  <a:pt x="10494988" y="113577"/>
                </a:lnTo>
                <a:lnTo>
                  <a:pt x="10471052" y="75942"/>
                </a:lnTo>
                <a:lnTo>
                  <a:pt x="10439657" y="44547"/>
                </a:lnTo>
                <a:lnTo>
                  <a:pt x="10402022" y="20611"/>
                </a:lnTo>
                <a:lnTo>
                  <a:pt x="10359365" y="5356"/>
                </a:lnTo>
                <a:lnTo>
                  <a:pt x="10312908" y="0"/>
                </a:lnTo>
                <a:close/>
              </a:path>
            </a:pathLst>
          </a:custGeom>
          <a:solidFill>
            <a:srgbClr val="69A4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A183CE-1B2F-AD4A-8286-17A7366932D0}"/>
              </a:ext>
            </a:extLst>
          </p:cNvPr>
          <p:cNvSpPr/>
          <p:nvPr/>
        </p:nvSpPr>
        <p:spPr>
          <a:xfrm>
            <a:off x="6125817" y="2282949"/>
            <a:ext cx="5257800" cy="3051049"/>
          </a:xfrm>
          <a:custGeom>
            <a:avLst/>
            <a:gdLst/>
            <a:ahLst/>
            <a:cxnLst/>
            <a:rect l="l" t="t" r="r" b="b"/>
            <a:pathLst>
              <a:path w="10515600" h="1216660">
                <a:moveTo>
                  <a:pt x="10312908" y="0"/>
                </a:moveTo>
                <a:lnTo>
                  <a:pt x="202704" y="0"/>
                </a:lnTo>
                <a:lnTo>
                  <a:pt x="156226" y="5356"/>
                </a:lnTo>
                <a:lnTo>
                  <a:pt x="113560" y="20611"/>
                </a:lnTo>
                <a:lnTo>
                  <a:pt x="75923" y="44547"/>
                </a:lnTo>
                <a:lnTo>
                  <a:pt x="44532" y="75942"/>
                </a:lnTo>
                <a:lnTo>
                  <a:pt x="20603" y="113577"/>
                </a:lnTo>
                <a:lnTo>
                  <a:pt x="5353" y="156234"/>
                </a:lnTo>
                <a:lnTo>
                  <a:pt x="0" y="202692"/>
                </a:lnTo>
                <a:lnTo>
                  <a:pt x="0" y="1013460"/>
                </a:lnTo>
                <a:lnTo>
                  <a:pt x="5353" y="1059917"/>
                </a:lnTo>
                <a:lnTo>
                  <a:pt x="20603" y="1102574"/>
                </a:lnTo>
                <a:lnTo>
                  <a:pt x="44532" y="1140209"/>
                </a:lnTo>
                <a:lnTo>
                  <a:pt x="75923" y="1171604"/>
                </a:lnTo>
                <a:lnTo>
                  <a:pt x="113560" y="1195540"/>
                </a:lnTo>
                <a:lnTo>
                  <a:pt x="156226" y="1210795"/>
                </a:lnTo>
                <a:lnTo>
                  <a:pt x="202704" y="1216152"/>
                </a:lnTo>
                <a:lnTo>
                  <a:pt x="10312908" y="1216152"/>
                </a:lnTo>
                <a:lnTo>
                  <a:pt x="10359365" y="1210795"/>
                </a:lnTo>
                <a:lnTo>
                  <a:pt x="10402022" y="1195540"/>
                </a:lnTo>
                <a:lnTo>
                  <a:pt x="10439657" y="1171604"/>
                </a:lnTo>
                <a:lnTo>
                  <a:pt x="10471052" y="1140209"/>
                </a:lnTo>
                <a:lnTo>
                  <a:pt x="10494988" y="1102574"/>
                </a:lnTo>
                <a:lnTo>
                  <a:pt x="10510243" y="1059917"/>
                </a:lnTo>
                <a:lnTo>
                  <a:pt x="10515600" y="1013460"/>
                </a:lnTo>
                <a:lnTo>
                  <a:pt x="10515600" y="202692"/>
                </a:lnTo>
                <a:lnTo>
                  <a:pt x="10510243" y="156234"/>
                </a:lnTo>
                <a:lnTo>
                  <a:pt x="10494988" y="113577"/>
                </a:lnTo>
                <a:lnTo>
                  <a:pt x="10471052" y="75942"/>
                </a:lnTo>
                <a:lnTo>
                  <a:pt x="10439657" y="44547"/>
                </a:lnTo>
                <a:lnTo>
                  <a:pt x="10402022" y="20611"/>
                </a:lnTo>
                <a:lnTo>
                  <a:pt x="10359365" y="5356"/>
                </a:lnTo>
                <a:lnTo>
                  <a:pt x="10312908" y="0"/>
                </a:lnTo>
                <a:close/>
              </a:path>
            </a:pathLst>
          </a:custGeom>
          <a:solidFill>
            <a:srgbClr val="26B3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E1DE4-21FF-BB40-B17C-AE38E5DC4B97}"/>
              </a:ext>
            </a:extLst>
          </p:cNvPr>
          <p:cNvSpPr txBox="1"/>
          <p:nvPr/>
        </p:nvSpPr>
        <p:spPr>
          <a:xfrm>
            <a:off x="864208" y="2453213"/>
            <a:ext cx="5260339" cy="210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5" dirty="0">
                <a:solidFill>
                  <a:schemeClr val="bg1"/>
                </a:solidFill>
                <a:latin typeface="Tahoma"/>
                <a:cs typeface="Tahoma"/>
              </a:rPr>
              <a:t>Acquire new clients </a:t>
            </a:r>
            <a:r>
              <a:rPr lang="en-US" sz="1600" spc="-25" dirty="0">
                <a:solidFill>
                  <a:schemeClr val="bg1"/>
                </a:solidFill>
                <a:latin typeface="Tahoma"/>
                <a:cs typeface="Tahoma"/>
              </a:rPr>
              <a:t>cost-effectively, </a:t>
            </a:r>
            <a:r>
              <a:rPr lang="en-US" sz="1600" spc="-10" dirty="0">
                <a:solidFill>
                  <a:schemeClr val="bg1"/>
                </a:solidFill>
                <a:latin typeface="Tahoma"/>
                <a:cs typeface="Tahoma"/>
              </a:rPr>
              <a:t>sell </a:t>
            </a:r>
            <a:r>
              <a:rPr lang="en-US" sz="1600" dirty="0">
                <a:solidFill>
                  <a:schemeClr val="bg1"/>
                </a:solidFill>
                <a:latin typeface="Tahoma"/>
                <a:cs typeface="Tahoma"/>
              </a:rPr>
              <a:t>more </a:t>
            </a:r>
            <a:r>
              <a:rPr lang="en-US" sz="1600" spc="-5" dirty="0">
                <a:solidFill>
                  <a:schemeClr val="bg1"/>
                </a:solidFill>
                <a:latin typeface="Tahoma"/>
                <a:cs typeface="Tahoma"/>
              </a:rPr>
              <a:t>to </a:t>
            </a:r>
            <a:r>
              <a:rPr lang="en-US" sz="1600" spc="-10" dirty="0">
                <a:solidFill>
                  <a:schemeClr val="bg1"/>
                </a:solidFill>
                <a:latin typeface="Tahoma"/>
                <a:cs typeface="Tahoma"/>
              </a:rPr>
              <a:t>existing </a:t>
            </a:r>
            <a:r>
              <a:rPr lang="en-US" sz="1600" spc="-5" dirty="0">
                <a:solidFill>
                  <a:schemeClr val="bg1"/>
                </a:solidFill>
                <a:latin typeface="Tahoma"/>
                <a:cs typeface="Tahoma"/>
              </a:rPr>
              <a:t>clients, reduce </a:t>
            </a:r>
            <a:r>
              <a:rPr lang="en-US" sz="1600" spc="-10" dirty="0">
                <a:solidFill>
                  <a:schemeClr val="bg1"/>
                </a:solidFill>
                <a:latin typeface="Tahoma"/>
                <a:cs typeface="Tahoma"/>
              </a:rPr>
              <a:t>redemptions </a:t>
            </a:r>
            <a:r>
              <a:rPr lang="en-US" sz="1600" dirty="0">
                <a:solidFill>
                  <a:schemeClr val="bg1"/>
                </a:solidFill>
                <a:latin typeface="Tahoma"/>
                <a:cs typeface="Tahoma"/>
              </a:rPr>
              <a:t>(ADR</a:t>
            </a:r>
            <a:r>
              <a:rPr lang="en-US" sz="1600" spc="34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Tahoma"/>
                <a:cs typeface="Tahoma"/>
              </a:rPr>
              <a:t>–</a:t>
            </a:r>
            <a:r>
              <a:rPr lang="en-US" sz="1600" spc="-5" dirty="0">
                <a:solidFill>
                  <a:schemeClr val="bg1"/>
                </a:solidFill>
                <a:latin typeface="Tahoma"/>
                <a:cs typeface="Tahoma"/>
              </a:rPr>
              <a:t>acquire, </a:t>
            </a:r>
            <a:r>
              <a:rPr lang="en-US" sz="1600" spc="-15" dirty="0">
                <a:solidFill>
                  <a:schemeClr val="bg1"/>
                </a:solidFill>
                <a:latin typeface="Tahoma"/>
                <a:cs typeface="Tahoma"/>
              </a:rPr>
              <a:t>develop,</a:t>
            </a:r>
            <a:r>
              <a:rPr lang="en-US" sz="1600" spc="10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-10" dirty="0">
                <a:solidFill>
                  <a:schemeClr val="bg1"/>
                </a:solidFill>
                <a:latin typeface="Tahoma"/>
                <a:cs typeface="Tahoma"/>
              </a:rPr>
              <a:t>retain)</a:t>
            </a:r>
            <a:endParaRPr lang="en-US" sz="16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5" dirty="0">
                <a:solidFill>
                  <a:schemeClr val="bg1"/>
                </a:solidFill>
                <a:latin typeface="Tahoma"/>
                <a:cs typeface="Tahoma"/>
              </a:rPr>
              <a:t>It </a:t>
            </a:r>
            <a:r>
              <a:rPr lang="en-US" sz="1600" dirty="0">
                <a:solidFill>
                  <a:schemeClr val="bg1"/>
                </a:solidFill>
                <a:latin typeface="Tahoma"/>
                <a:cs typeface="Tahoma"/>
              </a:rPr>
              <a:t>is </a:t>
            </a:r>
            <a:r>
              <a:rPr lang="en-US" sz="1600" spc="-10" dirty="0">
                <a:solidFill>
                  <a:schemeClr val="bg1"/>
                </a:solidFill>
                <a:latin typeface="Tahoma"/>
                <a:cs typeface="Tahoma"/>
              </a:rPr>
              <a:t>likely </a:t>
            </a:r>
            <a:r>
              <a:rPr lang="en-US" sz="1600" spc="-5" dirty="0">
                <a:solidFill>
                  <a:schemeClr val="bg1"/>
                </a:solidFill>
                <a:latin typeface="Tahoma"/>
                <a:cs typeface="Tahoma"/>
              </a:rPr>
              <a:t>that </a:t>
            </a:r>
            <a:r>
              <a:rPr lang="en-US" sz="1600" spc="-15" dirty="0">
                <a:solidFill>
                  <a:schemeClr val="bg1"/>
                </a:solidFill>
                <a:latin typeface="Tahoma"/>
                <a:cs typeface="Tahoma"/>
              </a:rPr>
              <a:t>Nuveen </a:t>
            </a:r>
            <a:r>
              <a:rPr lang="en-US" sz="1600" spc="-5" dirty="0">
                <a:solidFill>
                  <a:schemeClr val="bg1"/>
                </a:solidFill>
                <a:latin typeface="Tahoma"/>
                <a:cs typeface="Tahoma"/>
              </a:rPr>
              <a:t>has </a:t>
            </a:r>
            <a:r>
              <a:rPr lang="en-US" sz="1600" dirty="0">
                <a:solidFill>
                  <a:schemeClr val="bg1"/>
                </a:solidFill>
                <a:latin typeface="Tahoma"/>
                <a:cs typeface="Tahoma"/>
              </a:rPr>
              <a:t>a </a:t>
            </a:r>
            <a:r>
              <a:rPr lang="en-US" sz="1600" spc="-10" dirty="0">
                <a:solidFill>
                  <a:schemeClr val="bg1"/>
                </a:solidFill>
                <a:latin typeface="Tahoma"/>
                <a:cs typeface="Tahoma"/>
              </a:rPr>
              <a:t>relatively small </a:t>
            </a:r>
            <a:r>
              <a:rPr lang="en-US" sz="1600" spc="-5" dirty="0">
                <a:solidFill>
                  <a:schemeClr val="bg1"/>
                </a:solidFill>
                <a:latin typeface="Tahoma"/>
                <a:cs typeface="Tahoma"/>
              </a:rPr>
              <a:t>percent </a:t>
            </a:r>
            <a:r>
              <a:rPr lang="en-US" sz="1600" dirty="0">
                <a:solidFill>
                  <a:schemeClr val="bg1"/>
                </a:solidFill>
                <a:latin typeface="Tahoma"/>
                <a:cs typeface="Tahoma"/>
              </a:rPr>
              <a:t>of </a:t>
            </a:r>
            <a:r>
              <a:rPr lang="en-US" sz="1600" spc="-5" dirty="0">
                <a:solidFill>
                  <a:schemeClr val="bg1"/>
                </a:solidFill>
                <a:latin typeface="Tahoma"/>
                <a:cs typeface="Tahoma"/>
              </a:rPr>
              <a:t>clients that </a:t>
            </a:r>
            <a:r>
              <a:rPr lang="en-US" sz="1600" dirty="0">
                <a:solidFill>
                  <a:schemeClr val="bg1"/>
                </a:solidFill>
                <a:latin typeface="Tahoma"/>
                <a:cs typeface="Tahoma"/>
              </a:rPr>
              <a:t>account </a:t>
            </a:r>
            <a:r>
              <a:rPr lang="en-US" sz="1600" spc="-10" dirty="0">
                <a:solidFill>
                  <a:schemeClr val="bg1"/>
                </a:solidFill>
                <a:latin typeface="Tahoma"/>
                <a:cs typeface="Tahoma"/>
              </a:rPr>
              <a:t>for </a:t>
            </a:r>
            <a:r>
              <a:rPr lang="en-US" sz="1600" dirty="0">
                <a:solidFill>
                  <a:schemeClr val="bg1"/>
                </a:solidFill>
                <a:latin typeface="Tahoma"/>
                <a:cs typeface="Tahoma"/>
              </a:rPr>
              <a:t>a </a:t>
            </a:r>
            <a:r>
              <a:rPr lang="en-US" sz="1600" spc="-5" dirty="0">
                <a:solidFill>
                  <a:schemeClr val="bg1"/>
                </a:solidFill>
                <a:latin typeface="Tahoma"/>
                <a:cs typeface="Tahoma"/>
              </a:rPr>
              <a:t>high </a:t>
            </a:r>
            <a:r>
              <a:rPr lang="en-US" sz="1600" spc="-10" dirty="0">
                <a:solidFill>
                  <a:schemeClr val="bg1"/>
                </a:solidFill>
                <a:latin typeface="Tahoma"/>
                <a:cs typeface="Tahoma"/>
              </a:rPr>
              <a:t>percentage </a:t>
            </a:r>
            <a:r>
              <a:rPr lang="en-US" sz="1600" dirty="0">
                <a:solidFill>
                  <a:schemeClr val="bg1"/>
                </a:solidFill>
                <a:latin typeface="Tahoma"/>
                <a:cs typeface="Tahoma"/>
              </a:rPr>
              <a:t>of</a:t>
            </a:r>
            <a:r>
              <a:rPr lang="en-US" sz="1600" spc="33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-5" dirty="0">
                <a:solidFill>
                  <a:schemeClr val="bg1"/>
                </a:solidFill>
                <a:latin typeface="Tahoma"/>
                <a:cs typeface="Tahoma"/>
              </a:rPr>
              <a:t>their</a:t>
            </a:r>
            <a:r>
              <a:rPr lang="en-US" sz="160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600" spc="-10" dirty="0">
                <a:solidFill>
                  <a:schemeClr val="bg1"/>
                </a:solidFill>
                <a:latin typeface="Tahoma"/>
                <a:cs typeface="Tahoma"/>
              </a:rPr>
              <a:t>profit</a:t>
            </a:r>
            <a:endParaRPr lang="en-US" sz="1600" dirty="0">
              <a:solidFill>
                <a:schemeClr val="bg1"/>
              </a:solidFill>
              <a:latin typeface="Tahoma"/>
              <a:cs typeface="Tahoma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8AB77-B57F-6D42-9AD8-31DFD90CD13B}"/>
              </a:ext>
            </a:extLst>
          </p:cNvPr>
          <p:cNvSpPr txBox="1"/>
          <p:nvPr/>
        </p:nvSpPr>
        <p:spPr>
          <a:xfrm>
            <a:off x="2804491" y="1559435"/>
            <a:ext cx="13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 panose="02040502050405020303" pitchFamily="18" charset="0"/>
              </a:rPr>
              <a:t>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02CFE-D470-0E4D-80BE-29B79442E438}"/>
              </a:ext>
            </a:extLst>
          </p:cNvPr>
          <p:cNvSpPr txBox="1"/>
          <p:nvPr/>
        </p:nvSpPr>
        <p:spPr>
          <a:xfrm>
            <a:off x="7589354" y="1562748"/>
            <a:ext cx="233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 panose="02040502050405020303" pitchFamily="18" charset="0"/>
              </a:rPr>
              <a:t>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1BEC8-71B0-B948-8D60-7C362591C089}"/>
              </a:ext>
            </a:extLst>
          </p:cNvPr>
          <p:cNvSpPr txBox="1"/>
          <p:nvPr/>
        </p:nvSpPr>
        <p:spPr>
          <a:xfrm>
            <a:off x="5917095" y="1559435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Georgia" panose="02040502050405020303" pitchFamily="18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3B894B-9CF8-7847-8645-405E9598C447}"/>
              </a:ext>
            </a:extLst>
          </p:cNvPr>
          <p:cNvSpPr txBox="1"/>
          <p:nvPr/>
        </p:nvSpPr>
        <p:spPr>
          <a:xfrm>
            <a:off x="6156904" y="2453213"/>
            <a:ext cx="522798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 sales and marketing by improving their targeting, and allowing them to correctly assign coverage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 sales for 2020 using the data for 2018 and 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Determine the optimal number of models that need to be built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several regression analyses and show the lift that will be achieved through your models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936CE8-C491-9E43-98C6-F7C43931FF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5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A7F616DD-B274-A449-80B5-0EDBD2494AB7}"/>
              </a:ext>
            </a:extLst>
          </p:cNvPr>
          <p:cNvGrpSpPr/>
          <p:nvPr/>
        </p:nvGrpSpPr>
        <p:grpSpPr>
          <a:xfrm>
            <a:off x="603550" y="1856104"/>
            <a:ext cx="10512861" cy="4432300"/>
            <a:chOff x="478227" y="1856232"/>
            <a:chExt cx="10512861" cy="4432300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EF68D8C9-BD07-4847-B161-C02EE976031B}"/>
                </a:ext>
              </a:extLst>
            </p:cNvPr>
            <p:cNvSpPr/>
            <p:nvPr/>
          </p:nvSpPr>
          <p:spPr>
            <a:xfrm>
              <a:off x="1420368" y="1856232"/>
              <a:ext cx="9570720" cy="4432300"/>
            </a:xfrm>
            <a:custGeom>
              <a:avLst/>
              <a:gdLst/>
              <a:ahLst/>
              <a:cxnLst/>
              <a:rect l="l" t="t" r="r" b="b"/>
              <a:pathLst>
                <a:path w="9570720" h="4432300">
                  <a:moveTo>
                    <a:pt x="7354824" y="0"/>
                  </a:moveTo>
                  <a:lnTo>
                    <a:pt x="7354824" y="1107947"/>
                  </a:lnTo>
                  <a:lnTo>
                    <a:pt x="0" y="1107947"/>
                  </a:lnTo>
                  <a:lnTo>
                    <a:pt x="0" y="3323843"/>
                  </a:lnTo>
                  <a:lnTo>
                    <a:pt x="7354824" y="3323843"/>
                  </a:lnTo>
                  <a:lnTo>
                    <a:pt x="7354824" y="4431792"/>
                  </a:lnTo>
                  <a:lnTo>
                    <a:pt x="9570720" y="2215895"/>
                  </a:lnTo>
                  <a:lnTo>
                    <a:pt x="7354824" y="0"/>
                  </a:lnTo>
                  <a:close/>
                </a:path>
              </a:pathLst>
            </a:custGeom>
            <a:solidFill>
              <a:srgbClr val="69A4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4498C807-20B3-EF4F-B833-8A46346B858A}"/>
                </a:ext>
              </a:extLst>
            </p:cNvPr>
            <p:cNvSpPr/>
            <p:nvPr/>
          </p:nvSpPr>
          <p:spPr>
            <a:xfrm>
              <a:off x="478227" y="317760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1022350" y="0"/>
                  </a:moveTo>
                  <a:lnTo>
                    <a:pt x="204469" y="0"/>
                  </a:lnTo>
                  <a:lnTo>
                    <a:pt x="157586" y="5401"/>
                  </a:lnTo>
                  <a:lnTo>
                    <a:pt x="114548" y="20786"/>
                  </a:lnTo>
                  <a:lnTo>
                    <a:pt x="76583" y="44926"/>
                  </a:lnTo>
                  <a:lnTo>
                    <a:pt x="44918" y="76593"/>
                  </a:lnTo>
                  <a:lnTo>
                    <a:pt x="20782" y="114559"/>
                  </a:lnTo>
                  <a:lnTo>
                    <a:pt x="5400" y="157594"/>
                  </a:lnTo>
                  <a:lnTo>
                    <a:pt x="0" y="204469"/>
                  </a:lnTo>
                  <a:lnTo>
                    <a:pt x="0" y="1569465"/>
                  </a:lnTo>
                  <a:lnTo>
                    <a:pt x="5400" y="1616341"/>
                  </a:lnTo>
                  <a:lnTo>
                    <a:pt x="20782" y="1659376"/>
                  </a:lnTo>
                  <a:lnTo>
                    <a:pt x="44918" y="1697342"/>
                  </a:lnTo>
                  <a:lnTo>
                    <a:pt x="76583" y="1729009"/>
                  </a:lnTo>
                  <a:lnTo>
                    <a:pt x="114548" y="1753149"/>
                  </a:lnTo>
                  <a:lnTo>
                    <a:pt x="157586" y="1768534"/>
                  </a:lnTo>
                  <a:lnTo>
                    <a:pt x="204469" y="1773935"/>
                  </a:lnTo>
                  <a:lnTo>
                    <a:pt x="1022350" y="1773935"/>
                  </a:lnTo>
                  <a:lnTo>
                    <a:pt x="1069225" y="1768534"/>
                  </a:lnTo>
                  <a:lnTo>
                    <a:pt x="1112260" y="1753149"/>
                  </a:lnTo>
                  <a:lnTo>
                    <a:pt x="1150226" y="1729009"/>
                  </a:lnTo>
                  <a:lnTo>
                    <a:pt x="1181893" y="1697342"/>
                  </a:lnTo>
                  <a:lnTo>
                    <a:pt x="1206033" y="1659376"/>
                  </a:lnTo>
                  <a:lnTo>
                    <a:pt x="1221418" y="1616341"/>
                  </a:lnTo>
                  <a:lnTo>
                    <a:pt x="1226820" y="1569465"/>
                  </a:lnTo>
                  <a:lnTo>
                    <a:pt x="1226820" y="204469"/>
                  </a:lnTo>
                  <a:lnTo>
                    <a:pt x="1221418" y="157594"/>
                  </a:lnTo>
                  <a:lnTo>
                    <a:pt x="1206033" y="114559"/>
                  </a:lnTo>
                  <a:lnTo>
                    <a:pt x="1181893" y="76593"/>
                  </a:lnTo>
                  <a:lnTo>
                    <a:pt x="1150226" y="44926"/>
                  </a:lnTo>
                  <a:lnTo>
                    <a:pt x="1112260" y="20786"/>
                  </a:lnTo>
                  <a:lnTo>
                    <a:pt x="1069225" y="5401"/>
                  </a:lnTo>
                  <a:lnTo>
                    <a:pt x="1022350" y="0"/>
                  </a:lnTo>
                  <a:close/>
                </a:path>
              </a:pathLst>
            </a:custGeom>
            <a:solidFill>
              <a:srgbClr val="0090B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4B2D5404-863D-7D4D-A24A-7CC7E7E25FBC}"/>
                </a:ext>
              </a:extLst>
            </p:cNvPr>
            <p:cNvSpPr/>
            <p:nvPr/>
          </p:nvSpPr>
          <p:spPr>
            <a:xfrm>
              <a:off x="488896" y="3185287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0" y="204469"/>
                  </a:moveTo>
                  <a:lnTo>
                    <a:pt x="5400" y="157594"/>
                  </a:lnTo>
                  <a:lnTo>
                    <a:pt x="20782" y="114559"/>
                  </a:lnTo>
                  <a:lnTo>
                    <a:pt x="44918" y="76593"/>
                  </a:lnTo>
                  <a:lnTo>
                    <a:pt x="76583" y="44926"/>
                  </a:lnTo>
                  <a:lnTo>
                    <a:pt x="114548" y="20786"/>
                  </a:lnTo>
                  <a:lnTo>
                    <a:pt x="157586" y="5401"/>
                  </a:lnTo>
                  <a:lnTo>
                    <a:pt x="204469" y="0"/>
                  </a:lnTo>
                  <a:lnTo>
                    <a:pt x="1022350" y="0"/>
                  </a:lnTo>
                  <a:lnTo>
                    <a:pt x="1069225" y="5401"/>
                  </a:lnTo>
                  <a:lnTo>
                    <a:pt x="1112260" y="20786"/>
                  </a:lnTo>
                  <a:lnTo>
                    <a:pt x="1150226" y="44926"/>
                  </a:lnTo>
                  <a:lnTo>
                    <a:pt x="1181893" y="76593"/>
                  </a:lnTo>
                  <a:lnTo>
                    <a:pt x="1206033" y="114559"/>
                  </a:lnTo>
                  <a:lnTo>
                    <a:pt x="1221418" y="157594"/>
                  </a:lnTo>
                  <a:lnTo>
                    <a:pt x="1226820" y="204469"/>
                  </a:lnTo>
                  <a:lnTo>
                    <a:pt x="1226820" y="1569465"/>
                  </a:lnTo>
                  <a:lnTo>
                    <a:pt x="1221418" y="1616341"/>
                  </a:lnTo>
                  <a:lnTo>
                    <a:pt x="1206033" y="1659376"/>
                  </a:lnTo>
                  <a:lnTo>
                    <a:pt x="1181893" y="1697342"/>
                  </a:lnTo>
                  <a:lnTo>
                    <a:pt x="1150226" y="1729009"/>
                  </a:lnTo>
                  <a:lnTo>
                    <a:pt x="1112260" y="1753149"/>
                  </a:lnTo>
                  <a:lnTo>
                    <a:pt x="1069225" y="1768534"/>
                  </a:lnTo>
                  <a:lnTo>
                    <a:pt x="1022350" y="1773935"/>
                  </a:lnTo>
                  <a:lnTo>
                    <a:pt x="204469" y="1773935"/>
                  </a:lnTo>
                  <a:lnTo>
                    <a:pt x="157586" y="1768534"/>
                  </a:lnTo>
                  <a:lnTo>
                    <a:pt x="114548" y="1753149"/>
                  </a:lnTo>
                  <a:lnTo>
                    <a:pt x="76583" y="1729009"/>
                  </a:lnTo>
                  <a:lnTo>
                    <a:pt x="44918" y="1697342"/>
                  </a:lnTo>
                  <a:lnTo>
                    <a:pt x="20782" y="1659376"/>
                  </a:lnTo>
                  <a:lnTo>
                    <a:pt x="5400" y="1616341"/>
                  </a:lnTo>
                  <a:lnTo>
                    <a:pt x="0" y="1569465"/>
                  </a:lnTo>
                  <a:lnTo>
                    <a:pt x="0" y="2044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7">
            <a:extLst>
              <a:ext uri="{FF2B5EF4-FFF2-40B4-BE49-F238E27FC236}">
                <a16:creationId xmlns:a16="http://schemas.microsoft.com/office/drawing/2014/main" id="{64C52CB0-E946-3E45-930C-C074F941BB50}"/>
              </a:ext>
            </a:extLst>
          </p:cNvPr>
          <p:cNvSpPr txBox="1"/>
          <p:nvPr/>
        </p:nvSpPr>
        <p:spPr>
          <a:xfrm>
            <a:off x="701141" y="3580257"/>
            <a:ext cx="990600" cy="524886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259"/>
              </a:spcBef>
            </a:pPr>
            <a:r>
              <a:rPr lang="en-US" sz="1600" spc="-10" dirty="0">
                <a:solidFill>
                  <a:srgbClr val="FFFFFF"/>
                </a:solidFill>
                <a:latin typeface="Carlito"/>
                <a:cs typeface="Carlito"/>
              </a:rPr>
              <a:t>Read</a:t>
            </a:r>
          </a:p>
          <a:p>
            <a:pPr marL="12700" marR="5080" algn="ctr">
              <a:lnSpc>
                <a:spcPct val="91500"/>
              </a:lnSpc>
              <a:spcBef>
                <a:spcPts val="259"/>
              </a:spcBef>
            </a:pPr>
            <a:r>
              <a:rPr lang="en-US" sz="1600" spc="-1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7" name="object 8">
            <a:extLst>
              <a:ext uri="{FF2B5EF4-FFF2-40B4-BE49-F238E27FC236}">
                <a16:creationId xmlns:a16="http://schemas.microsoft.com/office/drawing/2014/main" id="{454BBF59-02E8-1F46-A897-64F8DA33AF57}"/>
              </a:ext>
            </a:extLst>
          </p:cNvPr>
          <p:cNvGrpSpPr/>
          <p:nvPr/>
        </p:nvGrpSpPr>
        <p:grpSpPr>
          <a:xfrm>
            <a:off x="2006854" y="3178810"/>
            <a:ext cx="1241425" cy="1786889"/>
            <a:chOff x="2006854" y="3178810"/>
            <a:chExt cx="1241425" cy="1786889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32C67998-80F1-634D-BFF1-2013120A944B}"/>
                </a:ext>
              </a:extLst>
            </p:cNvPr>
            <p:cNvSpPr/>
            <p:nvPr/>
          </p:nvSpPr>
          <p:spPr>
            <a:xfrm>
              <a:off x="2013204" y="3185160"/>
              <a:ext cx="1228725" cy="1774189"/>
            </a:xfrm>
            <a:custGeom>
              <a:avLst/>
              <a:gdLst/>
              <a:ahLst/>
              <a:cxnLst/>
              <a:rect l="l" t="t" r="r" b="b"/>
              <a:pathLst>
                <a:path w="1228725" h="1774189">
                  <a:moveTo>
                    <a:pt x="1023619" y="0"/>
                  </a:moveTo>
                  <a:lnTo>
                    <a:pt x="204723" y="0"/>
                  </a:lnTo>
                  <a:lnTo>
                    <a:pt x="157793" y="5408"/>
                  </a:lnTo>
                  <a:lnTo>
                    <a:pt x="114707" y="20814"/>
                  </a:lnTo>
                  <a:lnTo>
                    <a:pt x="76694" y="44986"/>
                  </a:lnTo>
                  <a:lnTo>
                    <a:pt x="44986" y="76694"/>
                  </a:lnTo>
                  <a:lnTo>
                    <a:pt x="20814" y="114707"/>
                  </a:lnTo>
                  <a:lnTo>
                    <a:pt x="5408" y="157793"/>
                  </a:lnTo>
                  <a:lnTo>
                    <a:pt x="0" y="204724"/>
                  </a:lnTo>
                  <a:lnTo>
                    <a:pt x="0" y="1569212"/>
                  </a:lnTo>
                  <a:lnTo>
                    <a:pt x="5408" y="1616142"/>
                  </a:lnTo>
                  <a:lnTo>
                    <a:pt x="20814" y="1659228"/>
                  </a:lnTo>
                  <a:lnTo>
                    <a:pt x="44986" y="1697241"/>
                  </a:lnTo>
                  <a:lnTo>
                    <a:pt x="76694" y="1728949"/>
                  </a:lnTo>
                  <a:lnTo>
                    <a:pt x="114707" y="1753121"/>
                  </a:lnTo>
                  <a:lnTo>
                    <a:pt x="157793" y="1768527"/>
                  </a:lnTo>
                  <a:lnTo>
                    <a:pt x="204723" y="1773935"/>
                  </a:lnTo>
                  <a:lnTo>
                    <a:pt x="1023619" y="1773935"/>
                  </a:lnTo>
                  <a:lnTo>
                    <a:pt x="1070550" y="1768527"/>
                  </a:lnTo>
                  <a:lnTo>
                    <a:pt x="1113636" y="1753121"/>
                  </a:lnTo>
                  <a:lnTo>
                    <a:pt x="1151649" y="1728949"/>
                  </a:lnTo>
                  <a:lnTo>
                    <a:pt x="1183357" y="1697241"/>
                  </a:lnTo>
                  <a:lnTo>
                    <a:pt x="1207529" y="1659228"/>
                  </a:lnTo>
                  <a:lnTo>
                    <a:pt x="1222935" y="1616142"/>
                  </a:lnTo>
                  <a:lnTo>
                    <a:pt x="1228344" y="1569212"/>
                  </a:lnTo>
                  <a:lnTo>
                    <a:pt x="1228344" y="204724"/>
                  </a:lnTo>
                  <a:lnTo>
                    <a:pt x="1222935" y="157793"/>
                  </a:lnTo>
                  <a:lnTo>
                    <a:pt x="1207529" y="114707"/>
                  </a:lnTo>
                  <a:lnTo>
                    <a:pt x="1183357" y="76694"/>
                  </a:lnTo>
                  <a:lnTo>
                    <a:pt x="1151649" y="44986"/>
                  </a:lnTo>
                  <a:lnTo>
                    <a:pt x="1113636" y="20814"/>
                  </a:lnTo>
                  <a:lnTo>
                    <a:pt x="1070550" y="5408"/>
                  </a:lnTo>
                  <a:lnTo>
                    <a:pt x="1023619" y="0"/>
                  </a:lnTo>
                  <a:close/>
                </a:path>
              </a:pathLst>
            </a:custGeom>
            <a:solidFill>
              <a:srgbClr val="0AB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6E929560-492C-8D47-998F-259578692D26}"/>
                </a:ext>
              </a:extLst>
            </p:cNvPr>
            <p:cNvSpPr/>
            <p:nvPr/>
          </p:nvSpPr>
          <p:spPr>
            <a:xfrm>
              <a:off x="2013204" y="3185160"/>
              <a:ext cx="1228725" cy="1774189"/>
            </a:xfrm>
            <a:custGeom>
              <a:avLst/>
              <a:gdLst/>
              <a:ahLst/>
              <a:cxnLst/>
              <a:rect l="l" t="t" r="r" b="b"/>
              <a:pathLst>
                <a:path w="1228725" h="1774189">
                  <a:moveTo>
                    <a:pt x="0" y="204724"/>
                  </a:moveTo>
                  <a:lnTo>
                    <a:pt x="5408" y="157793"/>
                  </a:lnTo>
                  <a:lnTo>
                    <a:pt x="20814" y="114707"/>
                  </a:lnTo>
                  <a:lnTo>
                    <a:pt x="44986" y="76694"/>
                  </a:lnTo>
                  <a:lnTo>
                    <a:pt x="76694" y="44986"/>
                  </a:lnTo>
                  <a:lnTo>
                    <a:pt x="114707" y="20814"/>
                  </a:lnTo>
                  <a:lnTo>
                    <a:pt x="157793" y="5408"/>
                  </a:lnTo>
                  <a:lnTo>
                    <a:pt x="204723" y="0"/>
                  </a:lnTo>
                  <a:lnTo>
                    <a:pt x="1023619" y="0"/>
                  </a:lnTo>
                  <a:lnTo>
                    <a:pt x="1070550" y="5408"/>
                  </a:lnTo>
                  <a:lnTo>
                    <a:pt x="1113636" y="20814"/>
                  </a:lnTo>
                  <a:lnTo>
                    <a:pt x="1151649" y="44986"/>
                  </a:lnTo>
                  <a:lnTo>
                    <a:pt x="1183357" y="76694"/>
                  </a:lnTo>
                  <a:lnTo>
                    <a:pt x="1207529" y="114707"/>
                  </a:lnTo>
                  <a:lnTo>
                    <a:pt x="1222935" y="157793"/>
                  </a:lnTo>
                  <a:lnTo>
                    <a:pt x="1228344" y="204724"/>
                  </a:lnTo>
                  <a:lnTo>
                    <a:pt x="1228344" y="1569212"/>
                  </a:lnTo>
                  <a:lnTo>
                    <a:pt x="1222935" y="1616142"/>
                  </a:lnTo>
                  <a:lnTo>
                    <a:pt x="1207529" y="1659228"/>
                  </a:lnTo>
                  <a:lnTo>
                    <a:pt x="1183357" y="1697241"/>
                  </a:lnTo>
                  <a:lnTo>
                    <a:pt x="1151649" y="1728949"/>
                  </a:lnTo>
                  <a:lnTo>
                    <a:pt x="1113636" y="1753121"/>
                  </a:lnTo>
                  <a:lnTo>
                    <a:pt x="1070550" y="1768527"/>
                  </a:lnTo>
                  <a:lnTo>
                    <a:pt x="1023619" y="1773935"/>
                  </a:lnTo>
                  <a:lnTo>
                    <a:pt x="204723" y="1773935"/>
                  </a:lnTo>
                  <a:lnTo>
                    <a:pt x="157793" y="1768527"/>
                  </a:lnTo>
                  <a:lnTo>
                    <a:pt x="114707" y="1753121"/>
                  </a:lnTo>
                  <a:lnTo>
                    <a:pt x="76694" y="1728949"/>
                  </a:lnTo>
                  <a:lnTo>
                    <a:pt x="44986" y="1697241"/>
                  </a:lnTo>
                  <a:lnTo>
                    <a:pt x="20814" y="1659228"/>
                  </a:lnTo>
                  <a:lnTo>
                    <a:pt x="5408" y="1616142"/>
                  </a:lnTo>
                  <a:lnTo>
                    <a:pt x="0" y="1569212"/>
                  </a:lnTo>
                  <a:lnTo>
                    <a:pt x="0" y="2047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1">
            <a:extLst>
              <a:ext uri="{FF2B5EF4-FFF2-40B4-BE49-F238E27FC236}">
                <a16:creationId xmlns:a16="http://schemas.microsoft.com/office/drawing/2014/main" id="{E2241E6D-F385-0949-AC9D-D6A29451C8F5}"/>
              </a:ext>
            </a:extLst>
          </p:cNvPr>
          <p:cNvSpPr txBox="1"/>
          <p:nvPr/>
        </p:nvSpPr>
        <p:spPr>
          <a:xfrm>
            <a:off x="2050262" y="3580257"/>
            <a:ext cx="1170330" cy="78989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259"/>
              </a:spcBef>
            </a:pP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Exploratory</a:t>
            </a:r>
          </a:p>
          <a:p>
            <a:pPr marL="12700" marR="5080" algn="ctr">
              <a:lnSpc>
                <a:spcPct val="91500"/>
              </a:lnSpc>
              <a:spcBef>
                <a:spcPts val="259"/>
              </a:spcBef>
            </a:pP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</a:p>
          <a:p>
            <a:pPr marL="12700" marR="5080" algn="ctr">
              <a:lnSpc>
                <a:spcPct val="91500"/>
              </a:lnSpc>
              <a:spcBef>
                <a:spcPts val="259"/>
              </a:spcBef>
            </a:pP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AB529116-3C85-9D4A-B9EF-ED5251EB9234}"/>
              </a:ext>
            </a:extLst>
          </p:cNvPr>
          <p:cNvGrpSpPr/>
          <p:nvPr/>
        </p:nvGrpSpPr>
        <p:grpSpPr>
          <a:xfrm>
            <a:off x="3439414" y="3178810"/>
            <a:ext cx="1239520" cy="1786889"/>
            <a:chOff x="3439414" y="3178810"/>
            <a:chExt cx="1239520" cy="1786889"/>
          </a:xfrm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2E07EDED-B8FD-2B4A-8BAB-98C9B126CF99}"/>
                </a:ext>
              </a:extLst>
            </p:cNvPr>
            <p:cNvSpPr/>
            <p:nvPr/>
          </p:nvSpPr>
          <p:spPr>
            <a:xfrm>
              <a:off x="3445764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1022350" y="0"/>
                  </a:moveTo>
                  <a:lnTo>
                    <a:pt x="204470" y="0"/>
                  </a:lnTo>
                  <a:lnTo>
                    <a:pt x="157594" y="5401"/>
                  </a:lnTo>
                  <a:lnTo>
                    <a:pt x="114559" y="20786"/>
                  </a:lnTo>
                  <a:lnTo>
                    <a:pt x="76593" y="44926"/>
                  </a:lnTo>
                  <a:lnTo>
                    <a:pt x="44926" y="76593"/>
                  </a:lnTo>
                  <a:lnTo>
                    <a:pt x="20786" y="114559"/>
                  </a:lnTo>
                  <a:lnTo>
                    <a:pt x="5401" y="157594"/>
                  </a:lnTo>
                  <a:lnTo>
                    <a:pt x="0" y="204469"/>
                  </a:lnTo>
                  <a:lnTo>
                    <a:pt x="0" y="1569465"/>
                  </a:lnTo>
                  <a:lnTo>
                    <a:pt x="5401" y="1616341"/>
                  </a:lnTo>
                  <a:lnTo>
                    <a:pt x="20786" y="1659376"/>
                  </a:lnTo>
                  <a:lnTo>
                    <a:pt x="44926" y="1697342"/>
                  </a:lnTo>
                  <a:lnTo>
                    <a:pt x="76593" y="1729009"/>
                  </a:lnTo>
                  <a:lnTo>
                    <a:pt x="114559" y="1753149"/>
                  </a:lnTo>
                  <a:lnTo>
                    <a:pt x="157594" y="1768534"/>
                  </a:lnTo>
                  <a:lnTo>
                    <a:pt x="204470" y="1773935"/>
                  </a:lnTo>
                  <a:lnTo>
                    <a:pt x="1022350" y="1773935"/>
                  </a:lnTo>
                  <a:lnTo>
                    <a:pt x="1069225" y="1768534"/>
                  </a:lnTo>
                  <a:lnTo>
                    <a:pt x="1112260" y="1753149"/>
                  </a:lnTo>
                  <a:lnTo>
                    <a:pt x="1150226" y="1729009"/>
                  </a:lnTo>
                  <a:lnTo>
                    <a:pt x="1181893" y="1697342"/>
                  </a:lnTo>
                  <a:lnTo>
                    <a:pt x="1206033" y="1659376"/>
                  </a:lnTo>
                  <a:lnTo>
                    <a:pt x="1221418" y="1616341"/>
                  </a:lnTo>
                  <a:lnTo>
                    <a:pt x="1226820" y="1569465"/>
                  </a:lnTo>
                  <a:lnTo>
                    <a:pt x="1226820" y="204469"/>
                  </a:lnTo>
                  <a:lnTo>
                    <a:pt x="1221418" y="157594"/>
                  </a:lnTo>
                  <a:lnTo>
                    <a:pt x="1206033" y="114559"/>
                  </a:lnTo>
                  <a:lnTo>
                    <a:pt x="1181893" y="76593"/>
                  </a:lnTo>
                  <a:lnTo>
                    <a:pt x="1150226" y="44926"/>
                  </a:lnTo>
                  <a:lnTo>
                    <a:pt x="1112260" y="20786"/>
                  </a:lnTo>
                  <a:lnTo>
                    <a:pt x="1069225" y="5401"/>
                  </a:lnTo>
                  <a:lnTo>
                    <a:pt x="1022350" y="0"/>
                  </a:lnTo>
                  <a:close/>
                </a:path>
              </a:pathLst>
            </a:custGeom>
            <a:solidFill>
              <a:srgbClr val="01A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B7C00C38-2D03-E44A-83D3-21CDEB6E987C}"/>
                </a:ext>
              </a:extLst>
            </p:cNvPr>
            <p:cNvSpPr/>
            <p:nvPr/>
          </p:nvSpPr>
          <p:spPr>
            <a:xfrm>
              <a:off x="3445764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0" y="204469"/>
                  </a:moveTo>
                  <a:lnTo>
                    <a:pt x="5401" y="157594"/>
                  </a:lnTo>
                  <a:lnTo>
                    <a:pt x="20786" y="114559"/>
                  </a:lnTo>
                  <a:lnTo>
                    <a:pt x="44926" y="76593"/>
                  </a:lnTo>
                  <a:lnTo>
                    <a:pt x="76593" y="44926"/>
                  </a:lnTo>
                  <a:lnTo>
                    <a:pt x="114559" y="20786"/>
                  </a:lnTo>
                  <a:lnTo>
                    <a:pt x="157594" y="5401"/>
                  </a:lnTo>
                  <a:lnTo>
                    <a:pt x="204470" y="0"/>
                  </a:lnTo>
                  <a:lnTo>
                    <a:pt x="1022350" y="0"/>
                  </a:lnTo>
                  <a:lnTo>
                    <a:pt x="1069225" y="5401"/>
                  </a:lnTo>
                  <a:lnTo>
                    <a:pt x="1112260" y="20786"/>
                  </a:lnTo>
                  <a:lnTo>
                    <a:pt x="1150226" y="44926"/>
                  </a:lnTo>
                  <a:lnTo>
                    <a:pt x="1181893" y="76593"/>
                  </a:lnTo>
                  <a:lnTo>
                    <a:pt x="1206033" y="114559"/>
                  </a:lnTo>
                  <a:lnTo>
                    <a:pt x="1221418" y="157594"/>
                  </a:lnTo>
                  <a:lnTo>
                    <a:pt x="1226820" y="204469"/>
                  </a:lnTo>
                  <a:lnTo>
                    <a:pt x="1226820" y="1569465"/>
                  </a:lnTo>
                  <a:lnTo>
                    <a:pt x="1221418" y="1616341"/>
                  </a:lnTo>
                  <a:lnTo>
                    <a:pt x="1206033" y="1659376"/>
                  </a:lnTo>
                  <a:lnTo>
                    <a:pt x="1181893" y="1697342"/>
                  </a:lnTo>
                  <a:lnTo>
                    <a:pt x="1150226" y="1729009"/>
                  </a:lnTo>
                  <a:lnTo>
                    <a:pt x="1112260" y="1753149"/>
                  </a:lnTo>
                  <a:lnTo>
                    <a:pt x="1069225" y="1768534"/>
                  </a:lnTo>
                  <a:lnTo>
                    <a:pt x="1022350" y="1773935"/>
                  </a:lnTo>
                  <a:lnTo>
                    <a:pt x="204470" y="1773935"/>
                  </a:lnTo>
                  <a:lnTo>
                    <a:pt x="157594" y="1768534"/>
                  </a:lnTo>
                  <a:lnTo>
                    <a:pt x="114559" y="1753149"/>
                  </a:lnTo>
                  <a:lnTo>
                    <a:pt x="76593" y="1729009"/>
                  </a:lnTo>
                  <a:lnTo>
                    <a:pt x="44926" y="1697342"/>
                  </a:lnTo>
                  <a:lnTo>
                    <a:pt x="20786" y="1659376"/>
                  </a:lnTo>
                  <a:lnTo>
                    <a:pt x="5401" y="1616341"/>
                  </a:lnTo>
                  <a:lnTo>
                    <a:pt x="0" y="1569465"/>
                  </a:lnTo>
                  <a:lnTo>
                    <a:pt x="0" y="2044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5">
            <a:extLst>
              <a:ext uri="{FF2B5EF4-FFF2-40B4-BE49-F238E27FC236}">
                <a16:creationId xmlns:a16="http://schemas.microsoft.com/office/drawing/2014/main" id="{B0B4FDF0-43C3-A743-A031-23BC3A8FBDE0}"/>
              </a:ext>
            </a:extLst>
          </p:cNvPr>
          <p:cNvSpPr txBox="1"/>
          <p:nvPr/>
        </p:nvSpPr>
        <p:spPr>
          <a:xfrm>
            <a:off x="3671442" y="3580257"/>
            <a:ext cx="775970" cy="1016431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065" marR="5080" indent="-635" algn="ctr">
              <a:lnSpc>
                <a:spcPct val="91500"/>
              </a:lnSpc>
              <a:spcBef>
                <a:spcPts val="259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Data Cleaning</a:t>
            </a:r>
          </a:p>
          <a:p>
            <a:pPr marL="12065" marR="5080" indent="-635" algn="ctr">
              <a:lnSpc>
                <a:spcPct val="91500"/>
              </a:lnSpc>
              <a:spcBef>
                <a:spcPts val="259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</a:p>
          <a:p>
            <a:pPr marL="12065" marR="5080" indent="-635" algn="ctr">
              <a:lnSpc>
                <a:spcPct val="91500"/>
              </a:lnSpc>
              <a:spcBef>
                <a:spcPts val="259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Prep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15" name="object 16">
            <a:extLst>
              <a:ext uri="{FF2B5EF4-FFF2-40B4-BE49-F238E27FC236}">
                <a16:creationId xmlns:a16="http://schemas.microsoft.com/office/drawing/2014/main" id="{9D58C24D-1D2B-DE42-AB21-5282CD4D9240}"/>
              </a:ext>
            </a:extLst>
          </p:cNvPr>
          <p:cNvGrpSpPr/>
          <p:nvPr/>
        </p:nvGrpSpPr>
        <p:grpSpPr>
          <a:xfrm>
            <a:off x="4870450" y="3178810"/>
            <a:ext cx="1239520" cy="1786889"/>
            <a:chOff x="4870450" y="3178810"/>
            <a:chExt cx="1239520" cy="1786889"/>
          </a:xfrm>
        </p:grpSpPr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330F3307-0335-6F4E-B1F3-4F1B29C86F79}"/>
                </a:ext>
              </a:extLst>
            </p:cNvPr>
            <p:cNvSpPr/>
            <p:nvPr/>
          </p:nvSpPr>
          <p:spPr>
            <a:xfrm>
              <a:off x="4876800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1022350" y="0"/>
                  </a:moveTo>
                  <a:lnTo>
                    <a:pt x="204470" y="0"/>
                  </a:lnTo>
                  <a:lnTo>
                    <a:pt x="157594" y="5401"/>
                  </a:lnTo>
                  <a:lnTo>
                    <a:pt x="114559" y="20786"/>
                  </a:lnTo>
                  <a:lnTo>
                    <a:pt x="76593" y="44926"/>
                  </a:lnTo>
                  <a:lnTo>
                    <a:pt x="44926" y="76593"/>
                  </a:lnTo>
                  <a:lnTo>
                    <a:pt x="20786" y="114559"/>
                  </a:lnTo>
                  <a:lnTo>
                    <a:pt x="5401" y="157594"/>
                  </a:lnTo>
                  <a:lnTo>
                    <a:pt x="0" y="204469"/>
                  </a:lnTo>
                  <a:lnTo>
                    <a:pt x="0" y="1569465"/>
                  </a:lnTo>
                  <a:lnTo>
                    <a:pt x="5401" y="1616341"/>
                  </a:lnTo>
                  <a:lnTo>
                    <a:pt x="20786" y="1659376"/>
                  </a:lnTo>
                  <a:lnTo>
                    <a:pt x="44926" y="1697342"/>
                  </a:lnTo>
                  <a:lnTo>
                    <a:pt x="76593" y="1729009"/>
                  </a:lnTo>
                  <a:lnTo>
                    <a:pt x="114559" y="1753149"/>
                  </a:lnTo>
                  <a:lnTo>
                    <a:pt x="157594" y="1768534"/>
                  </a:lnTo>
                  <a:lnTo>
                    <a:pt x="204470" y="1773935"/>
                  </a:lnTo>
                  <a:lnTo>
                    <a:pt x="1022350" y="1773935"/>
                  </a:lnTo>
                  <a:lnTo>
                    <a:pt x="1069225" y="1768534"/>
                  </a:lnTo>
                  <a:lnTo>
                    <a:pt x="1112260" y="1753149"/>
                  </a:lnTo>
                  <a:lnTo>
                    <a:pt x="1150226" y="1729009"/>
                  </a:lnTo>
                  <a:lnTo>
                    <a:pt x="1181893" y="1697342"/>
                  </a:lnTo>
                  <a:lnTo>
                    <a:pt x="1206033" y="1659376"/>
                  </a:lnTo>
                  <a:lnTo>
                    <a:pt x="1221418" y="1616341"/>
                  </a:lnTo>
                  <a:lnTo>
                    <a:pt x="1226820" y="1569465"/>
                  </a:lnTo>
                  <a:lnTo>
                    <a:pt x="1226820" y="204469"/>
                  </a:lnTo>
                  <a:lnTo>
                    <a:pt x="1221418" y="157594"/>
                  </a:lnTo>
                  <a:lnTo>
                    <a:pt x="1206033" y="114559"/>
                  </a:lnTo>
                  <a:lnTo>
                    <a:pt x="1181893" y="76593"/>
                  </a:lnTo>
                  <a:lnTo>
                    <a:pt x="1150226" y="44926"/>
                  </a:lnTo>
                  <a:lnTo>
                    <a:pt x="1112260" y="20786"/>
                  </a:lnTo>
                  <a:lnTo>
                    <a:pt x="1069225" y="5401"/>
                  </a:lnTo>
                  <a:lnTo>
                    <a:pt x="1022350" y="0"/>
                  </a:lnTo>
                  <a:close/>
                </a:path>
              </a:pathLst>
            </a:custGeom>
            <a:solidFill>
              <a:srgbClr val="26B34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4A99F22E-A56C-D143-A1D2-918014ECEB66}"/>
                </a:ext>
              </a:extLst>
            </p:cNvPr>
            <p:cNvSpPr/>
            <p:nvPr/>
          </p:nvSpPr>
          <p:spPr>
            <a:xfrm>
              <a:off x="4876800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0" y="204469"/>
                  </a:moveTo>
                  <a:lnTo>
                    <a:pt x="5401" y="157594"/>
                  </a:lnTo>
                  <a:lnTo>
                    <a:pt x="20786" y="114559"/>
                  </a:lnTo>
                  <a:lnTo>
                    <a:pt x="44926" y="76593"/>
                  </a:lnTo>
                  <a:lnTo>
                    <a:pt x="76593" y="44926"/>
                  </a:lnTo>
                  <a:lnTo>
                    <a:pt x="114559" y="20786"/>
                  </a:lnTo>
                  <a:lnTo>
                    <a:pt x="157594" y="5401"/>
                  </a:lnTo>
                  <a:lnTo>
                    <a:pt x="204470" y="0"/>
                  </a:lnTo>
                  <a:lnTo>
                    <a:pt x="1022350" y="0"/>
                  </a:lnTo>
                  <a:lnTo>
                    <a:pt x="1069225" y="5401"/>
                  </a:lnTo>
                  <a:lnTo>
                    <a:pt x="1112260" y="20786"/>
                  </a:lnTo>
                  <a:lnTo>
                    <a:pt x="1150226" y="44926"/>
                  </a:lnTo>
                  <a:lnTo>
                    <a:pt x="1181893" y="76593"/>
                  </a:lnTo>
                  <a:lnTo>
                    <a:pt x="1206033" y="114559"/>
                  </a:lnTo>
                  <a:lnTo>
                    <a:pt x="1221418" y="157594"/>
                  </a:lnTo>
                  <a:lnTo>
                    <a:pt x="1226820" y="204469"/>
                  </a:lnTo>
                  <a:lnTo>
                    <a:pt x="1226820" y="1569465"/>
                  </a:lnTo>
                  <a:lnTo>
                    <a:pt x="1221418" y="1616341"/>
                  </a:lnTo>
                  <a:lnTo>
                    <a:pt x="1206033" y="1659376"/>
                  </a:lnTo>
                  <a:lnTo>
                    <a:pt x="1181893" y="1697342"/>
                  </a:lnTo>
                  <a:lnTo>
                    <a:pt x="1150226" y="1729009"/>
                  </a:lnTo>
                  <a:lnTo>
                    <a:pt x="1112260" y="1753149"/>
                  </a:lnTo>
                  <a:lnTo>
                    <a:pt x="1069225" y="1768534"/>
                  </a:lnTo>
                  <a:lnTo>
                    <a:pt x="1022350" y="1773935"/>
                  </a:lnTo>
                  <a:lnTo>
                    <a:pt x="204470" y="1773935"/>
                  </a:lnTo>
                  <a:lnTo>
                    <a:pt x="157594" y="1768534"/>
                  </a:lnTo>
                  <a:lnTo>
                    <a:pt x="114559" y="1753149"/>
                  </a:lnTo>
                  <a:lnTo>
                    <a:pt x="76593" y="1729009"/>
                  </a:lnTo>
                  <a:lnTo>
                    <a:pt x="44926" y="1697342"/>
                  </a:lnTo>
                  <a:lnTo>
                    <a:pt x="20786" y="1659376"/>
                  </a:lnTo>
                  <a:lnTo>
                    <a:pt x="5401" y="1616341"/>
                  </a:lnTo>
                  <a:lnTo>
                    <a:pt x="0" y="1569465"/>
                  </a:lnTo>
                  <a:lnTo>
                    <a:pt x="0" y="2044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9">
            <a:extLst>
              <a:ext uri="{FF2B5EF4-FFF2-40B4-BE49-F238E27FC236}">
                <a16:creationId xmlns:a16="http://schemas.microsoft.com/office/drawing/2014/main" id="{F35F852F-9D0B-D048-8ECD-00068CB5122F}"/>
              </a:ext>
            </a:extLst>
          </p:cNvPr>
          <p:cNvSpPr txBox="1"/>
          <p:nvPr/>
        </p:nvSpPr>
        <p:spPr>
          <a:xfrm>
            <a:off x="5004053" y="3580257"/>
            <a:ext cx="972819" cy="78989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065" marR="5080" indent="2540" algn="ctr">
              <a:lnSpc>
                <a:spcPct val="91600"/>
              </a:lnSpc>
              <a:spcBef>
                <a:spcPts val="254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Train</a:t>
            </a:r>
          </a:p>
          <a:p>
            <a:pPr marL="12065" marR="5080" indent="2540" algn="ctr">
              <a:lnSpc>
                <a:spcPct val="91600"/>
              </a:lnSpc>
              <a:spcBef>
                <a:spcPts val="254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</a:p>
          <a:p>
            <a:pPr marL="12065" marR="5080" indent="2540" algn="ctr">
              <a:lnSpc>
                <a:spcPct val="91600"/>
              </a:lnSpc>
              <a:spcBef>
                <a:spcPts val="254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Split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19" name="object 20">
            <a:extLst>
              <a:ext uri="{FF2B5EF4-FFF2-40B4-BE49-F238E27FC236}">
                <a16:creationId xmlns:a16="http://schemas.microsoft.com/office/drawing/2014/main" id="{A6C01FE9-BD36-9447-91E9-BAF23C763FCE}"/>
              </a:ext>
            </a:extLst>
          </p:cNvPr>
          <p:cNvGrpSpPr/>
          <p:nvPr/>
        </p:nvGrpSpPr>
        <p:grpSpPr>
          <a:xfrm>
            <a:off x="6301485" y="3178810"/>
            <a:ext cx="1241425" cy="1786889"/>
            <a:chOff x="6301485" y="3178810"/>
            <a:chExt cx="1241425" cy="1786889"/>
          </a:xfrm>
        </p:grpSpPr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0D5C720E-756F-9D4C-BD10-2861642CE4C0}"/>
                </a:ext>
              </a:extLst>
            </p:cNvPr>
            <p:cNvSpPr/>
            <p:nvPr/>
          </p:nvSpPr>
          <p:spPr>
            <a:xfrm>
              <a:off x="6307835" y="3185160"/>
              <a:ext cx="1228725" cy="1774189"/>
            </a:xfrm>
            <a:custGeom>
              <a:avLst/>
              <a:gdLst/>
              <a:ahLst/>
              <a:cxnLst/>
              <a:rect l="l" t="t" r="r" b="b"/>
              <a:pathLst>
                <a:path w="1228725" h="1774189">
                  <a:moveTo>
                    <a:pt x="1023619" y="0"/>
                  </a:moveTo>
                  <a:lnTo>
                    <a:pt x="204723" y="0"/>
                  </a:lnTo>
                  <a:lnTo>
                    <a:pt x="157793" y="5408"/>
                  </a:lnTo>
                  <a:lnTo>
                    <a:pt x="114707" y="20814"/>
                  </a:lnTo>
                  <a:lnTo>
                    <a:pt x="76694" y="44986"/>
                  </a:lnTo>
                  <a:lnTo>
                    <a:pt x="44986" y="76694"/>
                  </a:lnTo>
                  <a:lnTo>
                    <a:pt x="20814" y="114707"/>
                  </a:lnTo>
                  <a:lnTo>
                    <a:pt x="5408" y="157793"/>
                  </a:lnTo>
                  <a:lnTo>
                    <a:pt x="0" y="204724"/>
                  </a:lnTo>
                  <a:lnTo>
                    <a:pt x="0" y="1569212"/>
                  </a:lnTo>
                  <a:lnTo>
                    <a:pt x="5408" y="1616142"/>
                  </a:lnTo>
                  <a:lnTo>
                    <a:pt x="20814" y="1659228"/>
                  </a:lnTo>
                  <a:lnTo>
                    <a:pt x="44986" y="1697241"/>
                  </a:lnTo>
                  <a:lnTo>
                    <a:pt x="76694" y="1728949"/>
                  </a:lnTo>
                  <a:lnTo>
                    <a:pt x="114707" y="1753121"/>
                  </a:lnTo>
                  <a:lnTo>
                    <a:pt x="157793" y="1768527"/>
                  </a:lnTo>
                  <a:lnTo>
                    <a:pt x="204723" y="1773935"/>
                  </a:lnTo>
                  <a:lnTo>
                    <a:pt x="1023619" y="1773935"/>
                  </a:lnTo>
                  <a:lnTo>
                    <a:pt x="1070550" y="1768527"/>
                  </a:lnTo>
                  <a:lnTo>
                    <a:pt x="1113636" y="1753121"/>
                  </a:lnTo>
                  <a:lnTo>
                    <a:pt x="1151649" y="1728949"/>
                  </a:lnTo>
                  <a:lnTo>
                    <a:pt x="1183357" y="1697241"/>
                  </a:lnTo>
                  <a:lnTo>
                    <a:pt x="1207529" y="1659228"/>
                  </a:lnTo>
                  <a:lnTo>
                    <a:pt x="1222935" y="1616142"/>
                  </a:lnTo>
                  <a:lnTo>
                    <a:pt x="1228343" y="1569212"/>
                  </a:lnTo>
                  <a:lnTo>
                    <a:pt x="1228343" y="204724"/>
                  </a:lnTo>
                  <a:lnTo>
                    <a:pt x="1222935" y="157793"/>
                  </a:lnTo>
                  <a:lnTo>
                    <a:pt x="1207529" y="114707"/>
                  </a:lnTo>
                  <a:lnTo>
                    <a:pt x="1183357" y="76694"/>
                  </a:lnTo>
                  <a:lnTo>
                    <a:pt x="1151649" y="44986"/>
                  </a:lnTo>
                  <a:lnTo>
                    <a:pt x="1113636" y="20814"/>
                  </a:lnTo>
                  <a:lnTo>
                    <a:pt x="1070550" y="5408"/>
                  </a:lnTo>
                  <a:lnTo>
                    <a:pt x="1023619" y="0"/>
                  </a:lnTo>
                  <a:close/>
                </a:path>
              </a:pathLst>
            </a:custGeom>
            <a:solidFill>
              <a:srgbClr val="0090B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ACFA0C3D-534E-F841-89A1-6D8540EA22D5}"/>
                </a:ext>
              </a:extLst>
            </p:cNvPr>
            <p:cNvSpPr/>
            <p:nvPr/>
          </p:nvSpPr>
          <p:spPr>
            <a:xfrm>
              <a:off x="6307835" y="3185160"/>
              <a:ext cx="1228725" cy="1774189"/>
            </a:xfrm>
            <a:custGeom>
              <a:avLst/>
              <a:gdLst/>
              <a:ahLst/>
              <a:cxnLst/>
              <a:rect l="l" t="t" r="r" b="b"/>
              <a:pathLst>
                <a:path w="1228725" h="1774189">
                  <a:moveTo>
                    <a:pt x="0" y="204724"/>
                  </a:moveTo>
                  <a:lnTo>
                    <a:pt x="5408" y="157793"/>
                  </a:lnTo>
                  <a:lnTo>
                    <a:pt x="20814" y="114707"/>
                  </a:lnTo>
                  <a:lnTo>
                    <a:pt x="44986" y="76694"/>
                  </a:lnTo>
                  <a:lnTo>
                    <a:pt x="76694" y="44986"/>
                  </a:lnTo>
                  <a:lnTo>
                    <a:pt x="114707" y="20814"/>
                  </a:lnTo>
                  <a:lnTo>
                    <a:pt x="157793" y="5408"/>
                  </a:lnTo>
                  <a:lnTo>
                    <a:pt x="204723" y="0"/>
                  </a:lnTo>
                  <a:lnTo>
                    <a:pt x="1023619" y="0"/>
                  </a:lnTo>
                  <a:lnTo>
                    <a:pt x="1070550" y="5408"/>
                  </a:lnTo>
                  <a:lnTo>
                    <a:pt x="1113636" y="20814"/>
                  </a:lnTo>
                  <a:lnTo>
                    <a:pt x="1151649" y="44986"/>
                  </a:lnTo>
                  <a:lnTo>
                    <a:pt x="1183357" y="76694"/>
                  </a:lnTo>
                  <a:lnTo>
                    <a:pt x="1207529" y="114707"/>
                  </a:lnTo>
                  <a:lnTo>
                    <a:pt x="1222935" y="157793"/>
                  </a:lnTo>
                  <a:lnTo>
                    <a:pt x="1228343" y="204724"/>
                  </a:lnTo>
                  <a:lnTo>
                    <a:pt x="1228343" y="1569212"/>
                  </a:lnTo>
                  <a:lnTo>
                    <a:pt x="1222935" y="1616142"/>
                  </a:lnTo>
                  <a:lnTo>
                    <a:pt x="1207529" y="1659228"/>
                  </a:lnTo>
                  <a:lnTo>
                    <a:pt x="1183357" y="1697241"/>
                  </a:lnTo>
                  <a:lnTo>
                    <a:pt x="1151649" y="1728949"/>
                  </a:lnTo>
                  <a:lnTo>
                    <a:pt x="1113636" y="1753121"/>
                  </a:lnTo>
                  <a:lnTo>
                    <a:pt x="1070550" y="1768527"/>
                  </a:lnTo>
                  <a:lnTo>
                    <a:pt x="1023619" y="1773935"/>
                  </a:lnTo>
                  <a:lnTo>
                    <a:pt x="204723" y="1773935"/>
                  </a:lnTo>
                  <a:lnTo>
                    <a:pt x="157793" y="1768527"/>
                  </a:lnTo>
                  <a:lnTo>
                    <a:pt x="114707" y="1753121"/>
                  </a:lnTo>
                  <a:lnTo>
                    <a:pt x="76694" y="1728949"/>
                  </a:lnTo>
                  <a:lnTo>
                    <a:pt x="44986" y="1697241"/>
                  </a:lnTo>
                  <a:lnTo>
                    <a:pt x="20814" y="1659228"/>
                  </a:lnTo>
                  <a:lnTo>
                    <a:pt x="5408" y="1616142"/>
                  </a:lnTo>
                  <a:lnTo>
                    <a:pt x="0" y="1569212"/>
                  </a:lnTo>
                  <a:lnTo>
                    <a:pt x="0" y="2047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3">
            <a:extLst>
              <a:ext uri="{FF2B5EF4-FFF2-40B4-BE49-F238E27FC236}">
                <a16:creationId xmlns:a16="http://schemas.microsoft.com/office/drawing/2014/main" id="{128F115C-7707-B845-A45C-3051B653E340}"/>
              </a:ext>
            </a:extLst>
          </p:cNvPr>
          <p:cNvSpPr txBox="1"/>
          <p:nvPr/>
        </p:nvSpPr>
        <p:spPr>
          <a:xfrm>
            <a:off x="6424573" y="3580898"/>
            <a:ext cx="972185" cy="5242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065" marR="5080" indent="2540" algn="ctr">
              <a:lnSpc>
                <a:spcPct val="91600"/>
              </a:lnSpc>
              <a:spcBef>
                <a:spcPts val="254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Build</a:t>
            </a:r>
          </a:p>
          <a:p>
            <a:pPr marL="12065" marR="5080" indent="2540" algn="ctr">
              <a:lnSpc>
                <a:spcPct val="91600"/>
              </a:lnSpc>
              <a:spcBef>
                <a:spcPts val="254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Pipeline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3" name="object 24">
            <a:extLst>
              <a:ext uri="{FF2B5EF4-FFF2-40B4-BE49-F238E27FC236}">
                <a16:creationId xmlns:a16="http://schemas.microsoft.com/office/drawing/2014/main" id="{231C5ECD-648D-6743-9851-B2170A195DB0}"/>
              </a:ext>
            </a:extLst>
          </p:cNvPr>
          <p:cNvGrpSpPr/>
          <p:nvPr/>
        </p:nvGrpSpPr>
        <p:grpSpPr>
          <a:xfrm>
            <a:off x="7734045" y="3178810"/>
            <a:ext cx="1239520" cy="1786889"/>
            <a:chOff x="7734045" y="3178810"/>
            <a:chExt cx="1239520" cy="1786889"/>
          </a:xfrm>
        </p:grpSpPr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02493305-0ECE-CE49-81FB-60DCB1EEA876}"/>
                </a:ext>
              </a:extLst>
            </p:cNvPr>
            <p:cNvSpPr/>
            <p:nvPr/>
          </p:nvSpPr>
          <p:spPr>
            <a:xfrm>
              <a:off x="7740395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1022350" y="0"/>
                  </a:moveTo>
                  <a:lnTo>
                    <a:pt x="204470" y="0"/>
                  </a:lnTo>
                  <a:lnTo>
                    <a:pt x="157594" y="5401"/>
                  </a:lnTo>
                  <a:lnTo>
                    <a:pt x="114559" y="20786"/>
                  </a:lnTo>
                  <a:lnTo>
                    <a:pt x="76593" y="44926"/>
                  </a:lnTo>
                  <a:lnTo>
                    <a:pt x="44926" y="76593"/>
                  </a:lnTo>
                  <a:lnTo>
                    <a:pt x="20786" y="114559"/>
                  </a:lnTo>
                  <a:lnTo>
                    <a:pt x="5401" y="157594"/>
                  </a:lnTo>
                  <a:lnTo>
                    <a:pt x="0" y="204469"/>
                  </a:lnTo>
                  <a:lnTo>
                    <a:pt x="0" y="1569465"/>
                  </a:lnTo>
                  <a:lnTo>
                    <a:pt x="5401" y="1616341"/>
                  </a:lnTo>
                  <a:lnTo>
                    <a:pt x="20786" y="1659376"/>
                  </a:lnTo>
                  <a:lnTo>
                    <a:pt x="44926" y="1697342"/>
                  </a:lnTo>
                  <a:lnTo>
                    <a:pt x="76593" y="1729009"/>
                  </a:lnTo>
                  <a:lnTo>
                    <a:pt x="114559" y="1753149"/>
                  </a:lnTo>
                  <a:lnTo>
                    <a:pt x="157594" y="1768534"/>
                  </a:lnTo>
                  <a:lnTo>
                    <a:pt x="204470" y="1773935"/>
                  </a:lnTo>
                  <a:lnTo>
                    <a:pt x="1022350" y="1773935"/>
                  </a:lnTo>
                  <a:lnTo>
                    <a:pt x="1069225" y="1768534"/>
                  </a:lnTo>
                  <a:lnTo>
                    <a:pt x="1112260" y="1753149"/>
                  </a:lnTo>
                  <a:lnTo>
                    <a:pt x="1150226" y="1729009"/>
                  </a:lnTo>
                  <a:lnTo>
                    <a:pt x="1181893" y="1697342"/>
                  </a:lnTo>
                  <a:lnTo>
                    <a:pt x="1206033" y="1659376"/>
                  </a:lnTo>
                  <a:lnTo>
                    <a:pt x="1221418" y="1616341"/>
                  </a:lnTo>
                  <a:lnTo>
                    <a:pt x="1226820" y="1569465"/>
                  </a:lnTo>
                  <a:lnTo>
                    <a:pt x="1226820" y="204469"/>
                  </a:lnTo>
                  <a:lnTo>
                    <a:pt x="1221418" y="157594"/>
                  </a:lnTo>
                  <a:lnTo>
                    <a:pt x="1206033" y="114559"/>
                  </a:lnTo>
                  <a:lnTo>
                    <a:pt x="1181893" y="76593"/>
                  </a:lnTo>
                  <a:lnTo>
                    <a:pt x="1150226" y="44926"/>
                  </a:lnTo>
                  <a:lnTo>
                    <a:pt x="1112260" y="20786"/>
                  </a:lnTo>
                  <a:lnTo>
                    <a:pt x="1069225" y="5401"/>
                  </a:lnTo>
                  <a:lnTo>
                    <a:pt x="1022350" y="0"/>
                  </a:lnTo>
                  <a:close/>
                </a:path>
              </a:pathLst>
            </a:custGeom>
            <a:solidFill>
              <a:srgbClr val="0AB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B7FA9D79-AC21-B34E-AC8C-0E5685728A53}"/>
                </a:ext>
              </a:extLst>
            </p:cNvPr>
            <p:cNvSpPr/>
            <p:nvPr/>
          </p:nvSpPr>
          <p:spPr>
            <a:xfrm>
              <a:off x="7740395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0" y="204469"/>
                  </a:moveTo>
                  <a:lnTo>
                    <a:pt x="5401" y="157594"/>
                  </a:lnTo>
                  <a:lnTo>
                    <a:pt x="20786" y="114559"/>
                  </a:lnTo>
                  <a:lnTo>
                    <a:pt x="44926" y="76593"/>
                  </a:lnTo>
                  <a:lnTo>
                    <a:pt x="76593" y="44926"/>
                  </a:lnTo>
                  <a:lnTo>
                    <a:pt x="114559" y="20786"/>
                  </a:lnTo>
                  <a:lnTo>
                    <a:pt x="157594" y="5401"/>
                  </a:lnTo>
                  <a:lnTo>
                    <a:pt x="204470" y="0"/>
                  </a:lnTo>
                  <a:lnTo>
                    <a:pt x="1022350" y="0"/>
                  </a:lnTo>
                  <a:lnTo>
                    <a:pt x="1069225" y="5401"/>
                  </a:lnTo>
                  <a:lnTo>
                    <a:pt x="1112260" y="20786"/>
                  </a:lnTo>
                  <a:lnTo>
                    <a:pt x="1150226" y="44926"/>
                  </a:lnTo>
                  <a:lnTo>
                    <a:pt x="1181893" y="76593"/>
                  </a:lnTo>
                  <a:lnTo>
                    <a:pt x="1206033" y="114559"/>
                  </a:lnTo>
                  <a:lnTo>
                    <a:pt x="1221418" y="157594"/>
                  </a:lnTo>
                  <a:lnTo>
                    <a:pt x="1226820" y="204469"/>
                  </a:lnTo>
                  <a:lnTo>
                    <a:pt x="1226820" y="1569465"/>
                  </a:lnTo>
                  <a:lnTo>
                    <a:pt x="1221418" y="1616341"/>
                  </a:lnTo>
                  <a:lnTo>
                    <a:pt x="1206033" y="1659376"/>
                  </a:lnTo>
                  <a:lnTo>
                    <a:pt x="1181893" y="1697342"/>
                  </a:lnTo>
                  <a:lnTo>
                    <a:pt x="1150226" y="1729009"/>
                  </a:lnTo>
                  <a:lnTo>
                    <a:pt x="1112260" y="1753149"/>
                  </a:lnTo>
                  <a:lnTo>
                    <a:pt x="1069225" y="1768534"/>
                  </a:lnTo>
                  <a:lnTo>
                    <a:pt x="1022350" y="1773935"/>
                  </a:lnTo>
                  <a:lnTo>
                    <a:pt x="204470" y="1773935"/>
                  </a:lnTo>
                  <a:lnTo>
                    <a:pt x="157594" y="1768534"/>
                  </a:lnTo>
                  <a:lnTo>
                    <a:pt x="114559" y="1753149"/>
                  </a:lnTo>
                  <a:lnTo>
                    <a:pt x="76593" y="1729009"/>
                  </a:lnTo>
                  <a:lnTo>
                    <a:pt x="44926" y="1697342"/>
                  </a:lnTo>
                  <a:lnTo>
                    <a:pt x="20786" y="1659376"/>
                  </a:lnTo>
                  <a:lnTo>
                    <a:pt x="5401" y="1616341"/>
                  </a:lnTo>
                  <a:lnTo>
                    <a:pt x="0" y="1569465"/>
                  </a:lnTo>
                  <a:lnTo>
                    <a:pt x="0" y="2044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7">
            <a:extLst>
              <a:ext uri="{FF2B5EF4-FFF2-40B4-BE49-F238E27FC236}">
                <a16:creationId xmlns:a16="http://schemas.microsoft.com/office/drawing/2014/main" id="{6B8255F7-68C1-E447-B3E0-020B2E2674EA}"/>
              </a:ext>
            </a:extLst>
          </p:cNvPr>
          <p:cNvSpPr txBox="1"/>
          <p:nvPr/>
        </p:nvSpPr>
        <p:spPr>
          <a:xfrm>
            <a:off x="7871791" y="3580257"/>
            <a:ext cx="915669" cy="751423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635" algn="ctr">
              <a:lnSpc>
                <a:spcPct val="91500"/>
              </a:lnSpc>
              <a:spcBef>
                <a:spcPts val="259"/>
              </a:spcBef>
            </a:pP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Build</a:t>
            </a:r>
          </a:p>
          <a:p>
            <a:pPr marL="12700" marR="5080" indent="635" algn="ctr">
              <a:lnSpc>
                <a:spcPct val="91500"/>
              </a:lnSpc>
              <a:spcBef>
                <a:spcPts val="259"/>
              </a:spcBef>
            </a:pP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Regression Model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7" name="object 28">
            <a:extLst>
              <a:ext uri="{FF2B5EF4-FFF2-40B4-BE49-F238E27FC236}">
                <a16:creationId xmlns:a16="http://schemas.microsoft.com/office/drawing/2014/main" id="{9622A29E-5DBC-D348-BB7C-1FE9A4A210DD}"/>
              </a:ext>
            </a:extLst>
          </p:cNvPr>
          <p:cNvGrpSpPr/>
          <p:nvPr/>
        </p:nvGrpSpPr>
        <p:grpSpPr>
          <a:xfrm>
            <a:off x="9165081" y="3178810"/>
            <a:ext cx="1239520" cy="1786889"/>
            <a:chOff x="9165081" y="3178810"/>
            <a:chExt cx="1239520" cy="1786889"/>
          </a:xfrm>
        </p:grpSpPr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6B181BE3-A059-924C-A4DB-665E15F9F5FE}"/>
                </a:ext>
              </a:extLst>
            </p:cNvPr>
            <p:cNvSpPr/>
            <p:nvPr/>
          </p:nvSpPr>
          <p:spPr>
            <a:xfrm>
              <a:off x="9171431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1022350" y="0"/>
                  </a:moveTo>
                  <a:lnTo>
                    <a:pt x="204470" y="0"/>
                  </a:lnTo>
                  <a:lnTo>
                    <a:pt x="157594" y="5401"/>
                  </a:lnTo>
                  <a:lnTo>
                    <a:pt x="114559" y="20786"/>
                  </a:lnTo>
                  <a:lnTo>
                    <a:pt x="76593" y="44926"/>
                  </a:lnTo>
                  <a:lnTo>
                    <a:pt x="44926" y="76593"/>
                  </a:lnTo>
                  <a:lnTo>
                    <a:pt x="20786" y="114559"/>
                  </a:lnTo>
                  <a:lnTo>
                    <a:pt x="5401" y="157594"/>
                  </a:lnTo>
                  <a:lnTo>
                    <a:pt x="0" y="204469"/>
                  </a:lnTo>
                  <a:lnTo>
                    <a:pt x="0" y="1569465"/>
                  </a:lnTo>
                  <a:lnTo>
                    <a:pt x="5401" y="1616341"/>
                  </a:lnTo>
                  <a:lnTo>
                    <a:pt x="20786" y="1659376"/>
                  </a:lnTo>
                  <a:lnTo>
                    <a:pt x="44926" y="1697342"/>
                  </a:lnTo>
                  <a:lnTo>
                    <a:pt x="76593" y="1729009"/>
                  </a:lnTo>
                  <a:lnTo>
                    <a:pt x="114559" y="1753149"/>
                  </a:lnTo>
                  <a:lnTo>
                    <a:pt x="157594" y="1768534"/>
                  </a:lnTo>
                  <a:lnTo>
                    <a:pt x="204470" y="1773935"/>
                  </a:lnTo>
                  <a:lnTo>
                    <a:pt x="1022350" y="1773935"/>
                  </a:lnTo>
                  <a:lnTo>
                    <a:pt x="1069225" y="1768534"/>
                  </a:lnTo>
                  <a:lnTo>
                    <a:pt x="1112260" y="1753149"/>
                  </a:lnTo>
                  <a:lnTo>
                    <a:pt x="1150226" y="1729009"/>
                  </a:lnTo>
                  <a:lnTo>
                    <a:pt x="1181893" y="1697342"/>
                  </a:lnTo>
                  <a:lnTo>
                    <a:pt x="1206033" y="1659376"/>
                  </a:lnTo>
                  <a:lnTo>
                    <a:pt x="1221418" y="1616341"/>
                  </a:lnTo>
                  <a:lnTo>
                    <a:pt x="1226820" y="1569465"/>
                  </a:lnTo>
                  <a:lnTo>
                    <a:pt x="1226820" y="204469"/>
                  </a:lnTo>
                  <a:lnTo>
                    <a:pt x="1221418" y="157594"/>
                  </a:lnTo>
                  <a:lnTo>
                    <a:pt x="1206033" y="114559"/>
                  </a:lnTo>
                  <a:lnTo>
                    <a:pt x="1181893" y="76593"/>
                  </a:lnTo>
                  <a:lnTo>
                    <a:pt x="1150226" y="44926"/>
                  </a:lnTo>
                  <a:lnTo>
                    <a:pt x="1112260" y="20786"/>
                  </a:lnTo>
                  <a:lnTo>
                    <a:pt x="1069225" y="5401"/>
                  </a:lnTo>
                  <a:lnTo>
                    <a:pt x="1022350" y="0"/>
                  </a:lnTo>
                  <a:close/>
                </a:path>
              </a:pathLst>
            </a:custGeom>
            <a:solidFill>
              <a:srgbClr val="01AD9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5CC3081F-7639-F849-B740-9E2F671BF680}"/>
                </a:ext>
              </a:extLst>
            </p:cNvPr>
            <p:cNvSpPr/>
            <p:nvPr/>
          </p:nvSpPr>
          <p:spPr>
            <a:xfrm>
              <a:off x="9171431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0" y="204469"/>
                  </a:moveTo>
                  <a:lnTo>
                    <a:pt x="5401" y="157594"/>
                  </a:lnTo>
                  <a:lnTo>
                    <a:pt x="20786" y="114559"/>
                  </a:lnTo>
                  <a:lnTo>
                    <a:pt x="44926" y="76593"/>
                  </a:lnTo>
                  <a:lnTo>
                    <a:pt x="76593" y="44926"/>
                  </a:lnTo>
                  <a:lnTo>
                    <a:pt x="114559" y="20786"/>
                  </a:lnTo>
                  <a:lnTo>
                    <a:pt x="157594" y="5401"/>
                  </a:lnTo>
                  <a:lnTo>
                    <a:pt x="204470" y="0"/>
                  </a:lnTo>
                  <a:lnTo>
                    <a:pt x="1022350" y="0"/>
                  </a:lnTo>
                  <a:lnTo>
                    <a:pt x="1069225" y="5401"/>
                  </a:lnTo>
                  <a:lnTo>
                    <a:pt x="1112260" y="20786"/>
                  </a:lnTo>
                  <a:lnTo>
                    <a:pt x="1150226" y="44926"/>
                  </a:lnTo>
                  <a:lnTo>
                    <a:pt x="1181893" y="76593"/>
                  </a:lnTo>
                  <a:lnTo>
                    <a:pt x="1206033" y="114559"/>
                  </a:lnTo>
                  <a:lnTo>
                    <a:pt x="1221418" y="157594"/>
                  </a:lnTo>
                  <a:lnTo>
                    <a:pt x="1226820" y="204469"/>
                  </a:lnTo>
                  <a:lnTo>
                    <a:pt x="1226820" y="1569465"/>
                  </a:lnTo>
                  <a:lnTo>
                    <a:pt x="1221418" y="1616341"/>
                  </a:lnTo>
                  <a:lnTo>
                    <a:pt x="1206033" y="1659376"/>
                  </a:lnTo>
                  <a:lnTo>
                    <a:pt x="1181893" y="1697342"/>
                  </a:lnTo>
                  <a:lnTo>
                    <a:pt x="1150226" y="1729009"/>
                  </a:lnTo>
                  <a:lnTo>
                    <a:pt x="1112260" y="1753149"/>
                  </a:lnTo>
                  <a:lnTo>
                    <a:pt x="1069225" y="1768534"/>
                  </a:lnTo>
                  <a:lnTo>
                    <a:pt x="1022350" y="1773935"/>
                  </a:lnTo>
                  <a:lnTo>
                    <a:pt x="204470" y="1773935"/>
                  </a:lnTo>
                  <a:lnTo>
                    <a:pt x="157594" y="1768534"/>
                  </a:lnTo>
                  <a:lnTo>
                    <a:pt x="114559" y="1753149"/>
                  </a:lnTo>
                  <a:lnTo>
                    <a:pt x="76593" y="1729009"/>
                  </a:lnTo>
                  <a:lnTo>
                    <a:pt x="44926" y="1697342"/>
                  </a:lnTo>
                  <a:lnTo>
                    <a:pt x="20786" y="1659376"/>
                  </a:lnTo>
                  <a:lnTo>
                    <a:pt x="5401" y="1616341"/>
                  </a:lnTo>
                  <a:lnTo>
                    <a:pt x="0" y="1569465"/>
                  </a:lnTo>
                  <a:lnTo>
                    <a:pt x="0" y="2044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1">
            <a:extLst>
              <a:ext uri="{FF2B5EF4-FFF2-40B4-BE49-F238E27FC236}">
                <a16:creationId xmlns:a16="http://schemas.microsoft.com/office/drawing/2014/main" id="{9584814A-6475-0340-BD9B-999565C9B79B}"/>
              </a:ext>
            </a:extLst>
          </p:cNvPr>
          <p:cNvSpPr txBox="1"/>
          <p:nvPr/>
        </p:nvSpPr>
        <p:spPr>
          <a:xfrm>
            <a:off x="9259074" y="3580898"/>
            <a:ext cx="997585" cy="10157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62230" algn="ctr">
              <a:lnSpc>
                <a:spcPct val="91600"/>
              </a:lnSpc>
              <a:spcBef>
                <a:spcPts val="254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Model Evaluation</a:t>
            </a:r>
          </a:p>
          <a:p>
            <a:pPr marL="12700" marR="5080" indent="62230" algn="ctr">
              <a:lnSpc>
                <a:spcPct val="91600"/>
              </a:lnSpc>
              <a:spcBef>
                <a:spcPts val="254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</a:p>
          <a:p>
            <a:pPr marL="12700" marR="5080" indent="62230" algn="ctr">
              <a:lnSpc>
                <a:spcPct val="91600"/>
              </a:lnSpc>
              <a:spcBef>
                <a:spcPts val="254"/>
              </a:spcBef>
            </a:pPr>
            <a:r>
              <a:rPr lang="en-US" sz="1600" spc="-15" dirty="0">
                <a:solidFill>
                  <a:srgbClr val="FFFFFF"/>
                </a:solidFill>
                <a:latin typeface="Carlito"/>
                <a:cs typeface="Carlito"/>
              </a:rPr>
              <a:t>Lift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31" name="object 32">
            <a:extLst>
              <a:ext uri="{FF2B5EF4-FFF2-40B4-BE49-F238E27FC236}">
                <a16:creationId xmlns:a16="http://schemas.microsoft.com/office/drawing/2014/main" id="{D1C71C1C-7DA9-7443-812E-17E29292E299}"/>
              </a:ext>
            </a:extLst>
          </p:cNvPr>
          <p:cNvGrpSpPr/>
          <p:nvPr/>
        </p:nvGrpSpPr>
        <p:grpSpPr>
          <a:xfrm>
            <a:off x="10597642" y="3178810"/>
            <a:ext cx="1239520" cy="1786889"/>
            <a:chOff x="10597642" y="3178810"/>
            <a:chExt cx="1239520" cy="1786889"/>
          </a:xfrm>
        </p:grpSpPr>
        <p:sp>
          <p:nvSpPr>
            <p:cNvPr id="32" name="object 33">
              <a:extLst>
                <a:ext uri="{FF2B5EF4-FFF2-40B4-BE49-F238E27FC236}">
                  <a16:creationId xmlns:a16="http://schemas.microsoft.com/office/drawing/2014/main" id="{5D4AF8FD-791A-D145-B7D9-8A282C6509E7}"/>
                </a:ext>
              </a:extLst>
            </p:cNvPr>
            <p:cNvSpPr/>
            <p:nvPr/>
          </p:nvSpPr>
          <p:spPr>
            <a:xfrm>
              <a:off x="10603992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1022350" y="0"/>
                  </a:moveTo>
                  <a:lnTo>
                    <a:pt x="204469" y="0"/>
                  </a:lnTo>
                  <a:lnTo>
                    <a:pt x="157594" y="5401"/>
                  </a:lnTo>
                  <a:lnTo>
                    <a:pt x="114559" y="20786"/>
                  </a:lnTo>
                  <a:lnTo>
                    <a:pt x="76593" y="44926"/>
                  </a:lnTo>
                  <a:lnTo>
                    <a:pt x="44926" y="76593"/>
                  </a:lnTo>
                  <a:lnTo>
                    <a:pt x="20786" y="114559"/>
                  </a:lnTo>
                  <a:lnTo>
                    <a:pt x="5401" y="157594"/>
                  </a:lnTo>
                  <a:lnTo>
                    <a:pt x="0" y="204469"/>
                  </a:lnTo>
                  <a:lnTo>
                    <a:pt x="0" y="1569465"/>
                  </a:lnTo>
                  <a:lnTo>
                    <a:pt x="5401" y="1616341"/>
                  </a:lnTo>
                  <a:lnTo>
                    <a:pt x="20786" y="1659376"/>
                  </a:lnTo>
                  <a:lnTo>
                    <a:pt x="44926" y="1697342"/>
                  </a:lnTo>
                  <a:lnTo>
                    <a:pt x="76593" y="1729009"/>
                  </a:lnTo>
                  <a:lnTo>
                    <a:pt x="114559" y="1753149"/>
                  </a:lnTo>
                  <a:lnTo>
                    <a:pt x="157594" y="1768534"/>
                  </a:lnTo>
                  <a:lnTo>
                    <a:pt x="204469" y="1773935"/>
                  </a:lnTo>
                  <a:lnTo>
                    <a:pt x="1022350" y="1773935"/>
                  </a:lnTo>
                  <a:lnTo>
                    <a:pt x="1069225" y="1768534"/>
                  </a:lnTo>
                  <a:lnTo>
                    <a:pt x="1112260" y="1753149"/>
                  </a:lnTo>
                  <a:lnTo>
                    <a:pt x="1150226" y="1729009"/>
                  </a:lnTo>
                  <a:lnTo>
                    <a:pt x="1181893" y="1697342"/>
                  </a:lnTo>
                  <a:lnTo>
                    <a:pt x="1206033" y="1659376"/>
                  </a:lnTo>
                  <a:lnTo>
                    <a:pt x="1221418" y="1616341"/>
                  </a:lnTo>
                  <a:lnTo>
                    <a:pt x="1226819" y="1569465"/>
                  </a:lnTo>
                  <a:lnTo>
                    <a:pt x="1226819" y="204469"/>
                  </a:lnTo>
                  <a:lnTo>
                    <a:pt x="1221418" y="157594"/>
                  </a:lnTo>
                  <a:lnTo>
                    <a:pt x="1206033" y="114559"/>
                  </a:lnTo>
                  <a:lnTo>
                    <a:pt x="1181893" y="76593"/>
                  </a:lnTo>
                  <a:lnTo>
                    <a:pt x="1150226" y="44926"/>
                  </a:lnTo>
                  <a:lnTo>
                    <a:pt x="1112260" y="20786"/>
                  </a:lnTo>
                  <a:lnTo>
                    <a:pt x="1069225" y="5401"/>
                  </a:lnTo>
                  <a:lnTo>
                    <a:pt x="1022350" y="0"/>
                  </a:lnTo>
                  <a:close/>
                </a:path>
              </a:pathLst>
            </a:custGeom>
            <a:solidFill>
              <a:srgbClr val="26B34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4">
              <a:extLst>
                <a:ext uri="{FF2B5EF4-FFF2-40B4-BE49-F238E27FC236}">
                  <a16:creationId xmlns:a16="http://schemas.microsoft.com/office/drawing/2014/main" id="{1DF1E257-B123-084C-9C6A-D32CFDBAC44A}"/>
                </a:ext>
              </a:extLst>
            </p:cNvPr>
            <p:cNvSpPr/>
            <p:nvPr/>
          </p:nvSpPr>
          <p:spPr>
            <a:xfrm>
              <a:off x="10603992" y="3185160"/>
              <a:ext cx="1226820" cy="1774189"/>
            </a:xfrm>
            <a:custGeom>
              <a:avLst/>
              <a:gdLst/>
              <a:ahLst/>
              <a:cxnLst/>
              <a:rect l="l" t="t" r="r" b="b"/>
              <a:pathLst>
                <a:path w="1226820" h="1774189">
                  <a:moveTo>
                    <a:pt x="0" y="204469"/>
                  </a:moveTo>
                  <a:lnTo>
                    <a:pt x="5401" y="157594"/>
                  </a:lnTo>
                  <a:lnTo>
                    <a:pt x="20786" y="114559"/>
                  </a:lnTo>
                  <a:lnTo>
                    <a:pt x="44926" y="76593"/>
                  </a:lnTo>
                  <a:lnTo>
                    <a:pt x="76593" y="44926"/>
                  </a:lnTo>
                  <a:lnTo>
                    <a:pt x="114559" y="20786"/>
                  </a:lnTo>
                  <a:lnTo>
                    <a:pt x="157594" y="5401"/>
                  </a:lnTo>
                  <a:lnTo>
                    <a:pt x="204469" y="0"/>
                  </a:lnTo>
                  <a:lnTo>
                    <a:pt x="1022350" y="0"/>
                  </a:lnTo>
                  <a:lnTo>
                    <a:pt x="1069225" y="5401"/>
                  </a:lnTo>
                  <a:lnTo>
                    <a:pt x="1112260" y="20786"/>
                  </a:lnTo>
                  <a:lnTo>
                    <a:pt x="1150226" y="44926"/>
                  </a:lnTo>
                  <a:lnTo>
                    <a:pt x="1181893" y="76593"/>
                  </a:lnTo>
                  <a:lnTo>
                    <a:pt x="1206033" y="114559"/>
                  </a:lnTo>
                  <a:lnTo>
                    <a:pt x="1221418" y="157594"/>
                  </a:lnTo>
                  <a:lnTo>
                    <a:pt x="1226819" y="204469"/>
                  </a:lnTo>
                  <a:lnTo>
                    <a:pt x="1226819" y="1569465"/>
                  </a:lnTo>
                  <a:lnTo>
                    <a:pt x="1221418" y="1616341"/>
                  </a:lnTo>
                  <a:lnTo>
                    <a:pt x="1206033" y="1659376"/>
                  </a:lnTo>
                  <a:lnTo>
                    <a:pt x="1181893" y="1697342"/>
                  </a:lnTo>
                  <a:lnTo>
                    <a:pt x="1150226" y="1729009"/>
                  </a:lnTo>
                  <a:lnTo>
                    <a:pt x="1112260" y="1753149"/>
                  </a:lnTo>
                  <a:lnTo>
                    <a:pt x="1069225" y="1768534"/>
                  </a:lnTo>
                  <a:lnTo>
                    <a:pt x="1022350" y="1773935"/>
                  </a:lnTo>
                  <a:lnTo>
                    <a:pt x="204469" y="1773935"/>
                  </a:lnTo>
                  <a:lnTo>
                    <a:pt x="157594" y="1768534"/>
                  </a:lnTo>
                  <a:lnTo>
                    <a:pt x="114559" y="1753149"/>
                  </a:lnTo>
                  <a:lnTo>
                    <a:pt x="76593" y="1729009"/>
                  </a:lnTo>
                  <a:lnTo>
                    <a:pt x="44926" y="1697342"/>
                  </a:lnTo>
                  <a:lnTo>
                    <a:pt x="20786" y="1659376"/>
                  </a:lnTo>
                  <a:lnTo>
                    <a:pt x="5401" y="1616341"/>
                  </a:lnTo>
                  <a:lnTo>
                    <a:pt x="0" y="1569465"/>
                  </a:lnTo>
                  <a:lnTo>
                    <a:pt x="0" y="2044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5">
            <a:extLst>
              <a:ext uri="{FF2B5EF4-FFF2-40B4-BE49-F238E27FC236}">
                <a16:creationId xmlns:a16="http://schemas.microsoft.com/office/drawing/2014/main" id="{9747E043-01F1-B144-8D53-FBCF346D9A1C}"/>
              </a:ext>
            </a:extLst>
          </p:cNvPr>
          <p:cNvSpPr txBox="1"/>
          <p:nvPr/>
        </p:nvSpPr>
        <p:spPr>
          <a:xfrm>
            <a:off x="10646309" y="3580257"/>
            <a:ext cx="1184503" cy="751423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065" marR="5080" algn="ctr">
              <a:lnSpc>
                <a:spcPct val="91500"/>
              </a:lnSpc>
              <a:spcBef>
                <a:spcPts val="259"/>
              </a:spcBef>
            </a:pP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Final</a:t>
            </a:r>
          </a:p>
          <a:p>
            <a:pPr marL="12065" marR="5080" algn="ctr">
              <a:lnSpc>
                <a:spcPct val="91500"/>
              </a:lnSpc>
              <a:spcBef>
                <a:spcPts val="259"/>
              </a:spcBef>
            </a:pP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Recommend-</a:t>
            </a:r>
            <a:r>
              <a:rPr lang="en-US" sz="1600" spc="-5" dirty="0" err="1">
                <a:solidFill>
                  <a:srgbClr val="FFFFFF"/>
                </a:solidFill>
                <a:latin typeface="Carlito"/>
                <a:cs typeface="Carlito"/>
              </a:rPr>
              <a:t>ations</a:t>
            </a:r>
            <a:endParaRPr sz="1600" dirty="0">
              <a:latin typeface="Carlito"/>
              <a:cs typeface="Carlito"/>
            </a:endParaRPr>
          </a:p>
        </p:txBody>
      </p: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FE76D5EC-6EBB-0F4E-A001-C4926C109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sp>
        <p:nvSpPr>
          <p:cNvPr id="36" name="object 2">
            <a:extLst>
              <a:ext uri="{FF2B5EF4-FFF2-40B4-BE49-F238E27FC236}">
                <a16:creationId xmlns:a16="http://schemas.microsoft.com/office/drawing/2014/main" id="{BF3BBB0E-45FD-B149-B303-64B74FCDF562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Approach</a:t>
            </a:r>
            <a:endParaRPr lang="en-US" sz="48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1AE1FFA-E30E-9D47-BAED-3E049DD58B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407DE06C-AD0A-B543-AA20-9C60D5F20823}"/>
              </a:ext>
            </a:extLst>
          </p:cNvPr>
          <p:cNvGrpSpPr/>
          <p:nvPr/>
        </p:nvGrpSpPr>
        <p:grpSpPr>
          <a:xfrm>
            <a:off x="4058158" y="714501"/>
            <a:ext cx="3844290" cy="3881754"/>
            <a:chOff x="4058158" y="714501"/>
            <a:chExt cx="3844290" cy="3881754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627D885-D7E2-2D45-9B62-F0A8825E571A}"/>
                </a:ext>
              </a:extLst>
            </p:cNvPr>
            <p:cNvSpPr/>
            <p:nvPr/>
          </p:nvSpPr>
          <p:spPr>
            <a:xfrm>
              <a:off x="5341620" y="2048255"/>
              <a:ext cx="2554605" cy="607695"/>
            </a:xfrm>
            <a:custGeom>
              <a:avLst/>
              <a:gdLst/>
              <a:ahLst/>
              <a:cxnLst/>
              <a:rect l="l" t="t" r="r" b="b"/>
              <a:pathLst>
                <a:path w="2554604" h="607694">
                  <a:moveTo>
                    <a:pt x="1277111" y="0"/>
                  </a:moveTo>
                  <a:lnTo>
                    <a:pt x="1277111" y="414147"/>
                  </a:lnTo>
                  <a:lnTo>
                    <a:pt x="2554097" y="414147"/>
                  </a:lnTo>
                  <a:lnTo>
                    <a:pt x="2554097" y="607695"/>
                  </a:lnTo>
                </a:path>
                <a:path w="2554604" h="607694">
                  <a:moveTo>
                    <a:pt x="1276984" y="0"/>
                  </a:moveTo>
                  <a:lnTo>
                    <a:pt x="1276984" y="414147"/>
                  </a:lnTo>
                  <a:lnTo>
                    <a:pt x="0" y="414147"/>
                  </a:lnTo>
                  <a:lnTo>
                    <a:pt x="0" y="607695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6483CE3-3343-3740-A124-160735D0D0DC}"/>
                </a:ext>
              </a:extLst>
            </p:cNvPr>
            <p:cNvSpPr/>
            <p:nvPr/>
          </p:nvSpPr>
          <p:spPr>
            <a:xfrm>
              <a:off x="5573268" y="720851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1956689" y="0"/>
                  </a:moveTo>
                  <a:lnTo>
                    <a:pt x="132715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89"/>
                  </a:lnTo>
                  <a:lnTo>
                    <a:pt x="6767" y="1236630"/>
                  </a:lnTo>
                  <a:lnTo>
                    <a:pt x="25611" y="1273061"/>
                  </a:lnTo>
                  <a:lnTo>
                    <a:pt x="54342" y="1301792"/>
                  </a:lnTo>
                  <a:lnTo>
                    <a:pt x="90773" y="1320636"/>
                  </a:lnTo>
                  <a:lnTo>
                    <a:pt x="132715" y="1327403"/>
                  </a:lnTo>
                  <a:lnTo>
                    <a:pt x="1956689" y="1327403"/>
                  </a:lnTo>
                  <a:lnTo>
                    <a:pt x="1998630" y="1320636"/>
                  </a:lnTo>
                  <a:lnTo>
                    <a:pt x="2035061" y="1301792"/>
                  </a:lnTo>
                  <a:lnTo>
                    <a:pt x="2063792" y="1273061"/>
                  </a:lnTo>
                  <a:lnTo>
                    <a:pt x="2082636" y="1236630"/>
                  </a:lnTo>
                  <a:lnTo>
                    <a:pt x="2089404" y="1194689"/>
                  </a:lnTo>
                  <a:lnTo>
                    <a:pt x="2089404" y="132714"/>
                  </a:lnTo>
                  <a:lnTo>
                    <a:pt x="2082636" y="90773"/>
                  </a:lnTo>
                  <a:lnTo>
                    <a:pt x="2063792" y="54342"/>
                  </a:lnTo>
                  <a:lnTo>
                    <a:pt x="2035061" y="25611"/>
                  </a:lnTo>
                  <a:lnTo>
                    <a:pt x="1998630" y="6767"/>
                  </a:lnTo>
                  <a:lnTo>
                    <a:pt x="1956689" y="0"/>
                  </a:lnTo>
                  <a:close/>
                </a:path>
              </a:pathLst>
            </a:custGeom>
            <a:solidFill>
              <a:srgbClr val="69A4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136B1D5-41C4-FB44-9A20-4839EA665BB2}"/>
                </a:ext>
              </a:extLst>
            </p:cNvPr>
            <p:cNvSpPr/>
            <p:nvPr/>
          </p:nvSpPr>
          <p:spPr>
            <a:xfrm>
              <a:off x="5573268" y="720851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5" y="0"/>
                  </a:lnTo>
                  <a:lnTo>
                    <a:pt x="1956689" y="0"/>
                  </a:lnTo>
                  <a:lnTo>
                    <a:pt x="1998630" y="6767"/>
                  </a:lnTo>
                  <a:lnTo>
                    <a:pt x="2035061" y="25611"/>
                  </a:lnTo>
                  <a:lnTo>
                    <a:pt x="2063792" y="54342"/>
                  </a:lnTo>
                  <a:lnTo>
                    <a:pt x="2082636" y="90773"/>
                  </a:lnTo>
                  <a:lnTo>
                    <a:pt x="2089404" y="132714"/>
                  </a:lnTo>
                  <a:lnTo>
                    <a:pt x="2089404" y="1194689"/>
                  </a:lnTo>
                  <a:lnTo>
                    <a:pt x="2082636" y="1236630"/>
                  </a:lnTo>
                  <a:lnTo>
                    <a:pt x="2063792" y="1273061"/>
                  </a:lnTo>
                  <a:lnTo>
                    <a:pt x="2035061" y="1301792"/>
                  </a:lnTo>
                  <a:lnTo>
                    <a:pt x="1998630" y="1320636"/>
                  </a:lnTo>
                  <a:lnTo>
                    <a:pt x="1956689" y="1327403"/>
                  </a:lnTo>
                  <a:lnTo>
                    <a:pt x="132715" y="1327403"/>
                  </a:lnTo>
                  <a:lnTo>
                    <a:pt x="90773" y="1320636"/>
                  </a:lnTo>
                  <a:lnTo>
                    <a:pt x="54342" y="1301792"/>
                  </a:lnTo>
                  <a:lnTo>
                    <a:pt x="25611" y="1273061"/>
                  </a:lnTo>
                  <a:lnTo>
                    <a:pt x="6767" y="1236630"/>
                  </a:lnTo>
                  <a:lnTo>
                    <a:pt x="0" y="1194689"/>
                  </a:lnTo>
                  <a:lnTo>
                    <a:pt x="0" y="13271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25C691A-7D13-3940-820F-0390EB123951}"/>
                </a:ext>
              </a:extLst>
            </p:cNvPr>
            <p:cNvSpPr/>
            <p:nvPr/>
          </p:nvSpPr>
          <p:spPr>
            <a:xfrm>
              <a:off x="5806440" y="941831"/>
              <a:ext cx="2089785" cy="1325880"/>
            </a:xfrm>
            <a:custGeom>
              <a:avLst/>
              <a:gdLst/>
              <a:ahLst/>
              <a:cxnLst/>
              <a:rect l="l" t="t" r="r" b="b"/>
              <a:pathLst>
                <a:path w="2089784" h="1325880">
                  <a:moveTo>
                    <a:pt x="1956815" y="0"/>
                  </a:moveTo>
                  <a:lnTo>
                    <a:pt x="132587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0" y="1193291"/>
                  </a:lnTo>
                  <a:lnTo>
                    <a:pt x="6754" y="1235220"/>
                  </a:lnTo>
                  <a:lnTo>
                    <a:pt x="25566" y="1271619"/>
                  </a:lnTo>
                  <a:lnTo>
                    <a:pt x="54260" y="1300313"/>
                  </a:lnTo>
                  <a:lnTo>
                    <a:pt x="90659" y="1319125"/>
                  </a:lnTo>
                  <a:lnTo>
                    <a:pt x="132587" y="1325879"/>
                  </a:lnTo>
                  <a:lnTo>
                    <a:pt x="1956815" y="1325879"/>
                  </a:lnTo>
                  <a:lnTo>
                    <a:pt x="1998744" y="1319125"/>
                  </a:lnTo>
                  <a:lnTo>
                    <a:pt x="2035143" y="1300313"/>
                  </a:lnTo>
                  <a:lnTo>
                    <a:pt x="2063837" y="1271619"/>
                  </a:lnTo>
                  <a:lnTo>
                    <a:pt x="2082649" y="1235220"/>
                  </a:lnTo>
                  <a:lnTo>
                    <a:pt x="2089404" y="1193291"/>
                  </a:lnTo>
                  <a:lnTo>
                    <a:pt x="2089404" y="132587"/>
                  </a:lnTo>
                  <a:lnTo>
                    <a:pt x="2082649" y="90659"/>
                  </a:lnTo>
                  <a:lnTo>
                    <a:pt x="2063837" y="54260"/>
                  </a:lnTo>
                  <a:lnTo>
                    <a:pt x="2035143" y="25566"/>
                  </a:lnTo>
                  <a:lnTo>
                    <a:pt x="1998744" y="6754"/>
                  </a:lnTo>
                  <a:lnTo>
                    <a:pt x="195681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D609430-3B81-894D-A223-F2B3B4BD77FC}"/>
                </a:ext>
              </a:extLst>
            </p:cNvPr>
            <p:cNvSpPr/>
            <p:nvPr/>
          </p:nvSpPr>
          <p:spPr>
            <a:xfrm>
              <a:off x="5806440" y="941831"/>
              <a:ext cx="2089785" cy="1325880"/>
            </a:xfrm>
            <a:custGeom>
              <a:avLst/>
              <a:gdLst/>
              <a:ahLst/>
              <a:cxnLst/>
              <a:rect l="l" t="t" r="r" b="b"/>
              <a:pathLst>
                <a:path w="2089784" h="1325880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956815" y="0"/>
                  </a:lnTo>
                  <a:lnTo>
                    <a:pt x="1998744" y="6754"/>
                  </a:lnTo>
                  <a:lnTo>
                    <a:pt x="2035143" y="25566"/>
                  </a:lnTo>
                  <a:lnTo>
                    <a:pt x="2063837" y="54260"/>
                  </a:lnTo>
                  <a:lnTo>
                    <a:pt x="2082649" y="90659"/>
                  </a:lnTo>
                  <a:lnTo>
                    <a:pt x="2089404" y="132587"/>
                  </a:lnTo>
                  <a:lnTo>
                    <a:pt x="2089404" y="1193291"/>
                  </a:lnTo>
                  <a:lnTo>
                    <a:pt x="2082649" y="1235220"/>
                  </a:lnTo>
                  <a:lnTo>
                    <a:pt x="2063837" y="1271619"/>
                  </a:lnTo>
                  <a:lnTo>
                    <a:pt x="2035143" y="1300313"/>
                  </a:lnTo>
                  <a:lnTo>
                    <a:pt x="1998744" y="1319125"/>
                  </a:lnTo>
                  <a:lnTo>
                    <a:pt x="1956815" y="1325879"/>
                  </a:lnTo>
                  <a:lnTo>
                    <a:pt x="132587" y="1325879"/>
                  </a:lnTo>
                  <a:lnTo>
                    <a:pt x="90659" y="1319125"/>
                  </a:lnTo>
                  <a:lnTo>
                    <a:pt x="54260" y="1300313"/>
                  </a:lnTo>
                  <a:lnTo>
                    <a:pt x="25566" y="1271619"/>
                  </a:lnTo>
                  <a:lnTo>
                    <a:pt x="6754" y="1235220"/>
                  </a:lnTo>
                  <a:lnTo>
                    <a:pt x="0" y="1193291"/>
                  </a:lnTo>
                  <a:lnTo>
                    <a:pt x="0" y="13258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6548E12-E855-8948-AE04-98B368958E6B}"/>
                </a:ext>
              </a:extLst>
            </p:cNvPr>
            <p:cNvSpPr/>
            <p:nvPr/>
          </p:nvSpPr>
          <p:spPr>
            <a:xfrm>
              <a:off x="4064508" y="3982211"/>
              <a:ext cx="2554605" cy="607695"/>
            </a:xfrm>
            <a:custGeom>
              <a:avLst/>
              <a:gdLst/>
              <a:ahLst/>
              <a:cxnLst/>
              <a:rect l="l" t="t" r="r" b="b"/>
              <a:pathLst>
                <a:path w="2554604" h="607695">
                  <a:moveTo>
                    <a:pt x="1277112" y="0"/>
                  </a:moveTo>
                  <a:lnTo>
                    <a:pt x="1277112" y="414146"/>
                  </a:lnTo>
                  <a:lnTo>
                    <a:pt x="2554096" y="414146"/>
                  </a:lnTo>
                  <a:lnTo>
                    <a:pt x="2554096" y="607694"/>
                  </a:lnTo>
                </a:path>
                <a:path w="2554604" h="607695">
                  <a:moveTo>
                    <a:pt x="1276984" y="0"/>
                  </a:moveTo>
                  <a:lnTo>
                    <a:pt x="1276984" y="414146"/>
                  </a:lnTo>
                  <a:lnTo>
                    <a:pt x="0" y="414146"/>
                  </a:lnTo>
                  <a:lnTo>
                    <a:pt x="0" y="607694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D9D97B8E-9A58-E94F-8D31-1753E15D3AF6}"/>
              </a:ext>
            </a:extLst>
          </p:cNvPr>
          <p:cNvSpPr txBox="1"/>
          <p:nvPr/>
        </p:nvSpPr>
        <p:spPr>
          <a:xfrm>
            <a:off x="5715000" y="1102005"/>
            <a:ext cx="2179701" cy="100540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87325">
              <a:lnSpc>
                <a:spcPts val="2320"/>
              </a:lnSpc>
              <a:spcBef>
                <a:spcPts val="340"/>
              </a:spcBef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Advisers(Months)</a:t>
            </a:r>
          </a:p>
          <a:p>
            <a:pPr marL="12700" marR="5080" indent="187325" algn="ctr">
              <a:lnSpc>
                <a:spcPts val="2320"/>
              </a:lnSpc>
              <a:spcBef>
                <a:spcPts val="340"/>
              </a:spcBef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</a:p>
          <a:p>
            <a:pPr marL="12700" marR="5080" indent="187325" algn="ctr">
              <a:lnSpc>
                <a:spcPts val="2320"/>
              </a:lnSpc>
              <a:spcBef>
                <a:spcPts val="340"/>
              </a:spcBef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360,000 records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B906AA87-8F35-C745-A832-A3323EB9EB15}"/>
              </a:ext>
            </a:extLst>
          </p:cNvPr>
          <p:cNvGrpSpPr/>
          <p:nvPr/>
        </p:nvGrpSpPr>
        <p:grpSpPr>
          <a:xfrm>
            <a:off x="4289805" y="2648457"/>
            <a:ext cx="2335530" cy="1561465"/>
            <a:chOff x="4289805" y="2648457"/>
            <a:chExt cx="2335530" cy="156146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B4A7DBA-FE91-8845-937A-F29EA30628A8}"/>
                </a:ext>
              </a:extLst>
            </p:cNvPr>
            <p:cNvSpPr/>
            <p:nvPr/>
          </p:nvSpPr>
          <p:spPr>
            <a:xfrm>
              <a:off x="4296155" y="2654807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5" h="1327785">
                  <a:moveTo>
                    <a:pt x="1956689" y="0"/>
                  </a:moveTo>
                  <a:lnTo>
                    <a:pt x="132715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89"/>
                  </a:lnTo>
                  <a:lnTo>
                    <a:pt x="6767" y="1236630"/>
                  </a:lnTo>
                  <a:lnTo>
                    <a:pt x="25611" y="1273061"/>
                  </a:lnTo>
                  <a:lnTo>
                    <a:pt x="54342" y="1301792"/>
                  </a:lnTo>
                  <a:lnTo>
                    <a:pt x="90773" y="1320636"/>
                  </a:lnTo>
                  <a:lnTo>
                    <a:pt x="132715" y="1327403"/>
                  </a:lnTo>
                  <a:lnTo>
                    <a:pt x="1956689" y="1327403"/>
                  </a:lnTo>
                  <a:lnTo>
                    <a:pt x="1998630" y="1320636"/>
                  </a:lnTo>
                  <a:lnTo>
                    <a:pt x="2035061" y="1301792"/>
                  </a:lnTo>
                  <a:lnTo>
                    <a:pt x="2063792" y="1273061"/>
                  </a:lnTo>
                  <a:lnTo>
                    <a:pt x="2082636" y="1236630"/>
                  </a:lnTo>
                  <a:lnTo>
                    <a:pt x="2089404" y="1194689"/>
                  </a:lnTo>
                  <a:lnTo>
                    <a:pt x="2089404" y="132714"/>
                  </a:lnTo>
                  <a:lnTo>
                    <a:pt x="2082636" y="90773"/>
                  </a:lnTo>
                  <a:lnTo>
                    <a:pt x="2063792" y="54342"/>
                  </a:lnTo>
                  <a:lnTo>
                    <a:pt x="2035061" y="25611"/>
                  </a:lnTo>
                  <a:lnTo>
                    <a:pt x="1998630" y="6767"/>
                  </a:lnTo>
                  <a:lnTo>
                    <a:pt x="1956689" y="0"/>
                  </a:lnTo>
                  <a:close/>
                </a:path>
              </a:pathLst>
            </a:custGeom>
            <a:solidFill>
              <a:srgbClr val="009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B11B06B-30A5-8147-8AF5-D992F4373C31}"/>
                </a:ext>
              </a:extLst>
            </p:cNvPr>
            <p:cNvSpPr/>
            <p:nvPr/>
          </p:nvSpPr>
          <p:spPr>
            <a:xfrm>
              <a:off x="4296155" y="2654807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5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5" y="0"/>
                  </a:lnTo>
                  <a:lnTo>
                    <a:pt x="1956689" y="0"/>
                  </a:lnTo>
                  <a:lnTo>
                    <a:pt x="1998630" y="6767"/>
                  </a:lnTo>
                  <a:lnTo>
                    <a:pt x="2035061" y="25611"/>
                  </a:lnTo>
                  <a:lnTo>
                    <a:pt x="2063792" y="54342"/>
                  </a:lnTo>
                  <a:lnTo>
                    <a:pt x="2082636" y="90773"/>
                  </a:lnTo>
                  <a:lnTo>
                    <a:pt x="2089404" y="132714"/>
                  </a:lnTo>
                  <a:lnTo>
                    <a:pt x="2089404" y="1194689"/>
                  </a:lnTo>
                  <a:lnTo>
                    <a:pt x="2082636" y="1236630"/>
                  </a:lnTo>
                  <a:lnTo>
                    <a:pt x="2063792" y="1273061"/>
                  </a:lnTo>
                  <a:lnTo>
                    <a:pt x="2035061" y="1301792"/>
                  </a:lnTo>
                  <a:lnTo>
                    <a:pt x="1998630" y="1320636"/>
                  </a:lnTo>
                  <a:lnTo>
                    <a:pt x="1956689" y="1327403"/>
                  </a:lnTo>
                  <a:lnTo>
                    <a:pt x="132715" y="1327403"/>
                  </a:lnTo>
                  <a:lnTo>
                    <a:pt x="90773" y="1320636"/>
                  </a:lnTo>
                  <a:lnTo>
                    <a:pt x="54342" y="1301792"/>
                  </a:lnTo>
                  <a:lnTo>
                    <a:pt x="25611" y="1273061"/>
                  </a:lnTo>
                  <a:lnTo>
                    <a:pt x="6767" y="1236630"/>
                  </a:lnTo>
                  <a:lnTo>
                    <a:pt x="0" y="1194689"/>
                  </a:lnTo>
                  <a:lnTo>
                    <a:pt x="0" y="13271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4F55C45-017C-C148-A6E0-5667F6025A85}"/>
                </a:ext>
              </a:extLst>
            </p:cNvPr>
            <p:cNvSpPr/>
            <p:nvPr/>
          </p:nvSpPr>
          <p:spPr>
            <a:xfrm>
              <a:off x="4529327" y="2875787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1956689" y="0"/>
                  </a:moveTo>
                  <a:lnTo>
                    <a:pt x="132714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89"/>
                  </a:lnTo>
                  <a:lnTo>
                    <a:pt x="6767" y="1236630"/>
                  </a:lnTo>
                  <a:lnTo>
                    <a:pt x="25611" y="1273061"/>
                  </a:lnTo>
                  <a:lnTo>
                    <a:pt x="54342" y="1301792"/>
                  </a:lnTo>
                  <a:lnTo>
                    <a:pt x="90773" y="1320636"/>
                  </a:lnTo>
                  <a:lnTo>
                    <a:pt x="132714" y="1327404"/>
                  </a:lnTo>
                  <a:lnTo>
                    <a:pt x="1956689" y="1327404"/>
                  </a:lnTo>
                  <a:lnTo>
                    <a:pt x="1998630" y="1320636"/>
                  </a:lnTo>
                  <a:lnTo>
                    <a:pt x="2035061" y="1301792"/>
                  </a:lnTo>
                  <a:lnTo>
                    <a:pt x="2063792" y="1273061"/>
                  </a:lnTo>
                  <a:lnTo>
                    <a:pt x="2082636" y="1236630"/>
                  </a:lnTo>
                  <a:lnTo>
                    <a:pt x="2089403" y="1194689"/>
                  </a:lnTo>
                  <a:lnTo>
                    <a:pt x="2089403" y="132714"/>
                  </a:lnTo>
                  <a:lnTo>
                    <a:pt x="2082636" y="90773"/>
                  </a:lnTo>
                  <a:lnTo>
                    <a:pt x="2063792" y="54342"/>
                  </a:lnTo>
                  <a:lnTo>
                    <a:pt x="2035061" y="25611"/>
                  </a:lnTo>
                  <a:lnTo>
                    <a:pt x="1998630" y="6767"/>
                  </a:lnTo>
                  <a:lnTo>
                    <a:pt x="195668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4B0E1082-DD89-3045-A22E-4E239DD72B2D}"/>
                </a:ext>
              </a:extLst>
            </p:cNvPr>
            <p:cNvSpPr/>
            <p:nvPr/>
          </p:nvSpPr>
          <p:spPr>
            <a:xfrm>
              <a:off x="4529327" y="2875787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4" y="0"/>
                  </a:lnTo>
                  <a:lnTo>
                    <a:pt x="1956689" y="0"/>
                  </a:lnTo>
                  <a:lnTo>
                    <a:pt x="1998630" y="6767"/>
                  </a:lnTo>
                  <a:lnTo>
                    <a:pt x="2035061" y="25611"/>
                  </a:lnTo>
                  <a:lnTo>
                    <a:pt x="2063792" y="54342"/>
                  </a:lnTo>
                  <a:lnTo>
                    <a:pt x="2082636" y="90773"/>
                  </a:lnTo>
                  <a:lnTo>
                    <a:pt x="2089403" y="132714"/>
                  </a:lnTo>
                  <a:lnTo>
                    <a:pt x="2089403" y="1194689"/>
                  </a:lnTo>
                  <a:lnTo>
                    <a:pt x="2082636" y="1236630"/>
                  </a:lnTo>
                  <a:lnTo>
                    <a:pt x="2063792" y="1273061"/>
                  </a:lnTo>
                  <a:lnTo>
                    <a:pt x="2035061" y="1301792"/>
                  </a:lnTo>
                  <a:lnTo>
                    <a:pt x="1998630" y="1320636"/>
                  </a:lnTo>
                  <a:lnTo>
                    <a:pt x="1956689" y="1327404"/>
                  </a:lnTo>
                  <a:lnTo>
                    <a:pt x="132714" y="1327404"/>
                  </a:lnTo>
                  <a:lnTo>
                    <a:pt x="90773" y="1320636"/>
                  </a:lnTo>
                  <a:lnTo>
                    <a:pt x="54342" y="1301792"/>
                  </a:lnTo>
                  <a:lnTo>
                    <a:pt x="25611" y="1273061"/>
                  </a:lnTo>
                  <a:lnTo>
                    <a:pt x="6767" y="1236630"/>
                  </a:lnTo>
                  <a:lnTo>
                    <a:pt x="0" y="1194689"/>
                  </a:lnTo>
                  <a:lnTo>
                    <a:pt x="0" y="13271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669C9294-8181-5E43-97C5-3697FD19421C}"/>
              </a:ext>
            </a:extLst>
          </p:cNvPr>
          <p:cNvSpPr txBox="1"/>
          <p:nvPr/>
        </p:nvSpPr>
        <p:spPr>
          <a:xfrm>
            <a:off x="4664709" y="2984703"/>
            <a:ext cx="1817370" cy="71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2420"/>
              </a:lnSpc>
              <a:spcBef>
                <a:spcPts val="100"/>
              </a:spcBef>
            </a:pPr>
            <a:r>
              <a:rPr lang="en-US" sz="2000" b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240,000 records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E0A7FB57-2E98-904F-9C26-CBC87EB368E3}"/>
              </a:ext>
            </a:extLst>
          </p:cNvPr>
          <p:cNvGrpSpPr/>
          <p:nvPr/>
        </p:nvGrpSpPr>
        <p:grpSpPr>
          <a:xfrm>
            <a:off x="3012694" y="4583938"/>
            <a:ext cx="2335530" cy="1559560"/>
            <a:chOff x="3012694" y="4583938"/>
            <a:chExt cx="2335530" cy="155956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FCD3079E-6C9F-AE4E-B2F6-99CE11DF8AB7}"/>
                </a:ext>
              </a:extLst>
            </p:cNvPr>
            <p:cNvSpPr/>
            <p:nvPr/>
          </p:nvSpPr>
          <p:spPr>
            <a:xfrm>
              <a:off x="3019044" y="4590288"/>
              <a:ext cx="2091055" cy="1325880"/>
            </a:xfrm>
            <a:custGeom>
              <a:avLst/>
              <a:gdLst/>
              <a:ahLst/>
              <a:cxnLst/>
              <a:rect l="l" t="t" r="r" b="b"/>
              <a:pathLst>
                <a:path w="2091054" h="1325879">
                  <a:moveTo>
                    <a:pt x="1958340" y="0"/>
                  </a:moveTo>
                  <a:lnTo>
                    <a:pt x="132587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0" y="1193292"/>
                  </a:lnTo>
                  <a:lnTo>
                    <a:pt x="6754" y="1235200"/>
                  </a:lnTo>
                  <a:lnTo>
                    <a:pt x="25566" y="1271597"/>
                  </a:lnTo>
                  <a:lnTo>
                    <a:pt x="54260" y="1300298"/>
                  </a:lnTo>
                  <a:lnTo>
                    <a:pt x="90659" y="1319120"/>
                  </a:lnTo>
                  <a:lnTo>
                    <a:pt x="132587" y="1325880"/>
                  </a:lnTo>
                  <a:lnTo>
                    <a:pt x="1958340" y="1325880"/>
                  </a:lnTo>
                  <a:lnTo>
                    <a:pt x="2000268" y="1319120"/>
                  </a:lnTo>
                  <a:lnTo>
                    <a:pt x="2036667" y="1300298"/>
                  </a:lnTo>
                  <a:lnTo>
                    <a:pt x="2065361" y="1271597"/>
                  </a:lnTo>
                  <a:lnTo>
                    <a:pt x="2084173" y="1235200"/>
                  </a:lnTo>
                  <a:lnTo>
                    <a:pt x="2090928" y="1193292"/>
                  </a:lnTo>
                  <a:lnTo>
                    <a:pt x="2090928" y="132587"/>
                  </a:lnTo>
                  <a:lnTo>
                    <a:pt x="2084173" y="90659"/>
                  </a:lnTo>
                  <a:lnTo>
                    <a:pt x="2065361" y="54260"/>
                  </a:lnTo>
                  <a:lnTo>
                    <a:pt x="2036667" y="25566"/>
                  </a:lnTo>
                  <a:lnTo>
                    <a:pt x="2000268" y="6754"/>
                  </a:lnTo>
                  <a:lnTo>
                    <a:pt x="1958340" y="0"/>
                  </a:lnTo>
                  <a:close/>
                </a:path>
              </a:pathLst>
            </a:custGeom>
            <a:solidFill>
              <a:srgbClr val="26B34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6489BE8C-94D0-184A-8423-88828AF479F1}"/>
                </a:ext>
              </a:extLst>
            </p:cNvPr>
            <p:cNvSpPr/>
            <p:nvPr/>
          </p:nvSpPr>
          <p:spPr>
            <a:xfrm>
              <a:off x="3019044" y="4590288"/>
              <a:ext cx="2091055" cy="1325880"/>
            </a:xfrm>
            <a:custGeom>
              <a:avLst/>
              <a:gdLst/>
              <a:ahLst/>
              <a:cxnLst/>
              <a:rect l="l" t="t" r="r" b="b"/>
              <a:pathLst>
                <a:path w="2091054" h="132587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958340" y="0"/>
                  </a:lnTo>
                  <a:lnTo>
                    <a:pt x="2000268" y="6754"/>
                  </a:lnTo>
                  <a:lnTo>
                    <a:pt x="2036667" y="25566"/>
                  </a:lnTo>
                  <a:lnTo>
                    <a:pt x="2065361" y="54260"/>
                  </a:lnTo>
                  <a:lnTo>
                    <a:pt x="2084173" y="90659"/>
                  </a:lnTo>
                  <a:lnTo>
                    <a:pt x="2090928" y="132587"/>
                  </a:lnTo>
                  <a:lnTo>
                    <a:pt x="2090928" y="1193292"/>
                  </a:lnTo>
                  <a:lnTo>
                    <a:pt x="2084173" y="1235200"/>
                  </a:lnTo>
                  <a:lnTo>
                    <a:pt x="2065361" y="1271597"/>
                  </a:lnTo>
                  <a:lnTo>
                    <a:pt x="2036667" y="1300298"/>
                  </a:lnTo>
                  <a:lnTo>
                    <a:pt x="2000268" y="1319120"/>
                  </a:lnTo>
                  <a:lnTo>
                    <a:pt x="1958340" y="1325880"/>
                  </a:lnTo>
                  <a:lnTo>
                    <a:pt x="132587" y="1325880"/>
                  </a:lnTo>
                  <a:lnTo>
                    <a:pt x="90659" y="1319120"/>
                  </a:lnTo>
                  <a:lnTo>
                    <a:pt x="54260" y="1300298"/>
                  </a:lnTo>
                  <a:lnTo>
                    <a:pt x="25566" y="1271597"/>
                  </a:lnTo>
                  <a:lnTo>
                    <a:pt x="6754" y="1235200"/>
                  </a:lnTo>
                  <a:lnTo>
                    <a:pt x="0" y="1193292"/>
                  </a:lnTo>
                  <a:lnTo>
                    <a:pt x="0" y="132587"/>
                  </a:lnTo>
                  <a:close/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339E2A9A-D2CA-A34F-A7C4-CC576E02A717}"/>
                </a:ext>
              </a:extLst>
            </p:cNvPr>
            <p:cNvSpPr/>
            <p:nvPr/>
          </p:nvSpPr>
          <p:spPr>
            <a:xfrm>
              <a:off x="3252216" y="4809744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5" h="1327785">
                  <a:moveTo>
                    <a:pt x="1956689" y="0"/>
                  </a:moveTo>
                  <a:lnTo>
                    <a:pt x="132714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63"/>
                  </a:lnTo>
                  <a:lnTo>
                    <a:pt x="6767" y="1236617"/>
                  </a:lnTo>
                  <a:lnTo>
                    <a:pt x="25611" y="1273055"/>
                  </a:lnTo>
                  <a:lnTo>
                    <a:pt x="54342" y="1301791"/>
                  </a:lnTo>
                  <a:lnTo>
                    <a:pt x="90773" y="1320636"/>
                  </a:lnTo>
                  <a:lnTo>
                    <a:pt x="132714" y="1327403"/>
                  </a:lnTo>
                  <a:lnTo>
                    <a:pt x="1956689" y="1327403"/>
                  </a:lnTo>
                  <a:lnTo>
                    <a:pt x="1998630" y="1320636"/>
                  </a:lnTo>
                  <a:lnTo>
                    <a:pt x="2035061" y="1301791"/>
                  </a:lnTo>
                  <a:lnTo>
                    <a:pt x="2063792" y="1273055"/>
                  </a:lnTo>
                  <a:lnTo>
                    <a:pt x="2082636" y="1236617"/>
                  </a:lnTo>
                  <a:lnTo>
                    <a:pt x="2089404" y="1194663"/>
                  </a:lnTo>
                  <a:lnTo>
                    <a:pt x="2089404" y="132714"/>
                  </a:lnTo>
                  <a:lnTo>
                    <a:pt x="2082636" y="90773"/>
                  </a:lnTo>
                  <a:lnTo>
                    <a:pt x="2063792" y="54342"/>
                  </a:lnTo>
                  <a:lnTo>
                    <a:pt x="2035061" y="25611"/>
                  </a:lnTo>
                  <a:lnTo>
                    <a:pt x="1998630" y="6767"/>
                  </a:lnTo>
                  <a:lnTo>
                    <a:pt x="195668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90046296-A065-4146-A5DB-4A4B7954C5A2}"/>
                </a:ext>
              </a:extLst>
            </p:cNvPr>
            <p:cNvSpPr/>
            <p:nvPr/>
          </p:nvSpPr>
          <p:spPr>
            <a:xfrm>
              <a:off x="3252216" y="4809744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5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4" y="0"/>
                  </a:lnTo>
                  <a:lnTo>
                    <a:pt x="1956689" y="0"/>
                  </a:lnTo>
                  <a:lnTo>
                    <a:pt x="1998630" y="6767"/>
                  </a:lnTo>
                  <a:lnTo>
                    <a:pt x="2035061" y="25611"/>
                  </a:lnTo>
                  <a:lnTo>
                    <a:pt x="2063792" y="54342"/>
                  </a:lnTo>
                  <a:lnTo>
                    <a:pt x="2082636" y="90773"/>
                  </a:lnTo>
                  <a:lnTo>
                    <a:pt x="2089404" y="132714"/>
                  </a:lnTo>
                  <a:lnTo>
                    <a:pt x="2089404" y="1194663"/>
                  </a:lnTo>
                  <a:lnTo>
                    <a:pt x="2082636" y="1236617"/>
                  </a:lnTo>
                  <a:lnTo>
                    <a:pt x="2063792" y="1273055"/>
                  </a:lnTo>
                  <a:lnTo>
                    <a:pt x="2035061" y="1301791"/>
                  </a:lnTo>
                  <a:lnTo>
                    <a:pt x="1998630" y="1320636"/>
                  </a:lnTo>
                  <a:lnTo>
                    <a:pt x="1956689" y="1327403"/>
                  </a:lnTo>
                  <a:lnTo>
                    <a:pt x="132714" y="1327403"/>
                  </a:lnTo>
                  <a:lnTo>
                    <a:pt x="90773" y="1320636"/>
                  </a:lnTo>
                  <a:lnTo>
                    <a:pt x="54342" y="1301791"/>
                  </a:lnTo>
                  <a:lnTo>
                    <a:pt x="25611" y="1273055"/>
                  </a:lnTo>
                  <a:lnTo>
                    <a:pt x="6767" y="1236617"/>
                  </a:lnTo>
                  <a:lnTo>
                    <a:pt x="0" y="1194663"/>
                  </a:lnTo>
                  <a:lnTo>
                    <a:pt x="0" y="13271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5EA3B882-650C-F842-80F0-ED66384BB7DD}"/>
              </a:ext>
            </a:extLst>
          </p:cNvPr>
          <p:cNvSpPr txBox="1"/>
          <p:nvPr/>
        </p:nvSpPr>
        <p:spPr>
          <a:xfrm>
            <a:off x="3387597" y="4920233"/>
            <a:ext cx="1817370" cy="71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ts val="2420"/>
              </a:lnSpc>
              <a:spcBef>
                <a:spcPts val="100"/>
              </a:spcBef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175,175 records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2" name="object 22">
            <a:extLst>
              <a:ext uri="{FF2B5EF4-FFF2-40B4-BE49-F238E27FC236}">
                <a16:creationId xmlns:a16="http://schemas.microsoft.com/office/drawing/2014/main" id="{FBD00EBA-3EB9-0849-8B90-EACF51C2ABFF}"/>
              </a:ext>
            </a:extLst>
          </p:cNvPr>
          <p:cNvGrpSpPr/>
          <p:nvPr/>
        </p:nvGrpSpPr>
        <p:grpSpPr>
          <a:xfrm>
            <a:off x="5566917" y="4583938"/>
            <a:ext cx="2335530" cy="1559560"/>
            <a:chOff x="5566917" y="4583938"/>
            <a:chExt cx="2335530" cy="1559560"/>
          </a:xfrm>
        </p:grpSpPr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35AF7358-236B-6647-8AD9-BE38772512C5}"/>
                </a:ext>
              </a:extLst>
            </p:cNvPr>
            <p:cNvSpPr/>
            <p:nvPr/>
          </p:nvSpPr>
          <p:spPr>
            <a:xfrm>
              <a:off x="5573267" y="4590288"/>
              <a:ext cx="2089785" cy="1325880"/>
            </a:xfrm>
            <a:custGeom>
              <a:avLst/>
              <a:gdLst/>
              <a:ahLst/>
              <a:cxnLst/>
              <a:rect l="l" t="t" r="r" b="b"/>
              <a:pathLst>
                <a:path w="2089784" h="1325879">
                  <a:moveTo>
                    <a:pt x="1956815" y="0"/>
                  </a:moveTo>
                  <a:lnTo>
                    <a:pt x="132587" y="0"/>
                  </a:lnTo>
                  <a:lnTo>
                    <a:pt x="90659" y="6754"/>
                  </a:lnTo>
                  <a:lnTo>
                    <a:pt x="54260" y="25566"/>
                  </a:lnTo>
                  <a:lnTo>
                    <a:pt x="25566" y="54260"/>
                  </a:lnTo>
                  <a:lnTo>
                    <a:pt x="6754" y="90659"/>
                  </a:lnTo>
                  <a:lnTo>
                    <a:pt x="0" y="132587"/>
                  </a:lnTo>
                  <a:lnTo>
                    <a:pt x="0" y="1193292"/>
                  </a:lnTo>
                  <a:lnTo>
                    <a:pt x="6754" y="1235200"/>
                  </a:lnTo>
                  <a:lnTo>
                    <a:pt x="25566" y="1271597"/>
                  </a:lnTo>
                  <a:lnTo>
                    <a:pt x="54260" y="1300298"/>
                  </a:lnTo>
                  <a:lnTo>
                    <a:pt x="90659" y="1319120"/>
                  </a:lnTo>
                  <a:lnTo>
                    <a:pt x="132587" y="1325880"/>
                  </a:lnTo>
                  <a:lnTo>
                    <a:pt x="1956815" y="1325880"/>
                  </a:lnTo>
                  <a:lnTo>
                    <a:pt x="1998744" y="1319120"/>
                  </a:lnTo>
                  <a:lnTo>
                    <a:pt x="2035143" y="1300298"/>
                  </a:lnTo>
                  <a:lnTo>
                    <a:pt x="2063837" y="1271597"/>
                  </a:lnTo>
                  <a:lnTo>
                    <a:pt x="2082649" y="1235200"/>
                  </a:lnTo>
                  <a:lnTo>
                    <a:pt x="2089404" y="1193292"/>
                  </a:lnTo>
                  <a:lnTo>
                    <a:pt x="2089404" y="132587"/>
                  </a:lnTo>
                  <a:lnTo>
                    <a:pt x="2082649" y="90659"/>
                  </a:lnTo>
                  <a:lnTo>
                    <a:pt x="2063837" y="54260"/>
                  </a:lnTo>
                  <a:lnTo>
                    <a:pt x="2035143" y="25566"/>
                  </a:lnTo>
                  <a:lnTo>
                    <a:pt x="1998744" y="6754"/>
                  </a:lnTo>
                  <a:lnTo>
                    <a:pt x="195681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1B7C2E96-E2C9-594D-8008-F9A5242E5EAF}"/>
                </a:ext>
              </a:extLst>
            </p:cNvPr>
            <p:cNvSpPr/>
            <p:nvPr/>
          </p:nvSpPr>
          <p:spPr>
            <a:xfrm>
              <a:off x="5573267" y="4590288"/>
              <a:ext cx="2089785" cy="1325880"/>
            </a:xfrm>
            <a:custGeom>
              <a:avLst/>
              <a:gdLst/>
              <a:ahLst/>
              <a:cxnLst/>
              <a:rect l="l" t="t" r="r" b="b"/>
              <a:pathLst>
                <a:path w="2089784" h="1325879">
                  <a:moveTo>
                    <a:pt x="0" y="132587"/>
                  </a:moveTo>
                  <a:lnTo>
                    <a:pt x="6754" y="90659"/>
                  </a:lnTo>
                  <a:lnTo>
                    <a:pt x="25566" y="54260"/>
                  </a:lnTo>
                  <a:lnTo>
                    <a:pt x="54260" y="25566"/>
                  </a:lnTo>
                  <a:lnTo>
                    <a:pt x="90659" y="6754"/>
                  </a:lnTo>
                  <a:lnTo>
                    <a:pt x="132587" y="0"/>
                  </a:lnTo>
                  <a:lnTo>
                    <a:pt x="1956815" y="0"/>
                  </a:lnTo>
                  <a:lnTo>
                    <a:pt x="1998744" y="6754"/>
                  </a:lnTo>
                  <a:lnTo>
                    <a:pt x="2035143" y="25566"/>
                  </a:lnTo>
                  <a:lnTo>
                    <a:pt x="2063837" y="54260"/>
                  </a:lnTo>
                  <a:lnTo>
                    <a:pt x="2082649" y="90659"/>
                  </a:lnTo>
                  <a:lnTo>
                    <a:pt x="2089404" y="132587"/>
                  </a:lnTo>
                  <a:lnTo>
                    <a:pt x="2089404" y="1193292"/>
                  </a:lnTo>
                  <a:lnTo>
                    <a:pt x="2082649" y="1235200"/>
                  </a:lnTo>
                  <a:lnTo>
                    <a:pt x="2063837" y="1271597"/>
                  </a:lnTo>
                  <a:lnTo>
                    <a:pt x="2035143" y="1300298"/>
                  </a:lnTo>
                  <a:lnTo>
                    <a:pt x="1998744" y="1319120"/>
                  </a:lnTo>
                  <a:lnTo>
                    <a:pt x="1956815" y="1325880"/>
                  </a:lnTo>
                  <a:lnTo>
                    <a:pt x="132587" y="1325880"/>
                  </a:lnTo>
                  <a:lnTo>
                    <a:pt x="90659" y="1319120"/>
                  </a:lnTo>
                  <a:lnTo>
                    <a:pt x="54260" y="1300298"/>
                  </a:lnTo>
                  <a:lnTo>
                    <a:pt x="25566" y="1271597"/>
                  </a:lnTo>
                  <a:lnTo>
                    <a:pt x="6754" y="1235200"/>
                  </a:lnTo>
                  <a:lnTo>
                    <a:pt x="0" y="1193292"/>
                  </a:lnTo>
                  <a:lnTo>
                    <a:pt x="0" y="132587"/>
                  </a:lnTo>
                  <a:close/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5C456BFD-C79E-B347-8E1B-BE99D25E0397}"/>
                </a:ext>
              </a:extLst>
            </p:cNvPr>
            <p:cNvSpPr/>
            <p:nvPr/>
          </p:nvSpPr>
          <p:spPr>
            <a:xfrm>
              <a:off x="5806439" y="4809744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1956689" y="0"/>
                  </a:moveTo>
                  <a:lnTo>
                    <a:pt x="132714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63"/>
                  </a:lnTo>
                  <a:lnTo>
                    <a:pt x="6767" y="1236617"/>
                  </a:lnTo>
                  <a:lnTo>
                    <a:pt x="25611" y="1273055"/>
                  </a:lnTo>
                  <a:lnTo>
                    <a:pt x="54342" y="1301791"/>
                  </a:lnTo>
                  <a:lnTo>
                    <a:pt x="90773" y="1320636"/>
                  </a:lnTo>
                  <a:lnTo>
                    <a:pt x="132714" y="1327403"/>
                  </a:lnTo>
                  <a:lnTo>
                    <a:pt x="1956689" y="1327403"/>
                  </a:lnTo>
                  <a:lnTo>
                    <a:pt x="1998630" y="1320636"/>
                  </a:lnTo>
                  <a:lnTo>
                    <a:pt x="2035061" y="1301791"/>
                  </a:lnTo>
                  <a:lnTo>
                    <a:pt x="2063792" y="1273055"/>
                  </a:lnTo>
                  <a:lnTo>
                    <a:pt x="2082636" y="1236617"/>
                  </a:lnTo>
                  <a:lnTo>
                    <a:pt x="2089404" y="1194663"/>
                  </a:lnTo>
                  <a:lnTo>
                    <a:pt x="2089404" y="132714"/>
                  </a:lnTo>
                  <a:lnTo>
                    <a:pt x="2082636" y="90773"/>
                  </a:lnTo>
                  <a:lnTo>
                    <a:pt x="2063792" y="54342"/>
                  </a:lnTo>
                  <a:lnTo>
                    <a:pt x="2035061" y="25611"/>
                  </a:lnTo>
                  <a:lnTo>
                    <a:pt x="1998630" y="6767"/>
                  </a:lnTo>
                  <a:lnTo>
                    <a:pt x="195668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C570EE51-0C9F-7A4E-BF96-F95C5DAFC0D4}"/>
                </a:ext>
              </a:extLst>
            </p:cNvPr>
            <p:cNvSpPr/>
            <p:nvPr/>
          </p:nvSpPr>
          <p:spPr>
            <a:xfrm>
              <a:off x="5806439" y="4809744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4" y="0"/>
                  </a:lnTo>
                  <a:lnTo>
                    <a:pt x="1956689" y="0"/>
                  </a:lnTo>
                  <a:lnTo>
                    <a:pt x="1998630" y="6767"/>
                  </a:lnTo>
                  <a:lnTo>
                    <a:pt x="2035061" y="25611"/>
                  </a:lnTo>
                  <a:lnTo>
                    <a:pt x="2063792" y="54342"/>
                  </a:lnTo>
                  <a:lnTo>
                    <a:pt x="2082636" y="90773"/>
                  </a:lnTo>
                  <a:lnTo>
                    <a:pt x="2089404" y="132714"/>
                  </a:lnTo>
                  <a:lnTo>
                    <a:pt x="2089404" y="1194663"/>
                  </a:lnTo>
                  <a:lnTo>
                    <a:pt x="2082636" y="1236617"/>
                  </a:lnTo>
                  <a:lnTo>
                    <a:pt x="2063792" y="1273055"/>
                  </a:lnTo>
                  <a:lnTo>
                    <a:pt x="2035061" y="1301791"/>
                  </a:lnTo>
                  <a:lnTo>
                    <a:pt x="1998630" y="1320636"/>
                  </a:lnTo>
                  <a:lnTo>
                    <a:pt x="1956689" y="1327403"/>
                  </a:lnTo>
                  <a:lnTo>
                    <a:pt x="132714" y="1327403"/>
                  </a:lnTo>
                  <a:lnTo>
                    <a:pt x="90773" y="1320636"/>
                  </a:lnTo>
                  <a:lnTo>
                    <a:pt x="54342" y="1301791"/>
                  </a:lnTo>
                  <a:lnTo>
                    <a:pt x="25611" y="1273055"/>
                  </a:lnTo>
                  <a:lnTo>
                    <a:pt x="6767" y="1236617"/>
                  </a:lnTo>
                  <a:lnTo>
                    <a:pt x="0" y="1194663"/>
                  </a:lnTo>
                  <a:lnTo>
                    <a:pt x="0" y="13271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>
            <a:extLst>
              <a:ext uri="{FF2B5EF4-FFF2-40B4-BE49-F238E27FC236}">
                <a16:creationId xmlns:a16="http://schemas.microsoft.com/office/drawing/2014/main" id="{F1E45F35-8654-DA45-9707-7347FF2FDEDC}"/>
              </a:ext>
            </a:extLst>
          </p:cNvPr>
          <p:cNvSpPr txBox="1"/>
          <p:nvPr/>
        </p:nvSpPr>
        <p:spPr>
          <a:xfrm>
            <a:off x="5941821" y="4920233"/>
            <a:ext cx="1817370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2420"/>
              </a:lnSpc>
              <a:spcBef>
                <a:spcPts val="100"/>
              </a:spcBef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Redemptions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64825 records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CA853DF4-F23F-6649-9346-FD773280A91D}"/>
              </a:ext>
            </a:extLst>
          </p:cNvPr>
          <p:cNvGrpSpPr/>
          <p:nvPr/>
        </p:nvGrpSpPr>
        <p:grpSpPr>
          <a:xfrm>
            <a:off x="6844030" y="2648457"/>
            <a:ext cx="2335530" cy="1561465"/>
            <a:chOff x="6844030" y="2648457"/>
            <a:chExt cx="2335530" cy="1561465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BFF0026F-81E5-A442-9F1B-B07A3818C615}"/>
                </a:ext>
              </a:extLst>
            </p:cNvPr>
            <p:cNvSpPr/>
            <p:nvPr/>
          </p:nvSpPr>
          <p:spPr>
            <a:xfrm>
              <a:off x="6850380" y="2654807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1956689" y="0"/>
                  </a:moveTo>
                  <a:lnTo>
                    <a:pt x="132715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89"/>
                  </a:lnTo>
                  <a:lnTo>
                    <a:pt x="6767" y="1236630"/>
                  </a:lnTo>
                  <a:lnTo>
                    <a:pt x="25611" y="1273061"/>
                  </a:lnTo>
                  <a:lnTo>
                    <a:pt x="54342" y="1301792"/>
                  </a:lnTo>
                  <a:lnTo>
                    <a:pt x="90773" y="1320636"/>
                  </a:lnTo>
                  <a:lnTo>
                    <a:pt x="132715" y="1327403"/>
                  </a:lnTo>
                  <a:lnTo>
                    <a:pt x="1956689" y="1327403"/>
                  </a:lnTo>
                  <a:lnTo>
                    <a:pt x="1998630" y="1320636"/>
                  </a:lnTo>
                  <a:lnTo>
                    <a:pt x="2035061" y="1301792"/>
                  </a:lnTo>
                  <a:lnTo>
                    <a:pt x="2063792" y="1273061"/>
                  </a:lnTo>
                  <a:lnTo>
                    <a:pt x="2082636" y="1236630"/>
                  </a:lnTo>
                  <a:lnTo>
                    <a:pt x="2089403" y="1194689"/>
                  </a:lnTo>
                  <a:lnTo>
                    <a:pt x="2089403" y="132714"/>
                  </a:lnTo>
                  <a:lnTo>
                    <a:pt x="2082636" y="90773"/>
                  </a:lnTo>
                  <a:lnTo>
                    <a:pt x="2063792" y="54342"/>
                  </a:lnTo>
                  <a:lnTo>
                    <a:pt x="2035061" y="25611"/>
                  </a:lnTo>
                  <a:lnTo>
                    <a:pt x="1998630" y="6767"/>
                  </a:lnTo>
                  <a:lnTo>
                    <a:pt x="1956689" y="0"/>
                  </a:lnTo>
                  <a:close/>
                </a:path>
              </a:pathLst>
            </a:custGeom>
            <a:solidFill>
              <a:srgbClr val="C3D72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C861B5B6-4AED-E94E-B85B-229DFB877163}"/>
                </a:ext>
              </a:extLst>
            </p:cNvPr>
            <p:cNvSpPr/>
            <p:nvPr/>
          </p:nvSpPr>
          <p:spPr>
            <a:xfrm>
              <a:off x="6850380" y="2654807"/>
              <a:ext cx="2089785" cy="1327785"/>
            </a:xfrm>
            <a:custGeom>
              <a:avLst/>
              <a:gdLst/>
              <a:ahLst/>
              <a:cxnLst/>
              <a:rect l="l" t="t" r="r" b="b"/>
              <a:pathLst>
                <a:path w="2089784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5" y="0"/>
                  </a:lnTo>
                  <a:lnTo>
                    <a:pt x="1956689" y="0"/>
                  </a:lnTo>
                  <a:lnTo>
                    <a:pt x="1998630" y="6767"/>
                  </a:lnTo>
                  <a:lnTo>
                    <a:pt x="2035061" y="25611"/>
                  </a:lnTo>
                  <a:lnTo>
                    <a:pt x="2063792" y="54342"/>
                  </a:lnTo>
                  <a:lnTo>
                    <a:pt x="2082636" y="90773"/>
                  </a:lnTo>
                  <a:lnTo>
                    <a:pt x="2089403" y="132714"/>
                  </a:lnTo>
                  <a:lnTo>
                    <a:pt x="2089403" y="1194689"/>
                  </a:lnTo>
                  <a:lnTo>
                    <a:pt x="2082636" y="1236630"/>
                  </a:lnTo>
                  <a:lnTo>
                    <a:pt x="2063792" y="1273061"/>
                  </a:lnTo>
                  <a:lnTo>
                    <a:pt x="2035061" y="1301792"/>
                  </a:lnTo>
                  <a:lnTo>
                    <a:pt x="1998630" y="1320636"/>
                  </a:lnTo>
                  <a:lnTo>
                    <a:pt x="1956689" y="1327403"/>
                  </a:lnTo>
                  <a:lnTo>
                    <a:pt x="132715" y="1327403"/>
                  </a:lnTo>
                  <a:lnTo>
                    <a:pt x="90773" y="1320636"/>
                  </a:lnTo>
                  <a:lnTo>
                    <a:pt x="54342" y="1301792"/>
                  </a:lnTo>
                  <a:lnTo>
                    <a:pt x="25611" y="1273061"/>
                  </a:lnTo>
                  <a:lnTo>
                    <a:pt x="6767" y="1236630"/>
                  </a:lnTo>
                  <a:lnTo>
                    <a:pt x="0" y="1194689"/>
                  </a:lnTo>
                  <a:lnTo>
                    <a:pt x="0" y="132714"/>
                  </a:lnTo>
                  <a:close/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82F661C4-7312-5845-8742-273888F01CE0}"/>
                </a:ext>
              </a:extLst>
            </p:cNvPr>
            <p:cNvSpPr/>
            <p:nvPr/>
          </p:nvSpPr>
          <p:spPr>
            <a:xfrm>
              <a:off x="7082028" y="2875787"/>
              <a:ext cx="2091055" cy="1327785"/>
            </a:xfrm>
            <a:custGeom>
              <a:avLst/>
              <a:gdLst/>
              <a:ahLst/>
              <a:cxnLst/>
              <a:rect l="l" t="t" r="r" b="b"/>
              <a:pathLst>
                <a:path w="2091054" h="1327785">
                  <a:moveTo>
                    <a:pt x="1958213" y="0"/>
                  </a:moveTo>
                  <a:lnTo>
                    <a:pt x="132715" y="0"/>
                  </a:lnTo>
                  <a:lnTo>
                    <a:pt x="90773" y="6767"/>
                  </a:lnTo>
                  <a:lnTo>
                    <a:pt x="54342" y="25611"/>
                  </a:lnTo>
                  <a:lnTo>
                    <a:pt x="25611" y="54342"/>
                  </a:lnTo>
                  <a:lnTo>
                    <a:pt x="6767" y="90773"/>
                  </a:lnTo>
                  <a:lnTo>
                    <a:pt x="0" y="132714"/>
                  </a:lnTo>
                  <a:lnTo>
                    <a:pt x="0" y="1194689"/>
                  </a:lnTo>
                  <a:lnTo>
                    <a:pt x="6767" y="1236630"/>
                  </a:lnTo>
                  <a:lnTo>
                    <a:pt x="25611" y="1273061"/>
                  </a:lnTo>
                  <a:lnTo>
                    <a:pt x="54342" y="1301792"/>
                  </a:lnTo>
                  <a:lnTo>
                    <a:pt x="90773" y="1320636"/>
                  </a:lnTo>
                  <a:lnTo>
                    <a:pt x="132715" y="1327404"/>
                  </a:lnTo>
                  <a:lnTo>
                    <a:pt x="1958213" y="1327404"/>
                  </a:lnTo>
                  <a:lnTo>
                    <a:pt x="2000154" y="1320636"/>
                  </a:lnTo>
                  <a:lnTo>
                    <a:pt x="2036585" y="1301792"/>
                  </a:lnTo>
                  <a:lnTo>
                    <a:pt x="2065316" y="1273061"/>
                  </a:lnTo>
                  <a:lnTo>
                    <a:pt x="2084160" y="1236630"/>
                  </a:lnTo>
                  <a:lnTo>
                    <a:pt x="2090927" y="1194689"/>
                  </a:lnTo>
                  <a:lnTo>
                    <a:pt x="2090927" y="132714"/>
                  </a:lnTo>
                  <a:lnTo>
                    <a:pt x="2084160" y="90773"/>
                  </a:lnTo>
                  <a:lnTo>
                    <a:pt x="2065316" y="54342"/>
                  </a:lnTo>
                  <a:lnTo>
                    <a:pt x="2036585" y="25611"/>
                  </a:lnTo>
                  <a:lnTo>
                    <a:pt x="2000154" y="6767"/>
                  </a:lnTo>
                  <a:lnTo>
                    <a:pt x="195821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44C534C2-2EA9-5F4E-AC8D-634AEBC65E9E}"/>
                </a:ext>
              </a:extLst>
            </p:cNvPr>
            <p:cNvSpPr/>
            <p:nvPr/>
          </p:nvSpPr>
          <p:spPr>
            <a:xfrm>
              <a:off x="7082028" y="2875787"/>
              <a:ext cx="2091055" cy="1327785"/>
            </a:xfrm>
            <a:custGeom>
              <a:avLst/>
              <a:gdLst/>
              <a:ahLst/>
              <a:cxnLst/>
              <a:rect l="l" t="t" r="r" b="b"/>
              <a:pathLst>
                <a:path w="2091054" h="1327785">
                  <a:moveTo>
                    <a:pt x="0" y="132714"/>
                  </a:moveTo>
                  <a:lnTo>
                    <a:pt x="6767" y="90773"/>
                  </a:lnTo>
                  <a:lnTo>
                    <a:pt x="25611" y="54342"/>
                  </a:lnTo>
                  <a:lnTo>
                    <a:pt x="54342" y="25611"/>
                  </a:lnTo>
                  <a:lnTo>
                    <a:pt x="90773" y="6767"/>
                  </a:lnTo>
                  <a:lnTo>
                    <a:pt x="132715" y="0"/>
                  </a:lnTo>
                  <a:lnTo>
                    <a:pt x="1958213" y="0"/>
                  </a:lnTo>
                  <a:lnTo>
                    <a:pt x="2000154" y="6767"/>
                  </a:lnTo>
                  <a:lnTo>
                    <a:pt x="2036585" y="25611"/>
                  </a:lnTo>
                  <a:lnTo>
                    <a:pt x="2065316" y="54342"/>
                  </a:lnTo>
                  <a:lnTo>
                    <a:pt x="2084160" y="90773"/>
                  </a:lnTo>
                  <a:lnTo>
                    <a:pt x="2090927" y="132714"/>
                  </a:lnTo>
                  <a:lnTo>
                    <a:pt x="2090927" y="1194689"/>
                  </a:lnTo>
                  <a:lnTo>
                    <a:pt x="2084160" y="1236630"/>
                  </a:lnTo>
                  <a:lnTo>
                    <a:pt x="2065316" y="1273061"/>
                  </a:lnTo>
                  <a:lnTo>
                    <a:pt x="2036585" y="1301792"/>
                  </a:lnTo>
                  <a:lnTo>
                    <a:pt x="2000154" y="1320636"/>
                  </a:lnTo>
                  <a:lnTo>
                    <a:pt x="1958213" y="1327404"/>
                  </a:lnTo>
                  <a:lnTo>
                    <a:pt x="132715" y="1327404"/>
                  </a:lnTo>
                  <a:lnTo>
                    <a:pt x="90773" y="1320636"/>
                  </a:lnTo>
                  <a:lnTo>
                    <a:pt x="54342" y="1301792"/>
                  </a:lnTo>
                  <a:lnTo>
                    <a:pt x="25611" y="1273061"/>
                  </a:lnTo>
                  <a:lnTo>
                    <a:pt x="6767" y="1236630"/>
                  </a:lnTo>
                  <a:lnTo>
                    <a:pt x="0" y="1194689"/>
                  </a:lnTo>
                  <a:lnTo>
                    <a:pt x="0" y="132714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>
            <a:extLst>
              <a:ext uri="{FF2B5EF4-FFF2-40B4-BE49-F238E27FC236}">
                <a16:creationId xmlns:a16="http://schemas.microsoft.com/office/drawing/2014/main" id="{788F7801-78E8-2444-80FC-AC841792CF32}"/>
              </a:ext>
            </a:extLst>
          </p:cNvPr>
          <p:cNvSpPr txBox="1"/>
          <p:nvPr/>
        </p:nvSpPr>
        <p:spPr>
          <a:xfrm>
            <a:off x="7215441" y="2871440"/>
            <a:ext cx="1861883" cy="805349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780"/>
              </a:spcBef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685"/>
              </a:spcBef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120,000 records</a:t>
            </a:r>
            <a:endParaRPr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E045B89-299C-0E4E-91EF-2BBCDEADBB2E}"/>
              </a:ext>
            </a:extLst>
          </p:cNvPr>
          <p:cNvSpPr txBox="1"/>
          <p:nvPr/>
        </p:nvSpPr>
        <p:spPr>
          <a:xfrm>
            <a:off x="419201" y="5167706"/>
            <a:ext cx="1245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US" sz="2800" b="1" spc="-10" dirty="0">
                <a:latin typeface="Carlito"/>
                <a:cs typeface="Carlito"/>
              </a:rPr>
              <a:t>Fit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42086F9-E111-CA41-B0EB-A60882458FC8}"/>
              </a:ext>
            </a:extLst>
          </p:cNvPr>
          <p:cNvSpPr txBox="1"/>
          <p:nvPr/>
        </p:nvSpPr>
        <p:spPr>
          <a:xfrm>
            <a:off x="9291319" y="5278018"/>
            <a:ext cx="1244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0" dirty="0">
                <a:latin typeface="Carlito"/>
                <a:cs typeface="Carlito"/>
              </a:rPr>
              <a:t>Drop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589B7623-0068-474D-9DC5-0394C78B019D}"/>
              </a:ext>
            </a:extLst>
          </p:cNvPr>
          <p:cNvSpPr txBox="1"/>
          <p:nvPr/>
        </p:nvSpPr>
        <p:spPr>
          <a:xfrm>
            <a:off x="10301731" y="3204210"/>
            <a:ext cx="1244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0" dirty="0">
                <a:latin typeface="Carlito"/>
                <a:cs typeface="Carlito"/>
              </a:rPr>
              <a:t>Split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38" name="object 38">
            <a:extLst>
              <a:ext uri="{FF2B5EF4-FFF2-40B4-BE49-F238E27FC236}">
                <a16:creationId xmlns:a16="http://schemas.microsoft.com/office/drawing/2014/main" id="{F3246E0B-60EC-8543-ABA5-62BC256EE7AD}"/>
              </a:ext>
            </a:extLst>
          </p:cNvPr>
          <p:cNvGrpSpPr/>
          <p:nvPr/>
        </p:nvGrpSpPr>
        <p:grpSpPr>
          <a:xfrm>
            <a:off x="1897126" y="5288026"/>
            <a:ext cx="799465" cy="247650"/>
            <a:chOff x="1897126" y="5288026"/>
            <a:chExt cx="799465" cy="247650"/>
          </a:xfrm>
        </p:grpSpPr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C2962514-0FAA-094B-8CA7-8C5B19D82420}"/>
                </a:ext>
              </a:extLst>
            </p:cNvPr>
            <p:cNvSpPr/>
            <p:nvPr/>
          </p:nvSpPr>
          <p:spPr>
            <a:xfrm>
              <a:off x="1903476" y="5294376"/>
              <a:ext cx="786765" cy="234950"/>
            </a:xfrm>
            <a:custGeom>
              <a:avLst/>
              <a:gdLst/>
              <a:ahLst/>
              <a:cxnLst/>
              <a:rect l="l" t="t" r="r" b="b"/>
              <a:pathLst>
                <a:path w="786764" h="234950">
                  <a:moveTo>
                    <a:pt x="669036" y="0"/>
                  </a:moveTo>
                  <a:lnTo>
                    <a:pt x="669036" y="58674"/>
                  </a:lnTo>
                  <a:lnTo>
                    <a:pt x="0" y="58674"/>
                  </a:lnTo>
                  <a:lnTo>
                    <a:pt x="0" y="176022"/>
                  </a:lnTo>
                  <a:lnTo>
                    <a:pt x="669036" y="176022"/>
                  </a:lnTo>
                  <a:lnTo>
                    <a:pt x="669036" y="234696"/>
                  </a:lnTo>
                  <a:lnTo>
                    <a:pt x="786384" y="117348"/>
                  </a:lnTo>
                  <a:lnTo>
                    <a:pt x="669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838706A4-D547-6B45-A34E-0B43C3310528}"/>
                </a:ext>
              </a:extLst>
            </p:cNvPr>
            <p:cNvSpPr/>
            <p:nvPr/>
          </p:nvSpPr>
          <p:spPr>
            <a:xfrm>
              <a:off x="1903476" y="5294376"/>
              <a:ext cx="786765" cy="234950"/>
            </a:xfrm>
            <a:custGeom>
              <a:avLst/>
              <a:gdLst/>
              <a:ahLst/>
              <a:cxnLst/>
              <a:rect l="l" t="t" r="r" b="b"/>
              <a:pathLst>
                <a:path w="786764" h="234950">
                  <a:moveTo>
                    <a:pt x="0" y="58674"/>
                  </a:moveTo>
                  <a:lnTo>
                    <a:pt x="669036" y="58674"/>
                  </a:lnTo>
                  <a:lnTo>
                    <a:pt x="669036" y="0"/>
                  </a:lnTo>
                  <a:lnTo>
                    <a:pt x="786384" y="117348"/>
                  </a:lnTo>
                  <a:lnTo>
                    <a:pt x="669036" y="234696"/>
                  </a:lnTo>
                  <a:lnTo>
                    <a:pt x="669036" y="176022"/>
                  </a:lnTo>
                  <a:lnTo>
                    <a:pt x="0" y="176022"/>
                  </a:lnTo>
                  <a:lnTo>
                    <a:pt x="0" y="5867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>
            <a:extLst>
              <a:ext uri="{FF2B5EF4-FFF2-40B4-BE49-F238E27FC236}">
                <a16:creationId xmlns:a16="http://schemas.microsoft.com/office/drawing/2014/main" id="{59757F70-A0EB-5A4B-8F66-76A9404895E2}"/>
              </a:ext>
            </a:extLst>
          </p:cNvPr>
          <p:cNvGrpSpPr/>
          <p:nvPr/>
        </p:nvGrpSpPr>
        <p:grpSpPr>
          <a:xfrm>
            <a:off x="9322054" y="3346450"/>
            <a:ext cx="799465" cy="246379"/>
            <a:chOff x="9322054" y="3346450"/>
            <a:chExt cx="799465" cy="246379"/>
          </a:xfrm>
        </p:grpSpPr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5232A38D-9FE2-A14C-91E5-46A69659C750}"/>
                </a:ext>
              </a:extLst>
            </p:cNvPr>
            <p:cNvSpPr/>
            <p:nvPr/>
          </p:nvSpPr>
          <p:spPr>
            <a:xfrm>
              <a:off x="9328404" y="3352800"/>
              <a:ext cx="786765" cy="233679"/>
            </a:xfrm>
            <a:custGeom>
              <a:avLst/>
              <a:gdLst/>
              <a:ahLst/>
              <a:cxnLst/>
              <a:rect l="l" t="t" r="r" b="b"/>
              <a:pathLst>
                <a:path w="786765" h="233679">
                  <a:moveTo>
                    <a:pt x="116586" y="0"/>
                  </a:moveTo>
                  <a:lnTo>
                    <a:pt x="0" y="116586"/>
                  </a:lnTo>
                  <a:lnTo>
                    <a:pt x="116586" y="233172"/>
                  </a:lnTo>
                  <a:lnTo>
                    <a:pt x="116586" y="174878"/>
                  </a:lnTo>
                  <a:lnTo>
                    <a:pt x="786384" y="174878"/>
                  </a:lnTo>
                  <a:lnTo>
                    <a:pt x="786384" y="58292"/>
                  </a:lnTo>
                  <a:lnTo>
                    <a:pt x="116586" y="58292"/>
                  </a:lnTo>
                  <a:lnTo>
                    <a:pt x="11658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7A333011-548B-5D4C-9DDC-649E13BF5F60}"/>
                </a:ext>
              </a:extLst>
            </p:cNvPr>
            <p:cNvSpPr/>
            <p:nvPr/>
          </p:nvSpPr>
          <p:spPr>
            <a:xfrm>
              <a:off x="9328404" y="3352800"/>
              <a:ext cx="786765" cy="233679"/>
            </a:xfrm>
            <a:custGeom>
              <a:avLst/>
              <a:gdLst/>
              <a:ahLst/>
              <a:cxnLst/>
              <a:rect l="l" t="t" r="r" b="b"/>
              <a:pathLst>
                <a:path w="786765" h="233679">
                  <a:moveTo>
                    <a:pt x="786384" y="174878"/>
                  </a:moveTo>
                  <a:lnTo>
                    <a:pt x="116586" y="174878"/>
                  </a:lnTo>
                  <a:lnTo>
                    <a:pt x="116586" y="233172"/>
                  </a:lnTo>
                  <a:lnTo>
                    <a:pt x="0" y="116586"/>
                  </a:lnTo>
                  <a:lnTo>
                    <a:pt x="116586" y="0"/>
                  </a:lnTo>
                  <a:lnTo>
                    <a:pt x="116586" y="58292"/>
                  </a:lnTo>
                  <a:lnTo>
                    <a:pt x="786384" y="58292"/>
                  </a:lnTo>
                  <a:lnTo>
                    <a:pt x="786384" y="17487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>
            <a:extLst>
              <a:ext uri="{FF2B5EF4-FFF2-40B4-BE49-F238E27FC236}">
                <a16:creationId xmlns:a16="http://schemas.microsoft.com/office/drawing/2014/main" id="{FBE84A7C-3DD3-834D-A3A6-6BFE2DA0DB90}"/>
              </a:ext>
            </a:extLst>
          </p:cNvPr>
          <p:cNvGrpSpPr/>
          <p:nvPr/>
        </p:nvGrpSpPr>
        <p:grpSpPr>
          <a:xfrm>
            <a:off x="8290559" y="5408676"/>
            <a:ext cx="786765" cy="233679"/>
            <a:chOff x="8290559" y="5408676"/>
            <a:chExt cx="786765" cy="233679"/>
          </a:xfrm>
        </p:grpSpPr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EEA29B96-2222-5D45-B104-45752FD07767}"/>
                </a:ext>
              </a:extLst>
            </p:cNvPr>
            <p:cNvSpPr/>
            <p:nvPr/>
          </p:nvSpPr>
          <p:spPr>
            <a:xfrm>
              <a:off x="8290559" y="5408676"/>
              <a:ext cx="786765" cy="233679"/>
            </a:xfrm>
            <a:custGeom>
              <a:avLst/>
              <a:gdLst/>
              <a:ahLst/>
              <a:cxnLst/>
              <a:rect l="l" t="t" r="r" b="b"/>
              <a:pathLst>
                <a:path w="786765" h="233679">
                  <a:moveTo>
                    <a:pt x="116586" y="0"/>
                  </a:moveTo>
                  <a:lnTo>
                    <a:pt x="0" y="116586"/>
                  </a:lnTo>
                  <a:lnTo>
                    <a:pt x="116586" y="233172"/>
                  </a:lnTo>
                  <a:lnTo>
                    <a:pt x="116586" y="174879"/>
                  </a:lnTo>
                  <a:lnTo>
                    <a:pt x="786384" y="174879"/>
                  </a:lnTo>
                  <a:lnTo>
                    <a:pt x="786384" y="58293"/>
                  </a:lnTo>
                  <a:lnTo>
                    <a:pt x="116586" y="58293"/>
                  </a:lnTo>
                  <a:lnTo>
                    <a:pt x="11658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9D9CD9FC-480D-2247-B8BD-138A2C47E802}"/>
                </a:ext>
              </a:extLst>
            </p:cNvPr>
            <p:cNvSpPr/>
            <p:nvPr/>
          </p:nvSpPr>
          <p:spPr>
            <a:xfrm>
              <a:off x="8290559" y="5408676"/>
              <a:ext cx="786765" cy="233679"/>
            </a:xfrm>
            <a:custGeom>
              <a:avLst/>
              <a:gdLst/>
              <a:ahLst/>
              <a:cxnLst/>
              <a:rect l="l" t="t" r="r" b="b"/>
              <a:pathLst>
                <a:path w="786765" h="233679">
                  <a:moveTo>
                    <a:pt x="786384" y="174879"/>
                  </a:moveTo>
                  <a:lnTo>
                    <a:pt x="116586" y="174879"/>
                  </a:lnTo>
                  <a:lnTo>
                    <a:pt x="116586" y="233172"/>
                  </a:lnTo>
                  <a:lnTo>
                    <a:pt x="0" y="116586"/>
                  </a:lnTo>
                  <a:lnTo>
                    <a:pt x="116586" y="0"/>
                  </a:lnTo>
                  <a:lnTo>
                    <a:pt x="116586" y="58293"/>
                  </a:lnTo>
                  <a:lnTo>
                    <a:pt x="786384" y="58293"/>
                  </a:lnTo>
                  <a:lnTo>
                    <a:pt x="786384" y="17487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Picture 47" descr="Logo&#10;&#10;Description automatically generated with medium confidence">
            <a:extLst>
              <a:ext uri="{FF2B5EF4-FFF2-40B4-BE49-F238E27FC236}">
                <a16:creationId xmlns:a16="http://schemas.microsoft.com/office/drawing/2014/main" id="{13A7E658-4CAB-794D-9E82-00D940574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sp>
        <p:nvSpPr>
          <p:cNvPr id="49" name="object 2">
            <a:extLst>
              <a:ext uri="{FF2B5EF4-FFF2-40B4-BE49-F238E27FC236}">
                <a16:creationId xmlns:a16="http://schemas.microsoft.com/office/drawing/2014/main" id="{49F62639-F9DF-BC42-8295-23B310A1C1D3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113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Approach</a:t>
            </a:r>
          </a:p>
          <a:p>
            <a:pPr marL="12700">
              <a:spcBef>
                <a:spcPts val="105"/>
              </a:spcBef>
            </a:pPr>
            <a:r>
              <a:rPr lang="en-US" sz="24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Data Cleaning Pipeline</a:t>
            </a:r>
            <a:endParaRPr lang="en-US" sz="2400" kern="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5A75C49-ED14-0345-AFD7-3CE0A96DEE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1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A5623AD-0637-C54F-96F8-A28B30BE0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-9778"/>
            <a:ext cx="9296400" cy="67666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898B1-A100-E54E-B7E7-8922D05ED3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9DA5435-53DE-3B4D-84BF-91470192D294}"/>
              </a:ext>
            </a:extLst>
          </p:cNvPr>
          <p:cNvSpPr txBox="1">
            <a:spLocks/>
          </p:cNvSpPr>
          <p:nvPr/>
        </p:nvSpPr>
        <p:spPr>
          <a:xfrm>
            <a:off x="835661" y="347056"/>
            <a:ext cx="4191000" cy="113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8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Model</a:t>
            </a:r>
          </a:p>
          <a:p>
            <a:pPr marL="12700">
              <a:spcBef>
                <a:spcPts val="105"/>
              </a:spcBef>
            </a:pPr>
            <a:r>
              <a:rPr lang="en-US" sz="24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Random Forest Regressor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E0B0E1F9-8A03-434A-B159-1CB87238D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400800"/>
            <a:ext cx="2372805" cy="3143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292E7D-B777-FE4B-83A3-8326D0482A50}"/>
              </a:ext>
            </a:extLst>
          </p:cNvPr>
          <p:cNvSpPr txBox="1"/>
          <p:nvPr/>
        </p:nvSpPr>
        <p:spPr>
          <a:xfrm>
            <a:off x="7526623" y="3059668"/>
            <a:ext cx="2372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spc="-180" dirty="0">
                <a:solidFill>
                  <a:schemeClr val="tx2"/>
                </a:solidFill>
                <a:latin typeface="Georgia" panose="02040502050405020303" pitchFamily="18" charset="0"/>
                <a:cs typeface="Trebuchet MS"/>
              </a:rPr>
              <a:t>99.3% Accurate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8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9112</TotalTime>
  <Words>494</Words>
  <Application>Microsoft Macintosh PowerPoint</Application>
  <PresentationFormat>Widescreen</PresentationFormat>
  <Paragraphs>147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Carlito</vt:lpstr>
      <vt:lpstr>Georgia</vt:lpstr>
      <vt:lpstr>Tahoma</vt:lpstr>
      <vt:lpstr>Trebuchet MS</vt:lpstr>
      <vt:lpstr>Office Theme</vt:lpstr>
      <vt:lpstr>Microsoft Excel Worksheet</vt:lpstr>
      <vt:lpstr>Nuveen  ADR  Statistical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Nuveen  ADR  Statistical Models</dc:title>
  <cp:lastModifiedBy>Thomas Abraham</cp:lastModifiedBy>
  <cp:revision>15</cp:revision>
  <cp:lastPrinted>2021-09-07T07:26:51Z</cp:lastPrinted>
  <dcterms:created xsi:type="dcterms:W3CDTF">2021-08-31T23:39:49Z</dcterms:created>
  <dcterms:modified xsi:type="dcterms:W3CDTF">2021-09-07T07:32:23Z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2021-08-31T00:00:00Z</vt:filetime>
  </property>
</Properties>
</file>