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Lato"/>
      <p:regular r:id="rId32"/>
      <p:bold r:id="rId33"/>
      <p:italic r:id="rId34"/>
      <p:boldItalic r:id="rId35"/>
    </p:embeddedFont>
    <p:embeddedFont>
      <p:font typeface="Lato Light"/>
      <p:regular r:id="rId36"/>
      <p:bold r:id="rId37"/>
      <p:italic r:id="rId38"/>
      <p:boldItalic r:id="rId39"/>
    </p:embeddedFont>
    <p:embeddedFont>
      <p:font typeface="Poppins Medium"/>
      <p:regular r:id="rId40"/>
      <p:bold r:id="rId41"/>
      <p:italic r:id="rId42"/>
      <p:boldItalic r:id="rId43"/>
    </p:embeddedFont>
    <p:embeddedFont>
      <p:font typeface="Poppins ExtraBold"/>
      <p:bold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6" roundtripDataSignature="AMtx7mjvfSIMscEqIrOY64vt1UtSsioQ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Medium-regular.fntdata"/><Relationship Id="rId20" Type="http://schemas.openxmlformats.org/officeDocument/2006/relationships/slide" Target="slides/slide15.xml"/><Relationship Id="rId42" Type="http://schemas.openxmlformats.org/officeDocument/2006/relationships/font" Target="fonts/PoppinsMedium-italic.fntdata"/><Relationship Id="rId41" Type="http://schemas.openxmlformats.org/officeDocument/2006/relationships/font" Target="fonts/PoppinsMedium-bold.fntdata"/><Relationship Id="rId22" Type="http://schemas.openxmlformats.org/officeDocument/2006/relationships/slide" Target="slides/slide17.xml"/><Relationship Id="rId44" Type="http://schemas.openxmlformats.org/officeDocument/2006/relationships/font" Target="fonts/PoppinsExtraBold-bold.fntdata"/><Relationship Id="rId21" Type="http://schemas.openxmlformats.org/officeDocument/2006/relationships/slide" Target="slides/slide16.xml"/><Relationship Id="rId43" Type="http://schemas.openxmlformats.org/officeDocument/2006/relationships/font" Target="fonts/PoppinsMedium-boldItalic.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PoppinsExtra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LatoLight-bold.fntdata"/><Relationship Id="rId14" Type="http://schemas.openxmlformats.org/officeDocument/2006/relationships/slide" Target="slides/slide9.xml"/><Relationship Id="rId36" Type="http://schemas.openxmlformats.org/officeDocument/2006/relationships/font" Target="fonts/LatoLight-regular.fntdata"/><Relationship Id="rId17" Type="http://schemas.openxmlformats.org/officeDocument/2006/relationships/slide" Target="slides/slide12.xml"/><Relationship Id="rId39" Type="http://schemas.openxmlformats.org/officeDocument/2006/relationships/font" Target="fonts/LatoLight-boldItalic.fntdata"/><Relationship Id="rId16" Type="http://schemas.openxmlformats.org/officeDocument/2006/relationships/slide" Target="slides/slide11.xml"/><Relationship Id="rId38" Type="http://schemas.openxmlformats.org/officeDocument/2006/relationships/font" Target="fonts/LatoLigh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300">
                <a:solidFill>
                  <a:schemeClr val="dk1"/>
                </a:solidFill>
                <a:latin typeface="Lato Light"/>
                <a:ea typeface="Lato Light"/>
                <a:cs typeface="Lato Light"/>
                <a:sym typeface="Lato Light"/>
              </a:rPr>
              <a:t>Enable - This pin is used to set the Data Mode or and AT command mode (set high).</a:t>
            </a:r>
            <a:endParaRPr sz="1300">
              <a:solidFill>
                <a:schemeClr val="dk1"/>
              </a:solidFill>
              <a:latin typeface="Lato Light"/>
              <a:ea typeface="Lato Light"/>
              <a:cs typeface="Lato Light"/>
              <a:sym typeface="Lato Light"/>
            </a:endParaRPr>
          </a:p>
          <a:p>
            <a:pPr indent="0" lvl="0" marL="0" rtl="0" algn="l">
              <a:lnSpc>
                <a:spcPct val="100000"/>
              </a:lnSpc>
              <a:spcBef>
                <a:spcPts val="0"/>
              </a:spcBef>
              <a:spcAft>
                <a:spcPts val="0"/>
              </a:spcAft>
              <a:buClr>
                <a:schemeClr val="dk1"/>
              </a:buClr>
              <a:buSzPts val="1100"/>
              <a:buFont typeface="Arial"/>
              <a:buNone/>
            </a:pPr>
            <a:r>
              <a:rPr lang="en" sz="1300">
                <a:solidFill>
                  <a:schemeClr val="dk1"/>
                </a:solidFill>
                <a:latin typeface="Lato Light"/>
                <a:ea typeface="Lato Light"/>
                <a:cs typeface="Lato Light"/>
                <a:sym typeface="Lato Light"/>
              </a:rPr>
              <a:t>VCC - This is connected to +5V power supply.</a:t>
            </a:r>
            <a:endParaRPr sz="1300">
              <a:solidFill>
                <a:schemeClr val="dk1"/>
              </a:solidFill>
              <a:latin typeface="Lato Light"/>
              <a:ea typeface="Lato Light"/>
              <a:cs typeface="Lato Light"/>
              <a:sym typeface="Lato Light"/>
            </a:endParaRPr>
          </a:p>
          <a:p>
            <a:pPr indent="0" lvl="0" marL="0" rtl="0" algn="l">
              <a:lnSpc>
                <a:spcPct val="100000"/>
              </a:lnSpc>
              <a:spcBef>
                <a:spcPts val="0"/>
              </a:spcBef>
              <a:spcAft>
                <a:spcPts val="0"/>
              </a:spcAft>
              <a:buClr>
                <a:schemeClr val="dk1"/>
              </a:buClr>
              <a:buSzPts val="1100"/>
              <a:buFont typeface="Arial"/>
              <a:buNone/>
            </a:pPr>
            <a:r>
              <a:rPr lang="en" sz="1300">
                <a:solidFill>
                  <a:schemeClr val="dk1"/>
                </a:solidFill>
                <a:latin typeface="Lato Light"/>
                <a:ea typeface="Lato Light"/>
                <a:cs typeface="Lato Light"/>
                <a:sym typeface="Lato Light"/>
              </a:rPr>
              <a:t>Ground - Connected to ground of powering system.</a:t>
            </a:r>
            <a:endParaRPr sz="1300">
              <a:solidFill>
                <a:schemeClr val="dk1"/>
              </a:solidFill>
              <a:latin typeface="Lato Light"/>
              <a:ea typeface="Lato Light"/>
              <a:cs typeface="Lato Light"/>
              <a:sym typeface="Lato Light"/>
            </a:endParaRPr>
          </a:p>
          <a:p>
            <a:pPr indent="0" lvl="0" marL="0" rtl="0" algn="l">
              <a:lnSpc>
                <a:spcPct val="100000"/>
              </a:lnSpc>
              <a:spcBef>
                <a:spcPts val="0"/>
              </a:spcBef>
              <a:spcAft>
                <a:spcPts val="0"/>
              </a:spcAft>
              <a:buClr>
                <a:schemeClr val="dk1"/>
              </a:buClr>
              <a:buSzPts val="1100"/>
              <a:buFont typeface="Arial"/>
              <a:buNone/>
            </a:pPr>
            <a:r>
              <a:rPr lang="en" sz="1300">
                <a:solidFill>
                  <a:schemeClr val="dk1"/>
                </a:solidFill>
                <a:latin typeface="Lato Light"/>
                <a:ea typeface="Lato Light"/>
                <a:cs typeface="Lato Light"/>
                <a:sym typeface="Lato Light"/>
              </a:rPr>
              <a:t>Tx (Transmitter) - This pin transmits the received data Serially.</a:t>
            </a:r>
            <a:endParaRPr sz="1300">
              <a:solidFill>
                <a:schemeClr val="dk1"/>
              </a:solidFill>
              <a:latin typeface="Lato Light"/>
              <a:ea typeface="Lato Light"/>
              <a:cs typeface="Lato Light"/>
              <a:sym typeface="Lato Light"/>
            </a:endParaRPr>
          </a:p>
          <a:p>
            <a:pPr indent="0" lvl="0" marL="0" rtl="0" algn="l">
              <a:lnSpc>
                <a:spcPct val="100000"/>
              </a:lnSpc>
              <a:spcBef>
                <a:spcPts val="0"/>
              </a:spcBef>
              <a:spcAft>
                <a:spcPts val="0"/>
              </a:spcAft>
              <a:buClr>
                <a:schemeClr val="dk1"/>
              </a:buClr>
              <a:buSzPts val="1100"/>
              <a:buFont typeface="Arial"/>
              <a:buNone/>
            </a:pPr>
            <a:r>
              <a:rPr lang="en" sz="1300">
                <a:solidFill>
                  <a:schemeClr val="dk1"/>
                </a:solidFill>
                <a:latin typeface="Lato Light"/>
                <a:ea typeface="Lato Light"/>
                <a:cs typeface="Lato Light"/>
                <a:sym typeface="Lato Light"/>
              </a:rPr>
              <a:t>Rx (Receiver) - Used for broadcasting data serially over bluetooth.</a:t>
            </a:r>
            <a:endParaRPr sz="1300">
              <a:solidFill>
                <a:schemeClr val="dk1"/>
              </a:solidFill>
              <a:latin typeface="Lato Light"/>
              <a:ea typeface="Lato Light"/>
              <a:cs typeface="Lato Light"/>
              <a:sym typeface="Lato Light"/>
            </a:endParaRPr>
          </a:p>
          <a:p>
            <a:pPr indent="0" lvl="0" marL="0" marR="190500" rtl="0" algn="l">
              <a:lnSpc>
                <a:spcPct val="115000"/>
              </a:lnSpc>
              <a:spcBef>
                <a:spcPts val="0"/>
              </a:spcBef>
              <a:spcAft>
                <a:spcPts val="0"/>
              </a:spcAft>
              <a:buClr>
                <a:schemeClr val="dk1"/>
              </a:buClr>
              <a:buSzPts val="1100"/>
              <a:buFont typeface="Arial"/>
              <a:buNone/>
            </a:pPr>
            <a:r>
              <a:rPr lang="en" sz="1300">
                <a:solidFill>
                  <a:schemeClr val="dk1"/>
                </a:solidFill>
                <a:latin typeface="Lato Light"/>
                <a:ea typeface="Lato Light"/>
                <a:cs typeface="Lato Light"/>
                <a:sym typeface="Lato Light"/>
              </a:rPr>
              <a:t>State -Used to check if the bluetooth is working properly.	</a:t>
            </a:r>
            <a:endParaRPr sz="1300">
              <a:solidFill>
                <a:schemeClr val="dk1"/>
              </a:solidFill>
              <a:latin typeface="Lato Light"/>
              <a:ea typeface="Lato Light"/>
              <a:cs typeface="Lato Light"/>
              <a:sym typeface="Lato Light"/>
            </a:endParaRPr>
          </a:p>
          <a:p>
            <a:pPr indent="0" lvl="0" marL="0" rtl="0" algn="l">
              <a:lnSpc>
                <a:spcPct val="100000"/>
              </a:lnSpc>
              <a:spcBef>
                <a:spcPts val="80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Hc05 interface between devices/modules, replacing wires (not magic).</a:t>
            </a:r>
            <a:endParaRPr/>
          </a:p>
          <a:p>
            <a:pPr indent="0" lvl="0" marL="0" rtl="0" algn="l">
              <a:lnSpc>
                <a:spcPct val="100000"/>
              </a:lnSpc>
              <a:spcBef>
                <a:spcPts val="0"/>
              </a:spcBef>
              <a:spcAft>
                <a:spcPts val="0"/>
              </a:spcAft>
              <a:buSzPts val="1100"/>
              <a:buNone/>
            </a:pPr>
            <a:r>
              <a:rPr lang="en"/>
              <a:t>Master – initiate connections and scan for devices to connect to</a:t>
            </a:r>
            <a:endParaRPr/>
          </a:p>
          <a:p>
            <a:pPr indent="0" lvl="0" marL="0" rtl="0" algn="l">
              <a:lnSpc>
                <a:spcPct val="100000"/>
              </a:lnSpc>
              <a:spcBef>
                <a:spcPts val="0"/>
              </a:spcBef>
              <a:spcAft>
                <a:spcPts val="0"/>
              </a:spcAft>
              <a:buSzPts val="1100"/>
              <a:buNone/>
            </a:pPr>
            <a:r>
              <a:rPr lang="en"/>
              <a:t>Slave – receives and waits for connections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63636"/>
              </a:lnSpc>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Here, we will transmit data from Smartphone via Bluetooth to the Arduino Uno and display it on Serial Monitor of PC.</a:t>
            </a:r>
            <a:endParaRPr sz="1200">
              <a:solidFill>
                <a:schemeClr val="dk1"/>
              </a:solidFill>
              <a:highlight>
                <a:schemeClr val="lt1"/>
              </a:highlight>
              <a:latin typeface="Roboto"/>
              <a:ea typeface="Roboto"/>
              <a:cs typeface="Roboto"/>
              <a:sym typeface="Roboto"/>
            </a:endParaRPr>
          </a:p>
          <a:p>
            <a:pPr indent="0" lvl="0" marL="0" rtl="0" algn="l">
              <a:lnSpc>
                <a:spcPct val="163636"/>
              </a:lnSpc>
              <a:spcBef>
                <a:spcPts val="8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Download and install a </a:t>
            </a:r>
            <a:r>
              <a:rPr b="1" lang="en" sz="1200">
                <a:solidFill>
                  <a:schemeClr val="dk1"/>
                </a:solidFill>
                <a:highlight>
                  <a:schemeClr val="lt1"/>
                </a:highlight>
                <a:latin typeface="Roboto"/>
                <a:ea typeface="Roboto"/>
                <a:cs typeface="Roboto"/>
                <a:sym typeface="Roboto"/>
              </a:rPr>
              <a:t>Bluetooth terminal</a:t>
            </a:r>
            <a:r>
              <a:rPr lang="en" sz="1200">
                <a:solidFill>
                  <a:schemeClr val="dk1"/>
                </a:solidFill>
                <a:highlight>
                  <a:schemeClr val="lt1"/>
                </a:highlight>
                <a:latin typeface="Roboto"/>
                <a:ea typeface="Roboto"/>
                <a:cs typeface="Roboto"/>
                <a:sym typeface="Roboto"/>
              </a:rPr>
              <a:t> application on your phone and use it to connect to the HC-05 Bluetooth module.</a:t>
            </a:r>
            <a:endParaRPr sz="1200">
              <a:solidFill>
                <a:schemeClr val="dk1"/>
              </a:solidFill>
              <a:highlight>
                <a:schemeClr val="lt1"/>
              </a:highlight>
              <a:latin typeface="Roboto"/>
              <a:ea typeface="Roboto"/>
              <a:cs typeface="Roboto"/>
              <a:sym typeface="Roboto"/>
            </a:endParaRPr>
          </a:p>
          <a:p>
            <a:pPr indent="0" lvl="0" marL="0" rtl="0" algn="l">
              <a:lnSpc>
                <a:spcPct val="163636"/>
              </a:lnSpc>
              <a:spcBef>
                <a:spcPts val="8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Data is sent from the Smartphone using the </a:t>
            </a:r>
            <a:r>
              <a:rPr b="1" lang="en" sz="1200">
                <a:solidFill>
                  <a:schemeClr val="dk1"/>
                </a:solidFill>
                <a:highlight>
                  <a:schemeClr val="lt1"/>
                </a:highlight>
                <a:latin typeface="Roboto"/>
                <a:ea typeface="Roboto"/>
                <a:cs typeface="Roboto"/>
                <a:sym typeface="Roboto"/>
              </a:rPr>
              <a:t>Bluetooth terminal</a:t>
            </a:r>
            <a:r>
              <a:rPr lang="en" sz="1200">
                <a:solidFill>
                  <a:schemeClr val="dk1"/>
                </a:solidFill>
                <a:highlight>
                  <a:schemeClr val="lt1"/>
                </a:highlight>
                <a:latin typeface="Roboto"/>
                <a:ea typeface="Roboto"/>
                <a:cs typeface="Roboto"/>
                <a:sym typeface="Roboto"/>
              </a:rPr>
              <a:t> application.</a:t>
            </a:r>
            <a:endParaRPr sz="1200">
              <a:solidFill>
                <a:schemeClr val="dk1"/>
              </a:solidFill>
              <a:highlight>
                <a:schemeClr val="lt1"/>
              </a:highlight>
              <a:latin typeface="Roboto"/>
              <a:ea typeface="Roboto"/>
              <a:cs typeface="Roboto"/>
              <a:sym typeface="Roboto"/>
            </a:endParaRPr>
          </a:p>
          <a:p>
            <a:pPr indent="0" lvl="0" marL="0" rtl="0" algn="l">
              <a:lnSpc>
                <a:spcPct val="100000"/>
              </a:lnSpc>
              <a:spcBef>
                <a:spcPts val="8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Hc05 interface between devices/modules, replacing wires (not magic).</a:t>
            </a:r>
            <a:endParaRPr/>
          </a:p>
          <a:p>
            <a:pPr indent="0" lvl="0" marL="0" rtl="0" algn="l">
              <a:lnSpc>
                <a:spcPct val="100000"/>
              </a:lnSpc>
              <a:spcBef>
                <a:spcPts val="0"/>
              </a:spcBef>
              <a:spcAft>
                <a:spcPts val="0"/>
              </a:spcAft>
              <a:buSzPts val="1100"/>
              <a:buNone/>
            </a:pPr>
            <a:r>
              <a:rPr lang="en"/>
              <a:t>Master – initiate connections and scan for devices to connect to</a:t>
            </a:r>
            <a:endParaRPr/>
          </a:p>
          <a:p>
            <a:pPr indent="0" lvl="0" marL="0" rtl="0" algn="l">
              <a:lnSpc>
                <a:spcPct val="100000"/>
              </a:lnSpc>
              <a:spcBef>
                <a:spcPts val="0"/>
              </a:spcBef>
              <a:spcAft>
                <a:spcPts val="0"/>
              </a:spcAft>
              <a:buSzPts val="1100"/>
              <a:buNone/>
            </a:pPr>
            <a:r>
              <a:rPr lang="en"/>
              <a:t>Slave – receives and waits for connections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Hc05 interface between devices/modules, replacing wires (not magic).</a:t>
            </a:r>
            <a:endParaRPr/>
          </a:p>
          <a:p>
            <a:pPr indent="0" lvl="0" marL="0" rtl="0" algn="l">
              <a:lnSpc>
                <a:spcPct val="100000"/>
              </a:lnSpc>
              <a:spcBef>
                <a:spcPts val="0"/>
              </a:spcBef>
              <a:spcAft>
                <a:spcPts val="0"/>
              </a:spcAft>
              <a:buSzPts val="1100"/>
              <a:buNone/>
            </a:pPr>
            <a:r>
              <a:rPr lang="en"/>
              <a:t>Master – initiate connections and scan for devices to connect to</a:t>
            </a:r>
            <a:endParaRPr/>
          </a:p>
          <a:p>
            <a:pPr indent="0" lvl="0" marL="0" rtl="0" algn="l">
              <a:lnSpc>
                <a:spcPct val="100000"/>
              </a:lnSpc>
              <a:spcBef>
                <a:spcPts val="0"/>
              </a:spcBef>
              <a:spcAft>
                <a:spcPts val="0"/>
              </a:spcAft>
              <a:buSzPts val="1100"/>
              <a:buNone/>
            </a:pPr>
            <a:r>
              <a:rPr lang="en"/>
              <a:t>Slave – receives and waits for connections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Hc05 interface between devices/modules, replacing wires (not magic).</a:t>
            </a:r>
            <a:endParaRPr/>
          </a:p>
          <a:p>
            <a:pPr indent="0" lvl="0" marL="0" rtl="0" algn="l">
              <a:lnSpc>
                <a:spcPct val="100000"/>
              </a:lnSpc>
              <a:spcBef>
                <a:spcPts val="0"/>
              </a:spcBef>
              <a:spcAft>
                <a:spcPts val="0"/>
              </a:spcAft>
              <a:buSzPts val="1100"/>
              <a:buNone/>
            </a:pPr>
            <a:r>
              <a:rPr lang="en"/>
              <a:t>Master – initiate connections and scan for devices to connect to</a:t>
            </a:r>
            <a:endParaRPr/>
          </a:p>
          <a:p>
            <a:pPr indent="0" lvl="0" marL="0" rtl="0" algn="l">
              <a:lnSpc>
                <a:spcPct val="100000"/>
              </a:lnSpc>
              <a:spcBef>
                <a:spcPts val="0"/>
              </a:spcBef>
              <a:spcAft>
                <a:spcPts val="0"/>
              </a:spcAft>
              <a:buSzPts val="1100"/>
              <a:buNone/>
            </a:pPr>
            <a:r>
              <a:rPr lang="en"/>
              <a:t>Slave – receives and waits for connections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UART Communication Protocol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rgbClr val="DCB689"/>
                </a:solidFill>
                <a:highlight>
                  <a:srgbClr val="202124"/>
                </a:highlight>
              </a:rPr>
              <a:t>An RF transformer is an electromagnetic device that sits between two or more circuits and uses changes of electric signals and the principle of induction in a conductor to produce a varying magnetic field (flux) that couples energy through to another conductor.</a:t>
            </a:r>
            <a:endParaRPr>
              <a:solidFill>
                <a:srgbClr val="DCB689"/>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jp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jp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20.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13.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14.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56" name="Google Shape;56;p1"/>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57" name="Google Shape;57;p1"/>
          <p:cNvPicPr preferRelativeResize="0"/>
          <p:nvPr/>
        </p:nvPicPr>
        <p:blipFill rotWithShape="1">
          <a:blip r:embed="rId4">
            <a:alphaModFix/>
          </a:blip>
          <a:srcRect b="0" l="0" r="0" t="0"/>
          <a:stretch/>
        </p:blipFill>
        <p:spPr>
          <a:xfrm>
            <a:off x="2906238" y="1110088"/>
            <a:ext cx="3495675" cy="885825"/>
          </a:xfrm>
          <a:prstGeom prst="rect">
            <a:avLst/>
          </a:prstGeom>
          <a:noFill/>
          <a:ln>
            <a:noFill/>
          </a:ln>
        </p:spPr>
      </p:pic>
      <p:sp>
        <p:nvSpPr>
          <p:cNvPr id="58" name="Google Shape;58;p1"/>
          <p:cNvSpPr txBox="1"/>
          <p:nvPr/>
        </p:nvSpPr>
        <p:spPr>
          <a:xfrm>
            <a:off x="3490100" y="2217450"/>
            <a:ext cx="27726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4200" u="none" cap="none" strike="noStrike">
                <a:solidFill>
                  <a:srgbClr val="DCB689"/>
                </a:solidFill>
                <a:latin typeface="Poppins ExtraBold"/>
                <a:ea typeface="Poppins ExtraBold"/>
                <a:cs typeface="Poppins ExtraBold"/>
                <a:sym typeface="Poppins ExtraBold"/>
              </a:rPr>
              <a:t>HC-05</a:t>
            </a:r>
            <a:endParaRPr b="0" i="0" sz="4200" u="none" cap="none" strike="noStrike">
              <a:solidFill>
                <a:srgbClr val="DCB689"/>
              </a:solidFill>
              <a:latin typeface="Poppins ExtraBold"/>
              <a:ea typeface="Poppins ExtraBold"/>
              <a:cs typeface="Poppins ExtraBold"/>
              <a:sym typeface="Poppins Extra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oppins ExtraBold"/>
              <a:ea typeface="Poppins ExtraBold"/>
              <a:cs typeface="Poppins ExtraBold"/>
              <a:sym typeface="Poppins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3" name="Google Shape;143;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4" name="Google Shape;144;p10"/>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45" name="Google Shape;145;p10"/>
          <p:cNvSpPr txBox="1"/>
          <p:nvPr/>
        </p:nvSpPr>
        <p:spPr>
          <a:xfrm>
            <a:off x="1216650" y="1017725"/>
            <a:ext cx="51210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DCB689"/>
                </a:solidFill>
                <a:latin typeface="Poppins ExtraBold"/>
                <a:ea typeface="Poppins ExtraBold"/>
                <a:cs typeface="Poppins ExtraBold"/>
                <a:sym typeface="Poppins ExtraBold"/>
              </a:rPr>
              <a:t>Pins:</a:t>
            </a:r>
            <a:endParaRPr b="0" i="0" sz="2600" u="none" cap="none" strike="noStrike">
              <a:solidFill>
                <a:srgbClr val="DCB689"/>
              </a:solidFill>
              <a:latin typeface="Poppins ExtraBold"/>
              <a:ea typeface="Poppins ExtraBold"/>
              <a:cs typeface="Poppins ExtraBold"/>
              <a:sym typeface="Poppins ExtraBold"/>
            </a:endParaRPr>
          </a:p>
        </p:txBody>
      </p:sp>
      <p:sp>
        <p:nvSpPr>
          <p:cNvPr id="146" name="Google Shape;146;p10"/>
          <p:cNvSpPr txBox="1"/>
          <p:nvPr/>
        </p:nvSpPr>
        <p:spPr>
          <a:xfrm>
            <a:off x="702450" y="1763400"/>
            <a:ext cx="4917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EF1E4"/>
              </a:solidFill>
              <a:latin typeface="Arial"/>
              <a:ea typeface="Arial"/>
              <a:cs typeface="Arial"/>
              <a:sym typeface="Arial"/>
            </a:endParaRPr>
          </a:p>
        </p:txBody>
      </p:sp>
      <p:sp>
        <p:nvSpPr>
          <p:cNvPr id="147" name="Google Shape;147;p10"/>
          <p:cNvSpPr txBox="1"/>
          <p:nvPr/>
        </p:nvSpPr>
        <p:spPr>
          <a:xfrm>
            <a:off x="1216650" y="1624417"/>
            <a:ext cx="6710700" cy="2710968"/>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rPr b="0" i="0" lang="en" sz="1300" u="none" cap="none" strike="noStrike">
                <a:solidFill>
                  <a:srgbClr val="FEF1E4"/>
                </a:solidFill>
                <a:latin typeface="Poppins Medium"/>
                <a:ea typeface="Poppins Medium"/>
                <a:cs typeface="Poppins Medium"/>
                <a:sym typeface="Poppins Medium"/>
              </a:rPr>
              <a:t>Enable - This pin is used to set the Data Mode or and AT command mode (set high).</a:t>
            </a:r>
            <a:endParaRPr b="0" i="0" sz="1300" u="none" cap="none" strike="noStrike">
              <a:solidFill>
                <a:srgbClr val="FEF1E4"/>
              </a:solidFill>
              <a:latin typeface="Poppins Medium"/>
              <a:ea typeface="Poppins Medium"/>
              <a:cs typeface="Poppins Medium"/>
              <a:sym typeface="Poppins Medium"/>
            </a:endParaRPr>
          </a:p>
          <a:p>
            <a:pPr indent="0" lvl="0" marL="0" marR="0" rtl="0" algn="l">
              <a:lnSpc>
                <a:spcPct val="150000"/>
              </a:lnSpc>
              <a:spcBef>
                <a:spcPts val="0"/>
              </a:spcBef>
              <a:spcAft>
                <a:spcPts val="0"/>
              </a:spcAft>
              <a:buClr>
                <a:schemeClr val="dk1"/>
              </a:buClr>
              <a:buSzPts val="1100"/>
              <a:buFont typeface="Arial"/>
              <a:buNone/>
            </a:pPr>
            <a:r>
              <a:rPr b="0" i="0" lang="en" sz="1300" u="none" cap="none" strike="noStrike">
                <a:solidFill>
                  <a:srgbClr val="FEF1E4"/>
                </a:solidFill>
                <a:latin typeface="Poppins Medium"/>
                <a:ea typeface="Poppins Medium"/>
                <a:cs typeface="Poppins Medium"/>
                <a:sym typeface="Poppins Medium"/>
              </a:rPr>
              <a:t>VCC - This is connected to +5V power supply.</a:t>
            </a:r>
            <a:endParaRPr b="0" i="0" sz="1300" u="none" cap="none" strike="noStrike">
              <a:solidFill>
                <a:srgbClr val="FEF1E4"/>
              </a:solidFill>
              <a:latin typeface="Poppins Medium"/>
              <a:ea typeface="Poppins Medium"/>
              <a:cs typeface="Poppins Medium"/>
              <a:sym typeface="Poppins Medium"/>
            </a:endParaRPr>
          </a:p>
          <a:p>
            <a:pPr indent="0" lvl="0" marL="0" marR="0" rtl="0" algn="l">
              <a:lnSpc>
                <a:spcPct val="150000"/>
              </a:lnSpc>
              <a:spcBef>
                <a:spcPts val="0"/>
              </a:spcBef>
              <a:spcAft>
                <a:spcPts val="0"/>
              </a:spcAft>
              <a:buClr>
                <a:schemeClr val="dk1"/>
              </a:buClr>
              <a:buSzPts val="1100"/>
              <a:buFont typeface="Arial"/>
              <a:buNone/>
            </a:pPr>
            <a:r>
              <a:rPr b="0" i="0" lang="en" sz="1300" u="none" cap="none" strike="noStrike">
                <a:solidFill>
                  <a:srgbClr val="FEF1E4"/>
                </a:solidFill>
                <a:latin typeface="Poppins Medium"/>
                <a:ea typeface="Poppins Medium"/>
                <a:cs typeface="Poppins Medium"/>
                <a:sym typeface="Poppins Medium"/>
              </a:rPr>
              <a:t>Ground - Connected to ground of powering system.</a:t>
            </a:r>
            <a:endParaRPr b="0" i="0" sz="1300" u="none" cap="none" strike="noStrike">
              <a:solidFill>
                <a:srgbClr val="FEF1E4"/>
              </a:solidFill>
              <a:latin typeface="Poppins Medium"/>
              <a:ea typeface="Poppins Medium"/>
              <a:cs typeface="Poppins Medium"/>
              <a:sym typeface="Poppins Medium"/>
            </a:endParaRPr>
          </a:p>
          <a:p>
            <a:pPr indent="0" lvl="0" marL="0" marR="0" rtl="0" algn="l">
              <a:lnSpc>
                <a:spcPct val="150000"/>
              </a:lnSpc>
              <a:spcBef>
                <a:spcPts val="0"/>
              </a:spcBef>
              <a:spcAft>
                <a:spcPts val="0"/>
              </a:spcAft>
              <a:buClr>
                <a:schemeClr val="dk1"/>
              </a:buClr>
              <a:buSzPts val="1100"/>
              <a:buFont typeface="Arial"/>
              <a:buNone/>
            </a:pPr>
            <a:r>
              <a:rPr b="0" i="0" lang="en" sz="1300" u="none" cap="none" strike="noStrike">
                <a:solidFill>
                  <a:srgbClr val="FEF1E4"/>
                </a:solidFill>
                <a:latin typeface="Poppins Medium"/>
                <a:ea typeface="Poppins Medium"/>
                <a:cs typeface="Poppins Medium"/>
                <a:sym typeface="Poppins Medium"/>
              </a:rPr>
              <a:t>Tx (Transmitter) - This pin transmits the received data Serially.</a:t>
            </a:r>
            <a:endParaRPr b="0" i="0" sz="1300" u="none" cap="none" strike="noStrike">
              <a:solidFill>
                <a:srgbClr val="FEF1E4"/>
              </a:solidFill>
              <a:latin typeface="Poppins Medium"/>
              <a:ea typeface="Poppins Medium"/>
              <a:cs typeface="Poppins Medium"/>
              <a:sym typeface="Poppins Medium"/>
            </a:endParaRPr>
          </a:p>
          <a:p>
            <a:pPr indent="0" lvl="0" marL="0" marR="0" rtl="0" algn="l">
              <a:lnSpc>
                <a:spcPct val="150000"/>
              </a:lnSpc>
              <a:spcBef>
                <a:spcPts val="0"/>
              </a:spcBef>
              <a:spcAft>
                <a:spcPts val="0"/>
              </a:spcAft>
              <a:buClr>
                <a:schemeClr val="dk1"/>
              </a:buClr>
              <a:buSzPts val="1100"/>
              <a:buFont typeface="Arial"/>
              <a:buNone/>
            </a:pPr>
            <a:r>
              <a:rPr b="0" i="0" lang="en" sz="1300" u="none" cap="none" strike="noStrike">
                <a:solidFill>
                  <a:srgbClr val="FEF1E4"/>
                </a:solidFill>
                <a:latin typeface="Poppins Medium"/>
                <a:ea typeface="Poppins Medium"/>
                <a:cs typeface="Poppins Medium"/>
                <a:sym typeface="Poppins Medium"/>
              </a:rPr>
              <a:t>Rx (Receiver) - Used for broadcasting data serially over bluetooth.</a:t>
            </a:r>
            <a:endParaRPr b="0" i="0" sz="1300" u="none" cap="none" strike="noStrike">
              <a:solidFill>
                <a:srgbClr val="FEF1E4"/>
              </a:solidFill>
              <a:latin typeface="Poppins Medium"/>
              <a:ea typeface="Poppins Medium"/>
              <a:cs typeface="Poppins Medium"/>
              <a:sym typeface="Poppins Medium"/>
            </a:endParaRPr>
          </a:p>
          <a:p>
            <a:pPr indent="0" lvl="0" marL="0" marR="190500" rtl="0" algn="l">
              <a:lnSpc>
                <a:spcPct val="150000"/>
              </a:lnSpc>
              <a:spcBef>
                <a:spcPts val="0"/>
              </a:spcBef>
              <a:spcAft>
                <a:spcPts val="0"/>
              </a:spcAft>
              <a:buClr>
                <a:schemeClr val="dk1"/>
              </a:buClr>
              <a:buSzPts val="1100"/>
              <a:buFont typeface="Arial"/>
              <a:buNone/>
            </a:pPr>
            <a:r>
              <a:rPr b="0" i="0" lang="en" sz="1300" u="none" cap="none" strike="noStrike">
                <a:solidFill>
                  <a:srgbClr val="FEF1E4"/>
                </a:solidFill>
                <a:latin typeface="Poppins Medium"/>
                <a:ea typeface="Poppins Medium"/>
                <a:cs typeface="Poppins Medium"/>
                <a:sym typeface="Poppins Medium"/>
              </a:rPr>
              <a:t>State -Used to check if the bluetooth is working properly.</a:t>
            </a:r>
            <a:endParaRPr b="0" i="0" sz="1300" u="none" cap="none" strike="noStrike">
              <a:solidFill>
                <a:srgbClr val="FEF1E4"/>
              </a:solidFill>
              <a:latin typeface="Poppins Medium"/>
              <a:ea typeface="Poppins Medium"/>
              <a:cs typeface="Poppins Medium"/>
              <a:sym typeface="Poppins Medium"/>
            </a:endParaRPr>
          </a:p>
          <a:p>
            <a:pPr indent="0" lvl="0" marL="0" marR="0" rtl="0" algn="l">
              <a:lnSpc>
                <a:spcPct val="150000"/>
              </a:lnSpc>
              <a:spcBef>
                <a:spcPts val="800"/>
              </a:spcBef>
              <a:spcAft>
                <a:spcPts val="0"/>
              </a:spcAft>
              <a:buClr>
                <a:srgbClr val="000000"/>
              </a:buClr>
              <a:buSzPts val="1400"/>
              <a:buFont typeface="Arial"/>
              <a:buNone/>
            </a:pPr>
            <a:r>
              <a:t/>
            </a:r>
            <a:endParaRPr b="0" i="0" sz="1400" u="none" cap="none" strike="noStrike">
              <a:solidFill>
                <a:srgbClr val="FEF1E4"/>
              </a:solidFill>
              <a:latin typeface="Poppins Medium"/>
              <a:ea typeface="Poppins Medium"/>
              <a:cs typeface="Poppins Medium"/>
              <a:sym typeface="Poppins Medium"/>
            </a:endParaRPr>
          </a:p>
        </p:txBody>
      </p:sp>
      <p:pic>
        <p:nvPicPr>
          <p:cNvPr id="148" name="Google Shape;148;p10"/>
          <p:cNvPicPr preferRelativeResize="0"/>
          <p:nvPr/>
        </p:nvPicPr>
        <p:blipFill rotWithShape="1">
          <a:blip r:embed="rId4">
            <a:alphaModFix/>
          </a:blip>
          <a:srcRect b="0" l="0" r="0" t="0"/>
          <a:stretch/>
        </p:blipFill>
        <p:spPr>
          <a:xfrm>
            <a:off x="6419087" y="1705050"/>
            <a:ext cx="3016526" cy="30165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54" name="Google Shape;154;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55" name="Google Shape;155;p11"/>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56" name="Google Shape;156;p11"/>
          <p:cNvSpPr txBox="1"/>
          <p:nvPr/>
        </p:nvSpPr>
        <p:spPr>
          <a:xfrm>
            <a:off x="974450" y="1152463"/>
            <a:ext cx="49527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2600" u="none" cap="none" strike="noStrike">
                <a:solidFill>
                  <a:srgbClr val="DCB689"/>
                </a:solidFill>
                <a:latin typeface="Poppins ExtraBold"/>
                <a:ea typeface="Poppins ExtraBold"/>
                <a:cs typeface="Poppins ExtraBold"/>
                <a:sym typeface="Poppins ExtraBold"/>
              </a:rPr>
              <a:t>Modes Of Operation</a:t>
            </a:r>
            <a:endParaRPr b="0" i="0" sz="2600" u="none" cap="none" strike="noStrike">
              <a:solidFill>
                <a:srgbClr val="DCB689"/>
              </a:solidFill>
              <a:latin typeface="Poppins ExtraBold"/>
              <a:ea typeface="Poppins ExtraBold"/>
              <a:cs typeface="Poppins ExtraBold"/>
              <a:sym typeface="Poppins Extra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CB689"/>
              </a:solidFill>
              <a:latin typeface="Poppins ExtraBold"/>
              <a:ea typeface="Poppins ExtraBold"/>
              <a:cs typeface="Poppins ExtraBold"/>
              <a:sym typeface="Poppins ExtraBold"/>
            </a:endParaRPr>
          </a:p>
        </p:txBody>
      </p:sp>
      <p:sp>
        <p:nvSpPr>
          <p:cNvPr id="157" name="Google Shape;157;p11"/>
          <p:cNvSpPr txBox="1"/>
          <p:nvPr/>
        </p:nvSpPr>
        <p:spPr>
          <a:xfrm>
            <a:off x="974450" y="1952875"/>
            <a:ext cx="4671300" cy="1309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 sz="1700" u="none" cap="none" strike="noStrike">
                <a:solidFill>
                  <a:srgbClr val="FEF1E4"/>
                </a:solidFill>
                <a:latin typeface="Poppins Medium"/>
                <a:ea typeface="Poppins Medium"/>
                <a:cs typeface="Poppins Medium"/>
                <a:sym typeface="Poppins Medium"/>
              </a:rPr>
              <a:t>Command Mode</a:t>
            </a:r>
            <a:endParaRPr b="0" i="0" sz="1700" u="none" cap="none" strike="noStrike">
              <a:solidFill>
                <a:srgbClr val="FEF1E4"/>
              </a:solidFill>
              <a:latin typeface="Poppins Medium"/>
              <a:ea typeface="Poppins Medium"/>
              <a:cs typeface="Poppins Medium"/>
              <a:sym typeface="Poppins Medium"/>
            </a:endParaRPr>
          </a:p>
          <a:p>
            <a:pPr indent="0" lvl="0" marL="0" marR="0" rtl="0" algn="l">
              <a:lnSpc>
                <a:spcPct val="115000"/>
              </a:lnSpc>
              <a:spcBef>
                <a:spcPts val="1200"/>
              </a:spcBef>
              <a:spcAft>
                <a:spcPts val="0"/>
              </a:spcAft>
              <a:buClr>
                <a:schemeClr val="dk1"/>
              </a:buClr>
              <a:buSzPts val="1100"/>
              <a:buFont typeface="Arial"/>
              <a:buNone/>
            </a:pPr>
            <a:r>
              <a:rPr b="0" i="0" lang="en" sz="1700" u="none" cap="none" strike="noStrike">
                <a:solidFill>
                  <a:srgbClr val="FEF1E4"/>
                </a:solidFill>
                <a:latin typeface="Poppins Medium"/>
                <a:ea typeface="Poppins Medium"/>
                <a:cs typeface="Poppins Medium"/>
                <a:sym typeface="Poppins Medium"/>
              </a:rPr>
              <a:t>Data Mode</a:t>
            </a:r>
            <a:endParaRPr b="0" i="0" sz="1700" u="none" cap="none" strike="noStrike">
              <a:solidFill>
                <a:srgbClr val="FEF1E4"/>
              </a:solidFill>
              <a:latin typeface="Poppins Medium"/>
              <a:ea typeface="Poppins Medium"/>
              <a:cs typeface="Poppins Medium"/>
              <a:sym typeface="Poppins Medium"/>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FEF1E4"/>
              </a:solidFill>
              <a:latin typeface="Poppins Medium"/>
              <a:ea typeface="Poppins Medium"/>
              <a:cs typeface="Poppins Medium"/>
              <a:sym typeface="Poppi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63" name="Google Shape;163;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64" name="Google Shape;164;p12"/>
          <p:cNvPicPr preferRelativeResize="0"/>
          <p:nvPr/>
        </p:nvPicPr>
        <p:blipFill rotWithShape="1">
          <a:blip r:embed="rId3">
            <a:alphaModFix/>
          </a:blip>
          <a:srcRect b="0" l="0" r="0" t="0"/>
          <a:stretch/>
        </p:blipFill>
        <p:spPr>
          <a:xfrm>
            <a:off x="0" y="76200"/>
            <a:ext cx="9144003" cy="5143501"/>
          </a:xfrm>
          <a:prstGeom prst="rect">
            <a:avLst/>
          </a:prstGeom>
          <a:noFill/>
          <a:ln>
            <a:noFill/>
          </a:ln>
        </p:spPr>
      </p:pic>
      <p:sp>
        <p:nvSpPr>
          <p:cNvPr id="165" name="Google Shape;165;p12"/>
          <p:cNvSpPr txBox="1"/>
          <p:nvPr/>
        </p:nvSpPr>
        <p:spPr>
          <a:xfrm>
            <a:off x="944325" y="874000"/>
            <a:ext cx="43398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chemeClr val="dk1"/>
              </a:buClr>
              <a:buSzPts val="1100"/>
              <a:buFont typeface="Arial"/>
              <a:buNone/>
            </a:pPr>
            <a:r>
              <a:rPr b="0" i="0" lang="en" sz="2600" u="none" cap="none" strike="noStrike">
                <a:solidFill>
                  <a:srgbClr val="DCB689"/>
                </a:solidFill>
                <a:latin typeface="Poppins ExtraBold"/>
                <a:ea typeface="Poppins ExtraBold"/>
                <a:cs typeface="Poppins ExtraBold"/>
                <a:sym typeface="Poppins ExtraBold"/>
              </a:rPr>
              <a:t>Command Mode</a:t>
            </a:r>
            <a:endParaRPr b="0" i="0" sz="2600" u="none" cap="none" strike="noStrike">
              <a:solidFill>
                <a:srgbClr val="DCB689"/>
              </a:solidFill>
              <a:latin typeface="Poppins ExtraBold"/>
              <a:ea typeface="Poppins ExtraBold"/>
              <a:cs typeface="Poppins ExtraBold"/>
              <a:sym typeface="Poppins ExtraBold"/>
            </a:endParaRPr>
          </a:p>
        </p:txBody>
      </p:sp>
      <p:sp>
        <p:nvSpPr>
          <p:cNvPr id="166" name="Google Shape;166;p12"/>
          <p:cNvSpPr txBox="1"/>
          <p:nvPr/>
        </p:nvSpPr>
        <p:spPr>
          <a:xfrm>
            <a:off x="944325" y="1667625"/>
            <a:ext cx="6730800" cy="2703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 sz="1300" u="none" cap="none" strike="noStrike">
                <a:solidFill>
                  <a:srgbClr val="FEF1E4"/>
                </a:solidFill>
                <a:latin typeface="Lato"/>
                <a:ea typeface="Lato"/>
                <a:cs typeface="Lato"/>
                <a:sym typeface="Lato"/>
              </a:rPr>
              <a:t>In Command Mode, you can communicate with the Bluetooth module through AT Commands for configuring various settings and parameters of the Module like get the firmware information, changing Baud Rate, changing module name, it can be used to set it as master or slave. </a:t>
            </a:r>
            <a:endParaRPr b="0" i="0" sz="1300" u="none" cap="none" strike="noStrike">
              <a:solidFill>
                <a:srgbClr val="FEF1E4"/>
              </a:solidFill>
              <a:latin typeface="Lato"/>
              <a:ea typeface="Lato"/>
              <a:cs typeface="Lato"/>
              <a:sym typeface="Lato"/>
            </a:endParaRPr>
          </a:p>
          <a:p>
            <a:pPr indent="0" lvl="0" marL="0" marR="0" rtl="0" algn="l">
              <a:lnSpc>
                <a:spcPct val="115000"/>
              </a:lnSpc>
              <a:spcBef>
                <a:spcPts val="1200"/>
              </a:spcBef>
              <a:spcAft>
                <a:spcPts val="0"/>
              </a:spcAft>
              <a:buClr>
                <a:schemeClr val="dk1"/>
              </a:buClr>
              <a:buSzPts val="1100"/>
              <a:buFont typeface="Arial"/>
              <a:buNone/>
            </a:pPr>
            <a:r>
              <a:rPr b="0" i="0" lang="en" sz="1300" u="none" cap="none" strike="noStrike">
                <a:solidFill>
                  <a:srgbClr val="FEF1E4"/>
                </a:solidFill>
                <a:latin typeface="Lato"/>
                <a:ea typeface="Lato"/>
                <a:cs typeface="Lato"/>
                <a:sym typeface="Lato"/>
              </a:rPr>
              <a:t>A point about HC-05 Module is that it can be configured as Master or Slave in a communication pair. In order to select either of the modes, you need to activate the Command Mode and sent appropriate AT Commands. </a:t>
            </a:r>
            <a:endParaRPr b="0" i="0" sz="1300" u="none" cap="none" strike="noStrike">
              <a:solidFill>
                <a:srgbClr val="FEF1E4"/>
              </a:solidFill>
              <a:latin typeface="Lato"/>
              <a:ea typeface="Lato"/>
              <a:cs typeface="Lato"/>
              <a:sym typeface="Lato"/>
            </a:endParaRPr>
          </a:p>
          <a:p>
            <a:pPr indent="0" lvl="0" marL="0" marR="0" rtl="0" algn="l">
              <a:lnSpc>
                <a:spcPct val="115000"/>
              </a:lnSpc>
              <a:spcBef>
                <a:spcPts val="1200"/>
              </a:spcBef>
              <a:spcAft>
                <a:spcPts val="0"/>
              </a:spcAft>
              <a:buClr>
                <a:schemeClr val="dk1"/>
              </a:buClr>
              <a:buSzPts val="1100"/>
              <a:buFont typeface="Arial"/>
              <a:buNone/>
            </a:pPr>
            <a:r>
              <a:t/>
            </a:r>
            <a:endParaRPr b="0" i="0" sz="1300" u="none" cap="none" strike="noStrike">
              <a:solidFill>
                <a:srgbClr val="FEF1E4"/>
              </a:solidFill>
              <a:latin typeface="Lato"/>
              <a:ea typeface="Lato"/>
              <a:cs typeface="Lato"/>
              <a:sym typeface="Lato"/>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FEF1E4"/>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72" name="Google Shape;17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73" name="Google Shape;173;p13"/>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74" name="Google Shape;174;p13"/>
          <p:cNvSpPr txBox="1"/>
          <p:nvPr/>
        </p:nvSpPr>
        <p:spPr>
          <a:xfrm>
            <a:off x="964400" y="1078088"/>
            <a:ext cx="58668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2600" u="none" cap="none" strike="noStrike">
                <a:solidFill>
                  <a:srgbClr val="DCB689"/>
                </a:solidFill>
                <a:latin typeface="Poppins ExtraBold"/>
                <a:ea typeface="Poppins ExtraBold"/>
                <a:cs typeface="Poppins ExtraBold"/>
                <a:sym typeface="Poppins ExtraBold"/>
              </a:rPr>
              <a:t>Data Mode</a:t>
            </a:r>
            <a:endParaRPr b="0" i="0" sz="2600" u="none" cap="none" strike="noStrike">
              <a:solidFill>
                <a:srgbClr val="DCB689"/>
              </a:solidFill>
              <a:latin typeface="Poppins ExtraBold"/>
              <a:ea typeface="Poppins ExtraBold"/>
              <a:cs typeface="Poppins ExtraBold"/>
              <a:sym typeface="Poppins ExtraBold"/>
            </a:endParaRPr>
          </a:p>
        </p:txBody>
      </p:sp>
      <p:sp>
        <p:nvSpPr>
          <p:cNvPr id="175" name="Google Shape;175;p13"/>
          <p:cNvSpPr txBox="1"/>
          <p:nvPr/>
        </p:nvSpPr>
        <p:spPr>
          <a:xfrm>
            <a:off x="964400" y="1938850"/>
            <a:ext cx="5304300" cy="1244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 sz="1300" u="none" cap="none" strike="noStrike">
                <a:solidFill>
                  <a:srgbClr val="FEF1E4"/>
                </a:solidFill>
                <a:latin typeface="Lato"/>
                <a:ea typeface="Lato"/>
                <a:cs typeface="Lato"/>
                <a:sym typeface="Lato"/>
              </a:rPr>
              <a:t>Coming to the Data Mode, in this mode, the module is used for communicating with other Bluetooth device i.e. data transfer happens in this mode.</a:t>
            </a:r>
            <a:endParaRPr b="0" i="0" sz="1300" u="none" cap="none" strike="noStrike">
              <a:solidFill>
                <a:srgbClr val="FEF1E4"/>
              </a:solidFill>
              <a:latin typeface="Lato"/>
              <a:ea typeface="Lato"/>
              <a:cs typeface="Lato"/>
              <a:sym typeface="Lato"/>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FEF1E4"/>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81" name="Google Shape;18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82" name="Google Shape;182;p14"/>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83" name="Google Shape;183;p14"/>
          <p:cNvSpPr txBox="1"/>
          <p:nvPr/>
        </p:nvSpPr>
        <p:spPr>
          <a:xfrm>
            <a:off x="954375" y="947400"/>
            <a:ext cx="4108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2600" u="none" cap="none" strike="noStrike">
                <a:solidFill>
                  <a:srgbClr val="DCB689"/>
                </a:solidFill>
                <a:latin typeface="Poppins ExtraBold"/>
                <a:ea typeface="Poppins ExtraBold"/>
                <a:cs typeface="Poppins ExtraBold"/>
                <a:sym typeface="Poppins ExtraBold"/>
              </a:rPr>
              <a:t>Hands on Time!</a:t>
            </a:r>
            <a:endParaRPr b="0" i="0" sz="2600" u="none" cap="none" strike="noStrike">
              <a:solidFill>
                <a:srgbClr val="DCB689"/>
              </a:solidFill>
              <a:latin typeface="Poppins ExtraBold"/>
              <a:ea typeface="Poppins ExtraBold"/>
              <a:cs typeface="Poppins ExtraBold"/>
              <a:sym typeface="Poppins Extra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CB689"/>
              </a:solidFill>
              <a:latin typeface="Poppins ExtraBold"/>
              <a:ea typeface="Poppins ExtraBold"/>
              <a:cs typeface="Poppins ExtraBold"/>
              <a:sym typeface="Poppins ExtraBold"/>
            </a:endParaRPr>
          </a:p>
        </p:txBody>
      </p:sp>
      <p:pic>
        <p:nvPicPr>
          <p:cNvPr id="184" name="Google Shape;184;p14"/>
          <p:cNvPicPr preferRelativeResize="0"/>
          <p:nvPr/>
        </p:nvPicPr>
        <p:blipFill rotWithShape="1">
          <a:blip r:embed="rId4">
            <a:alphaModFix/>
          </a:blip>
          <a:srcRect b="0" l="0" r="0" t="0"/>
          <a:stretch/>
        </p:blipFill>
        <p:spPr>
          <a:xfrm>
            <a:off x="3166150" y="1512300"/>
            <a:ext cx="2984849" cy="2984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90" name="Google Shape;19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91" name="Google Shape;191;p15"/>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92" name="Google Shape;192;p15"/>
          <p:cNvSpPr txBox="1"/>
          <p:nvPr/>
        </p:nvSpPr>
        <p:spPr>
          <a:xfrm>
            <a:off x="3998224" y="630112"/>
            <a:ext cx="1147552"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DCB689"/>
                </a:solidFill>
                <a:latin typeface="Poppins ExtraBold"/>
                <a:ea typeface="Poppins ExtraBold"/>
                <a:cs typeface="Poppins ExtraBold"/>
                <a:sym typeface="Poppins ExtraBold"/>
              </a:rPr>
              <a:t>Code</a:t>
            </a:r>
            <a:endParaRPr b="0" i="0" sz="1400" u="none" cap="none" strike="noStrike">
              <a:solidFill>
                <a:srgbClr val="DCB689"/>
              </a:solidFill>
              <a:latin typeface="Poppins ExtraBold"/>
              <a:ea typeface="Poppins ExtraBold"/>
              <a:cs typeface="Poppins ExtraBold"/>
              <a:sym typeface="Poppins ExtraBold"/>
            </a:endParaRPr>
          </a:p>
        </p:txBody>
      </p:sp>
      <p:sp>
        <p:nvSpPr>
          <p:cNvPr id="193" name="Google Shape;193;p15"/>
          <p:cNvSpPr txBox="1"/>
          <p:nvPr/>
        </p:nvSpPr>
        <p:spPr>
          <a:xfrm>
            <a:off x="1305975" y="1476750"/>
            <a:ext cx="6620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EF1E4"/>
              </a:solidFill>
              <a:latin typeface="Arial"/>
              <a:ea typeface="Arial"/>
              <a:cs typeface="Arial"/>
              <a:sym typeface="Arial"/>
            </a:endParaRPr>
          </a:p>
        </p:txBody>
      </p:sp>
      <p:pic>
        <p:nvPicPr>
          <p:cNvPr id="194" name="Google Shape;194;p15"/>
          <p:cNvPicPr preferRelativeResize="0"/>
          <p:nvPr/>
        </p:nvPicPr>
        <p:blipFill rotWithShape="1">
          <a:blip r:embed="rId4">
            <a:alphaModFix/>
          </a:blip>
          <a:srcRect b="0" l="0" r="0" t="0"/>
          <a:stretch/>
        </p:blipFill>
        <p:spPr>
          <a:xfrm>
            <a:off x="6680475" y="253125"/>
            <a:ext cx="1338975" cy="1338975"/>
          </a:xfrm>
          <a:prstGeom prst="rect">
            <a:avLst/>
          </a:prstGeom>
          <a:noFill/>
          <a:ln>
            <a:noFill/>
          </a:ln>
        </p:spPr>
      </p:pic>
      <p:sp>
        <p:nvSpPr>
          <p:cNvPr id="195" name="Google Shape;195;p15"/>
          <p:cNvSpPr txBox="1"/>
          <p:nvPr/>
        </p:nvSpPr>
        <p:spPr>
          <a:xfrm>
            <a:off x="1217625" y="1462750"/>
            <a:ext cx="7469841" cy="310591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 sz="1100" u="none" cap="none" strike="noStrike">
                <a:solidFill>
                  <a:srgbClr val="DCB689"/>
                </a:solidFill>
                <a:latin typeface="Lato"/>
                <a:ea typeface="Lato"/>
                <a:cs typeface="Lato"/>
                <a:sym typeface="Lato"/>
              </a:rPr>
              <a:t>#include&lt;SoftwareSerial.h&gt;</a:t>
            </a:r>
            <a:endParaRPr/>
          </a:p>
          <a:p>
            <a:pPr indent="0" lvl="0" marL="0" marR="0" rtl="0" algn="l">
              <a:lnSpc>
                <a:spcPct val="150000"/>
              </a:lnSpc>
              <a:spcBef>
                <a:spcPts val="0"/>
              </a:spcBef>
              <a:spcAft>
                <a:spcPts val="0"/>
              </a:spcAft>
              <a:buNone/>
            </a:pPr>
            <a:r>
              <a:rPr b="0" i="0" lang="en" sz="1100" u="none" cap="none" strike="noStrike">
                <a:solidFill>
                  <a:srgbClr val="DCB689"/>
                </a:solidFill>
                <a:latin typeface="Lato"/>
                <a:ea typeface="Lato"/>
                <a:cs typeface="Lato"/>
                <a:sym typeface="Lato"/>
              </a:rPr>
              <a:t>/* Create object named bt of the class SoftwareSerial */ </a:t>
            </a:r>
            <a:endParaRPr/>
          </a:p>
          <a:p>
            <a:pPr indent="0" lvl="0" marL="0" marR="0" rtl="0" algn="l">
              <a:lnSpc>
                <a:spcPct val="150000"/>
              </a:lnSpc>
              <a:spcBef>
                <a:spcPts val="0"/>
              </a:spcBef>
              <a:spcAft>
                <a:spcPts val="0"/>
              </a:spcAft>
              <a:buNone/>
            </a:pPr>
            <a:r>
              <a:rPr b="0" i="0" lang="en" sz="1100" u="none" cap="none" strike="noStrike">
                <a:solidFill>
                  <a:srgbClr val="DCB689"/>
                </a:solidFill>
                <a:latin typeface="Lato"/>
                <a:ea typeface="Lato"/>
                <a:cs typeface="Lato"/>
                <a:sym typeface="Lato"/>
              </a:rPr>
              <a:t>SoftwareSerial bt(2,3); /* (Rx,Tx) */	</a:t>
            </a:r>
            <a:endParaRPr/>
          </a:p>
          <a:p>
            <a:pPr indent="0" lvl="0" marL="0" marR="0" rtl="0" algn="l">
              <a:lnSpc>
                <a:spcPct val="150000"/>
              </a:lnSpc>
              <a:spcBef>
                <a:spcPts val="0"/>
              </a:spcBef>
              <a:spcAft>
                <a:spcPts val="0"/>
              </a:spcAft>
              <a:buNone/>
            </a:pPr>
            <a:r>
              <a:rPr b="0" i="0" lang="en" sz="1100" u="none" cap="none" strike="noStrike">
                <a:solidFill>
                  <a:srgbClr val="DCB689"/>
                </a:solidFill>
                <a:latin typeface="Lato"/>
                <a:ea typeface="Lato"/>
                <a:cs typeface="Lato"/>
                <a:sym typeface="Lato"/>
              </a:rPr>
              <a:t>void setup() {</a:t>
            </a:r>
            <a:endParaRPr/>
          </a:p>
          <a:p>
            <a:pPr indent="0" lvl="0" marL="0" marR="0" rtl="0" algn="l">
              <a:lnSpc>
                <a:spcPct val="150000"/>
              </a:lnSpc>
              <a:spcBef>
                <a:spcPts val="0"/>
              </a:spcBef>
              <a:spcAft>
                <a:spcPts val="0"/>
              </a:spcAft>
              <a:buNone/>
            </a:pPr>
            <a:r>
              <a:rPr b="0" i="0" lang="en" sz="1100" u="none" cap="none" strike="noStrike">
                <a:solidFill>
                  <a:srgbClr val="DCB689"/>
                </a:solidFill>
                <a:latin typeface="Lato"/>
                <a:ea typeface="Lato"/>
                <a:cs typeface="Lato"/>
                <a:sym typeface="Lato"/>
              </a:rPr>
              <a:t>    bt.begin(9600);	/* Define baud rate for software serial communication */  </a:t>
            </a:r>
            <a:endParaRPr/>
          </a:p>
          <a:p>
            <a:pPr indent="0" lvl="0" marL="0" marR="0" rtl="0" algn="l">
              <a:lnSpc>
                <a:spcPct val="150000"/>
              </a:lnSpc>
              <a:spcBef>
                <a:spcPts val="0"/>
              </a:spcBef>
              <a:spcAft>
                <a:spcPts val="0"/>
              </a:spcAft>
              <a:buNone/>
            </a:pPr>
            <a:r>
              <a:rPr b="0" i="0" lang="en" sz="1100" u="none" cap="none" strike="noStrike">
                <a:solidFill>
                  <a:srgbClr val="DCB689"/>
                </a:solidFill>
                <a:latin typeface="Lato"/>
                <a:ea typeface="Lato"/>
                <a:cs typeface="Lato"/>
                <a:sym typeface="Lato"/>
              </a:rPr>
              <a:t>    Serial.begin(9600);	/* Define baud rate for serial communication */</a:t>
            </a:r>
            <a:endParaRPr/>
          </a:p>
          <a:p>
            <a:pPr indent="0" lvl="0" marL="0" marR="0" rtl="0" algn="l">
              <a:lnSpc>
                <a:spcPct val="150000"/>
              </a:lnSpc>
              <a:spcBef>
                <a:spcPts val="0"/>
              </a:spcBef>
              <a:spcAft>
                <a:spcPts val="0"/>
              </a:spcAft>
              <a:buNone/>
            </a:pPr>
            <a:r>
              <a:rPr b="0" i="0" lang="en" sz="1100" u="none" cap="none" strike="noStrike">
                <a:solidFill>
                  <a:srgbClr val="DCB689"/>
                </a:solidFill>
                <a:latin typeface="Lato"/>
                <a:ea typeface="Lato"/>
                <a:cs typeface="Lato"/>
                <a:sym typeface="Lato"/>
              </a:rPr>
              <a:t>}</a:t>
            </a:r>
            <a:endParaRPr/>
          </a:p>
          <a:p>
            <a:pPr indent="0" lvl="0" marL="0" marR="0" rtl="0" algn="l">
              <a:lnSpc>
                <a:spcPct val="150000"/>
              </a:lnSpc>
              <a:spcBef>
                <a:spcPts val="0"/>
              </a:spcBef>
              <a:spcAft>
                <a:spcPts val="0"/>
              </a:spcAft>
              <a:buNone/>
            </a:pPr>
            <a:r>
              <a:rPr b="0" i="0" lang="en" sz="1100" u="none" cap="none" strike="noStrike">
                <a:solidFill>
                  <a:srgbClr val="DCB689"/>
                </a:solidFill>
                <a:latin typeface="Lato"/>
                <a:ea typeface="Lato"/>
                <a:cs typeface="Lato"/>
                <a:sym typeface="Lato"/>
              </a:rPr>
              <a:t>void loop() {</a:t>
            </a:r>
            <a:endParaRPr/>
          </a:p>
          <a:p>
            <a:pPr indent="0" lvl="0" marL="0" marR="0" rtl="0" algn="l">
              <a:lnSpc>
                <a:spcPct val="150000"/>
              </a:lnSpc>
              <a:spcBef>
                <a:spcPts val="0"/>
              </a:spcBef>
              <a:spcAft>
                <a:spcPts val="0"/>
              </a:spcAft>
              <a:buNone/>
            </a:pPr>
            <a:r>
              <a:rPr b="0" i="0" lang="en" sz="1100" u="none" cap="none" strike="noStrike">
                <a:solidFill>
                  <a:srgbClr val="DCB689"/>
                </a:solidFill>
                <a:latin typeface="Lato"/>
                <a:ea typeface="Lato"/>
                <a:cs typeface="Lato"/>
                <a:sym typeface="Lato"/>
              </a:rPr>
              <a:t>      if (bt.available()){	/* If data is available on serial port */    </a:t>
            </a:r>
            <a:endParaRPr/>
          </a:p>
          <a:p>
            <a:pPr indent="0" lvl="0" marL="0" marR="0" rtl="0" algn="l">
              <a:lnSpc>
                <a:spcPct val="150000"/>
              </a:lnSpc>
              <a:spcBef>
                <a:spcPts val="0"/>
              </a:spcBef>
              <a:spcAft>
                <a:spcPts val="0"/>
              </a:spcAft>
              <a:buNone/>
            </a:pPr>
            <a:r>
              <a:rPr b="0" i="0" lang="en" sz="1100" u="none" cap="none" strike="noStrike">
                <a:solidFill>
                  <a:srgbClr val="DCB689"/>
                </a:solidFill>
                <a:latin typeface="Lato"/>
                <a:ea typeface="Lato"/>
                <a:cs typeface="Lato"/>
                <a:sym typeface="Lato"/>
              </a:rPr>
              <a:t>         Serial.write(bt.read());	/* Print character received on to the serial monitor */    </a:t>
            </a:r>
            <a:endParaRPr/>
          </a:p>
          <a:p>
            <a:pPr indent="0" lvl="0" marL="0" marR="0" rtl="0" algn="l">
              <a:lnSpc>
                <a:spcPct val="150000"/>
              </a:lnSpc>
              <a:spcBef>
                <a:spcPts val="0"/>
              </a:spcBef>
              <a:spcAft>
                <a:spcPts val="0"/>
              </a:spcAft>
              <a:buNone/>
            </a:pPr>
            <a:r>
              <a:rPr b="0" i="0" lang="en" sz="1100" u="none" cap="none" strike="noStrike">
                <a:solidFill>
                  <a:srgbClr val="DCB689"/>
                </a:solidFill>
                <a:latin typeface="Lato"/>
                <a:ea typeface="Lato"/>
                <a:cs typeface="Lato"/>
                <a:sym typeface="Lato"/>
              </a:rPr>
              <a:t>     }</a:t>
            </a:r>
            <a:endParaRPr/>
          </a:p>
          <a:p>
            <a:pPr indent="0" lvl="0" marL="0" marR="0" rtl="0" algn="l">
              <a:lnSpc>
                <a:spcPct val="150000"/>
              </a:lnSpc>
              <a:spcBef>
                <a:spcPts val="0"/>
              </a:spcBef>
              <a:spcAft>
                <a:spcPts val="0"/>
              </a:spcAft>
              <a:buNone/>
            </a:pPr>
            <a:r>
              <a:rPr b="0" i="0" lang="en" sz="1100" u="none" cap="none" strike="noStrike">
                <a:solidFill>
                  <a:srgbClr val="DCB689"/>
                </a:solidFill>
                <a:latin typeface="Lato"/>
                <a:ea typeface="Lato"/>
                <a:cs typeface="Lato"/>
                <a:sym typeface="Lato"/>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6</a:t>
            </a:r>
            <a:endParaRPr/>
          </a:p>
        </p:txBody>
      </p:sp>
      <p:sp>
        <p:nvSpPr>
          <p:cNvPr id="201" name="Google Shape;201;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02" name="Google Shape;202;p16"/>
          <p:cNvPicPr preferRelativeResize="0"/>
          <p:nvPr/>
        </p:nvPicPr>
        <p:blipFill rotWithShape="1">
          <a:blip r:embed="rId3">
            <a:alphaModFix/>
          </a:blip>
          <a:srcRect b="0" l="0" r="0" t="0"/>
          <a:stretch/>
        </p:blipFill>
        <p:spPr>
          <a:xfrm>
            <a:off x="0" y="228600"/>
            <a:ext cx="9144003" cy="5143501"/>
          </a:xfrm>
          <a:prstGeom prst="rect">
            <a:avLst/>
          </a:prstGeom>
          <a:noFill/>
          <a:ln>
            <a:noFill/>
          </a:ln>
        </p:spPr>
      </p:pic>
      <p:sp>
        <p:nvSpPr>
          <p:cNvPr id="203" name="Google Shape;203;p16"/>
          <p:cNvSpPr txBox="1"/>
          <p:nvPr/>
        </p:nvSpPr>
        <p:spPr>
          <a:xfrm>
            <a:off x="3174199" y="683491"/>
            <a:ext cx="36465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DCB689"/>
                </a:solidFill>
                <a:latin typeface="Poppins ExtraBold"/>
                <a:ea typeface="Poppins ExtraBold"/>
                <a:cs typeface="Poppins ExtraBold"/>
                <a:sym typeface="Poppins ExtraBold"/>
              </a:rPr>
              <a:t>Circuit Diagram</a:t>
            </a:r>
            <a:endParaRPr b="0" i="0" sz="1400" u="none" cap="none" strike="noStrike">
              <a:solidFill>
                <a:srgbClr val="DCB689"/>
              </a:solidFill>
              <a:latin typeface="Poppins ExtraBold"/>
              <a:ea typeface="Poppins ExtraBold"/>
              <a:cs typeface="Poppins ExtraBold"/>
              <a:sym typeface="Poppins ExtraBold"/>
            </a:endParaRPr>
          </a:p>
        </p:txBody>
      </p:sp>
      <p:pic>
        <p:nvPicPr>
          <p:cNvPr descr="Getting Started with Dabble App - Bluetooth controller for Arduino, ESP32 &amp;  evive" id="204" name="Google Shape;204;p16"/>
          <p:cNvPicPr preferRelativeResize="0"/>
          <p:nvPr/>
        </p:nvPicPr>
        <p:blipFill rotWithShape="1">
          <a:blip r:embed="rId4">
            <a:alphaModFix/>
          </a:blip>
          <a:srcRect b="0" l="0" r="0" t="0"/>
          <a:stretch/>
        </p:blipFill>
        <p:spPr>
          <a:xfrm>
            <a:off x="2994426" y="1299950"/>
            <a:ext cx="3322699" cy="3121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10" name="Google Shape;210;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11" name="Google Shape;211;p17"/>
          <p:cNvPicPr preferRelativeResize="0"/>
          <p:nvPr/>
        </p:nvPicPr>
        <p:blipFill rotWithShape="1">
          <a:blip r:embed="rId3">
            <a:alphaModFix/>
          </a:blip>
          <a:srcRect b="0" l="0" r="0" t="0"/>
          <a:stretch/>
        </p:blipFill>
        <p:spPr>
          <a:xfrm>
            <a:off x="-3" y="-1"/>
            <a:ext cx="9144003" cy="5143501"/>
          </a:xfrm>
          <a:prstGeom prst="rect">
            <a:avLst/>
          </a:prstGeom>
          <a:noFill/>
          <a:ln>
            <a:noFill/>
          </a:ln>
        </p:spPr>
      </p:pic>
      <p:sp>
        <p:nvSpPr>
          <p:cNvPr id="212" name="Google Shape;212;p17"/>
          <p:cNvSpPr txBox="1"/>
          <p:nvPr/>
        </p:nvSpPr>
        <p:spPr>
          <a:xfrm>
            <a:off x="1366250" y="944325"/>
            <a:ext cx="30339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DCB689"/>
                </a:solidFill>
                <a:latin typeface="Poppins ExtraBold"/>
                <a:ea typeface="Poppins ExtraBold"/>
                <a:cs typeface="Poppins ExtraBold"/>
                <a:sym typeface="Poppins ExtraBold"/>
              </a:rPr>
              <a:t>Connections</a:t>
            </a:r>
            <a:endParaRPr b="0" i="0" sz="2600" u="none" cap="none" strike="noStrike">
              <a:solidFill>
                <a:srgbClr val="DCB689"/>
              </a:solidFill>
              <a:latin typeface="Poppins ExtraBold"/>
              <a:ea typeface="Poppins ExtraBold"/>
              <a:cs typeface="Poppins ExtraBold"/>
              <a:sym typeface="Poppins ExtraBold"/>
            </a:endParaRPr>
          </a:p>
        </p:txBody>
      </p:sp>
      <p:sp>
        <p:nvSpPr>
          <p:cNvPr id="213" name="Google Shape;213;p17"/>
          <p:cNvSpPr txBox="1"/>
          <p:nvPr/>
        </p:nvSpPr>
        <p:spPr>
          <a:xfrm>
            <a:off x="2682275" y="1894500"/>
            <a:ext cx="3405600" cy="1354500"/>
          </a:xfrm>
          <a:prstGeom prst="rect">
            <a:avLst/>
          </a:prstGeom>
          <a:no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FEF1E4"/>
                </a:solidFill>
                <a:latin typeface="Poppins Medium"/>
                <a:ea typeface="Poppins Medium"/>
                <a:cs typeface="Poppins Medium"/>
                <a:sym typeface="Poppins Medium"/>
              </a:rPr>
              <a:t>VCC        -&gt;        5V</a:t>
            </a:r>
            <a:endParaRPr b="0" i="0" sz="1900" u="none" cap="none" strike="noStrike">
              <a:solidFill>
                <a:srgbClr val="FEF1E4"/>
              </a:solidFill>
              <a:latin typeface="Poppins Medium"/>
              <a:ea typeface="Poppins Medium"/>
              <a:cs typeface="Poppins Medium"/>
              <a:sym typeface="Poppins Medium"/>
            </a:endParaRPr>
          </a:p>
          <a:p>
            <a:pPr indent="45720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FEF1E4"/>
                </a:solidFill>
                <a:latin typeface="Poppins Medium"/>
                <a:ea typeface="Poppins Medium"/>
                <a:cs typeface="Poppins Medium"/>
                <a:sym typeface="Poppins Medium"/>
              </a:rPr>
              <a:t>GND        -&gt;      GND</a:t>
            </a:r>
            <a:endParaRPr b="0" i="0" sz="1900" u="none" cap="none" strike="noStrike">
              <a:solidFill>
                <a:srgbClr val="FEF1E4"/>
              </a:solidFill>
              <a:latin typeface="Poppins Medium"/>
              <a:ea typeface="Poppins Medium"/>
              <a:cs typeface="Poppins Medium"/>
              <a:sym typeface="Poppins Medium"/>
            </a:endParaRPr>
          </a:p>
          <a:p>
            <a:pPr indent="45720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FEF1E4"/>
                </a:solidFill>
                <a:latin typeface="Poppins Medium"/>
                <a:ea typeface="Poppins Medium"/>
                <a:cs typeface="Poppins Medium"/>
                <a:sym typeface="Poppins Medium"/>
              </a:rPr>
              <a:t>RXD         -&gt;       D3</a:t>
            </a:r>
            <a:endParaRPr b="0" i="0" sz="1900" u="none" cap="none" strike="noStrike">
              <a:solidFill>
                <a:srgbClr val="FEF1E4"/>
              </a:solidFill>
              <a:latin typeface="Poppins Medium"/>
              <a:ea typeface="Poppins Medium"/>
              <a:cs typeface="Poppins Medium"/>
              <a:sym typeface="Poppins Medium"/>
            </a:endParaRPr>
          </a:p>
          <a:p>
            <a:pPr indent="45720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FEF1E4"/>
                </a:solidFill>
                <a:latin typeface="Poppins Medium"/>
                <a:ea typeface="Poppins Medium"/>
                <a:cs typeface="Poppins Medium"/>
                <a:sym typeface="Poppins Medium"/>
              </a:rPr>
              <a:t>TXD         -&gt;       D2</a:t>
            </a:r>
            <a:endParaRPr b="0" i="0" sz="1900" u="none" cap="none" strike="noStrike">
              <a:solidFill>
                <a:srgbClr val="FEF1E4"/>
              </a:solidFill>
              <a:latin typeface="Poppins Medium"/>
              <a:ea typeface="Poppins Medium"/>
              <a:cs typeface="Poppins Medium"/>
              <a:sym typeface="Poppins Medium"/>
            </a:endParaRPr>
          </a:p>
        </p:txBody>
      </p:sp>
      <p:pic>
        <p:nvPicPr>
          <p:cNvPr id="214" name="Google Shape;214;p17"/>
          <p:cNvPicPr preferRelativeResize="0"/>
          <p:nvPr/>
        </p:nvPicPr>
        <p:blipFill rotWithShape="1">
          <a:blip r:embed="rId4">
            <a:alphaModFix/>
          </a:blip>
          <a:srcRect b="0" l="0" r="0" t="0"/>
          <a:stretch/>
        </p:blipFill>
        <p:spPr>
          <a:xfrm>
            <a:off x="5556425" y="1426500"/>
            <a:ext cx="3405600" cy="3405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20" name="Google Shape;220;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21" name="Google Shape;221;p18"/>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222" name="Google Shape;222;p18"/>
          <p:cNvSpPr txBox="1"/>
          <p:nvPr/>
        </p:nvSpPr>
        <p:spPr>
          <a:xfrm>
            <a:off x="1760220" y="828332"/>
            <a:ext cx="18897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DCB689"/>
                </a:solidFill>
                <a:latin typeface="Poppins ExtraBold"/>
                <a:ea typeface="Poppins ExtraBold"/>
                <a:cs typeface="Poppins ExtraBold"/>
                <a:sym typeface="Poppins ExtraBold"/>
              </a:rPr>
              <a:t>Project Ideas</a:t>
            </a:r>
            <a:endParaRPr b="0" i="0" sz="1800" u="none" cap="none" strike="noStrike">
              <a:solidFill>
                <a:srgbClr val="DCB689"/>
              </a:solidFill>
              <a:latin typeface="Poppins ExtraBold"/>
              <a:ea typeface="Poppins ExtraBold"/>
              <a:cs typeface="Poppins ExtraBold"/>
              <a:sym typeface="Poppins ExtraBold"/>
            </a:endParaRPr>
          </a:p>
        </p:txBody>
      </p:sp>
      <p:sp>
        <p:nvSpPr>
          <p:cNvPr id="223" name="Google Shape;223;p18"/>
          <p:cNvSpPr txBox="1"/>
          <p:nvPr/>
        </p:nvSpPr>
        <p:spPr>
          <a:xfrm>
            <a:off x="1760220" y="1401032"/>
            <a:ext cx="6637020" cy="110709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200"/>
              <a:buFont typeface="Arial"/>
              <a:buChar char="•"/>
            </a:pPr>
            <a:r>
              <a:rPr b="0" i="0" lang="en" sz="1200" u="none" cap="none" strike="noStrike">
                <a:solidFill>
                  <a:srgbClr val="DCB689"/>
                </a:solidFill>
                <a:latin typeface="Poppins ExtraBold"/>
                <a:ea typeface="Poppins ExtraBold"/>
                <a:cs typeface="Poppins ExtraBold"/>
                <a:sym typeface="Poppins ExtraBold"/>
              </a:rPr>
              <a:t>Tap-Open Sensor:</a:t>
            </a:r>
            <a:endParaRPr/>
          </a:p>
          <a:p>
            <a:pPr indent="-285750" lvl="0" marL="285750" marR="0" rtl="0" algn="l">
              <a:lnSpc>
                <a:spcPct val="150000"/>
              </a:lnSpc>
              <a:spcBef>
                <a:spcPts val="0"/>
              </a:spcBef>
              <a:spcAft>
                <a:spcPts val="0"/>
              </a:spcAft>
              <a:buClr>
                <a:srgbClr val="000000"/>
              </a:buClr>
              <a:buSzPts val="1100"/>
              <a:buFont typeface="Arial"/>
              <a:buChar char="•"/>
            </a:pPr>
            <a:r>
              <a:rPr b="0" i="0" lang="en" sz="1100" u="none" cap="none" strike="noStrike">
                <a:solidFill>
                  <a:srgbClr val="DCB689"/>
                </a:solidFill>
                <a:latin typeface="Poppins ExtraBold"/>
                <a:ea typeface="Poppins ExtraBold"/>
                <a:cs typeface="Poppins ExtraBold"/>
                <a:sym typeface="Poppins ExtraBold"/>
              </a:rPr>
              <a:t>Using an Arduino board and a HC-05 module, create a project that notifies the owner when their tap is open (by means of an audio/visual cue or even a mobile notification!).</a:t>
            </a:r>
            <a:endParaRPr/>
          </a:p>
        </p:txBody>
      </p:sp>
      <p:sp>
        <p:nvSpPr>
          <p:cNvPr id="224" name="Google Shape;224;p18"/>
          <p:cNvSpPr txBox="1"/>
          <p:nvPr/>
        </p:nvSpPr>
        <p:spPr>
          <a:xfrm>
            <a:off x="1760220" y="2469657"/>
            <a:ext cx="5935208" cy="109260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200"/>
              <a:buFont typeface="Arial"/>
              <a:buChar char="•"/>
            </a:pPr>
            <a:r>
              <a:rPr b="0" i="0" lang="en" sz="1200" u="none" cap="none" strike="noStrike">
                <a:solidFill>
                  <a:srgbClr val="DCB689"/>
                </a:solidFill>
                <a:latin typeface="Poppins ExtraBold"/>
                <a:ea typeface="Poppins ExtraBold"/>
                <a:cs typeface="Poppins ExtraBold"/>
                <a:sym typeface="Poppins ExtraBold"/>
              </a:rPr>
              <a:t>Trash Full Sensor:</a:t>
            </a:r>
            <a:endParaRPr/>
          </a:p>
          <a:p>
            <a:pPr indent="-285750" lvl="0" marL="285750" marR="0" rtl="0" algn="l">
              <a:lnSpc>
                <a:spcPct val="150000"/>
              </a:lnSpc>
              <a:spcBef>
                <a:spcPts val="0"/>
              </a:spcBef>
              <a:spcAft>
                <a:spcPts val="0"/>
              </a:spcAft>
              <a:buClr>
                <a:srgbClr val="000000"/>
              </a:buClr>
              <a:buSzPts val="1100"/>
              <a:buFont typeface="Arial"/>
              <a:buChar char="•"/>
            </a:pPr>
            <a:r>
              <a:rPr b="0" i="0" lang="en" sz="1100" u="none" cap="none" strike="noStrike">
                <a:solidFill>
                  <a:srgbClr val="DCB689"/>
                </a:solidFill>
                <a:latin typeface="Poppins ExtraBold"/>
                <a:ea typeface="Poppins ExtraBold"/>
                <a:cs typeface="Poppins ExtraBold"/>
                <a:sym typeface="Poppins ExtraBold"/>
              </a:rPr>
              <a:t>Create a project that notifies the owner when their trash can fills up, by means similar to the project above.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5" name="Google Shape;225;p18"/>
          <p:cNvSpPr txBox="1"/>
          <p:nvPr/>
        </p:nvSpPr>
        <p:spPr>
          <a:xfrm>
            <a:off x="1760220" y="3333859"/>
            <a:ext cx="5405718" cy="85318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200"/>
              <a:buFont typeface="Arial"/>
              <a:buChar char="•"/>
            </a:pPr>
            <a:r>
              <a:rPr b="0" i="0" lang="en" sz="1200" u="none" cap="none" strike="noStrike">
                <a:solidFill>
                  <a:srgbClr val="DCB689"/>
                </a:solidFill>
                <a:latin typeface="Poppins ExtraBold"/>
                <a:ea typeface="Poppins ExtraBold"/>
                <a:cs typeface="Poppins ExtraBold"/>
                <a:sym typeface="Poppins ExtraBold"/>
              </a:rPr>
              <a:t>Automatic Door Closer:</a:t>
            </a:r>
            <a:endParaRPr/>
          </a:p>
          <a:p>
            <a:pPr indent="-285750" lvl="0" marL="285750" marR="0" rtl="0" algn="l">
              <a:lnSpc>
                <a:spcPct val="150000"/>
              </a:lnSpc>
              <a:spcBef>
                <a:spcPts val="0"/>
              </a:spcBef>
              <a:spcAft>
                <a:spcPts val="0"/>
              </a:spcAft>
              <a:buClr>
                <a:srgbClr val="000000"/>
              </a:buClr>
              <a:buSzPts val="1100"/>
              <a:buFont typeface="Arial"/>
              <a:buChar char="•"/>
            </a:pPr>
            <a:r>
              <a:rPr b="0" i="0" lang="en" sz="1100" u="none" cap="none" strike="noStrike">
                <a:solidFill>
                  <a:srgbClr val="DCB689"/>
                </a:solidFill>
                <a:latin typeface="Poppins ExtraBold"/>
                <a:ea typeface="Poppins ExtraBold"/>
                <a:cs typeface="Poppins ExtraBold"/>
                <a:sym typeface="Poppins ExtraBold"/>
              </a:rPr>
              <a:t>Create a project that closes a door when the user instructs the Arduino to do so.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500"/>
                                        <p:tgtEl>
                                          <p:spTgt spid="223"/>
                                        </p:tgtEl>
                                        <p:attrNameLst>
                                          <p:attrName>ppt_w</p:attrName>
                                        </p:attrNameLst>
                                      </p:cBhvr>
                                      <p:tavLst>
                                        <p:tav fmla="" tm="0">
                                          <p:val>
                                            <p:strVal val="0"/>
                                          </p:val>
                                        </p:tav>
                                        <p:tav fmla="" tm="100000">
                                          <p:val>
                                            <p:strVal val="#ppt_w"/>
                                          </p:val>
                                        </p:tav>
                                      </p:tavLst>
                                    </p:anim>
                                    <p:anim calcmode="lin" valueType="num">
                                      <p:cBhvr additive="base">
                                        <p:cTn dur="500"/>
                                        <p:tgtEl>
                                          <p:spTgt spid="22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4"/>
                                        </p:tgtEl>
                                        <p:attrNameLst>
                                          <p:attrName>style.visibility</p:attrName>
                                        </p:attrNameLst>
                                      </p:cBhvr>
                                      <p:to>
                                        <p:strVal val="visible"/>
                                      </p:to>
                                    </p:set>
                                    <p:anim calcmode="lin" valueType="num">
                                      <p:cBhvr additive="base">
                                        <p:cTn dur="500"/>
                                        <p:tgtEl>
                                          <p:spTgt spid="224"/>
                                        </p:tgtEl>
                                        <p:attrNameLst>
                                          <p:attrName>ppt_w</p:attrName>
                                        </p:attrNameLst>
                                      </p:cBhvr>
                                      <p:tavLst>
                                        <p:tav fmla="" tm="0">
                                          <p:val>
                                            <p:strVal val="0"/>
                                          </p:val>
                                        </p:tav>
                                        <p:tav fmla="" tm="100000">
                                          <p:val>
                                            <p:strVal val="#ppt_w"/>
                                          </p:val>
                                        </p:tav>
                                      </p:tavLst>
                                    </p:anim>
                                    <p:anim calcmode="lin" valueType="num">
                                      <p:cBhvr additive="base">
                                        <p:cTn dur="500"/>
                                        <p:tgtEl>
                                          <p:spTgt spid="22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5"/>
                                        </p:tgtEl>
                                        <p:attrNameLst>
                                          <p:attrName>style.visibility</p:attrName>
                                        </p:attrNameLst>
                                      </p:cBhvr>
                                      <p:to>
                                        <p:strVal val="visible"/>
                                      </p:to>
                                    </p:set>
                                    <p:anim calcmode="lin" valueType="num">
                                      <p:cBhvr additive="base">
                                        <p:cTn dur="500"/>
                                        <p:tgtEl>
                                          <p:spTgt spid="225"/>
                                        </p:tgtEl>
                                        <p:attrNameLst>
                                          <p:attrName>ppt_w</p:attrName>
                                        </p:attrNameLst>
                                      </p:cBhvr>
                                      <p:tavLst>
                                        <p:tav fmla="" tm="0">
                                          <p:val>
                                            <p:strVal val="0"/>
                                          </p:val>
                                        </p:tav>
                                        <p:tav fmla="" tm="100000">
                                          <p:val>
                                            <p:strVal val="#ppt_w"/>
                                          </p:val>
                                        </p:tav>
                                      </p:tavLst>
                                    </p:anim>
                                    <p:anim calcmode="lin" valueType="num">
                                      <p:cBhvr additive="base">
                                        <p:cTn dur="500"/>
                                        <p:tgtEl>
                                          <p:spTgt spid="22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31" name="Google Shape;231;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32" name="Google Shape;232;p19"/>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233" name="Google Shape;233;p19"/>
          <p:cNvSpPr txBox="1"/>
          <p:nvPr/>
        </p:nvSpPr>
        <p:spPr>
          <a:xfrm>
            <a:off x="6675654" y="3260831"/>
            <a:ext cx="1475345" cy="49241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2000" u="none" cap="none" strike="noStrike">
                <a:solidFill>
                  <a:srgbClr val="DCB689"/>
                </a:solidFill>
                <a:latin typeface="Poppins ExtraBold"/>
                <a:ea typeface="Poppins ExtraBold"/>
                <a:cs typeface="Poppins ExtraBold"/>
                <a:sym typeface="Poppins ExtraBold"/>
              </a:rPr>
              <a:t>Speakers</a:t>
            </a:r>
            <a:endParaRPr b="0" i="0" sz="2000" u="none" cap="none" strike="noStrike">
              <a:solidFill>
                <a:srgbClr val="DCB689"/>
              </a:solidFill>
              <a:latin typeface="Poppins ExtraBold"/>
              <a:ea typeface="Poppins ExtraBold"/>
              <a:cs typeface="Poppins ExtraBold"/>
              <a:sym typeface="Poppins ExtraBold"/>
            </a:endParaRPr>
          </a:p>
        </p:txBody>
      </p:sp>
      <p:sp>
        <p:nvSpPr>
          <p:cNvPr id="234" name="Google Shape;234;p19"/>
          <p:cNvSpPr txBox="1"/>
          <p:nvPr/>
        </p:nvSpPr>
        <p:spPr>
          <a:xfrm>
            <a:off x="6475475" y="3753243"/>
            <a:ext cx="1882920" cy="609367"/>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chemeClr val="dk1"/>
              </a:buClr>
              <a:buSzPts val="1100"/>
              <a:buFont typeface="Arial"/>
              <a:buNone/>
            </a:pPr>
            <a:r>
              <a:rPr b="0" i="0" lang="en" sz="1200" u="none" cap="none" strike="noStrike">
                <a:solidFill>
                  <a:srgbClr val="FEF1E4"/>
                </a:solidFill>
                <a:latin typeface="Poppins Medium"/>
                <a:ea typeface="Poppins Medium"/>
                <a:cs typeface="Poppins Medium"/>
                <a:sym typeface="Poppins Medium"/>
              </a:rPr>
              <a:t>Satyam Shivam</a:t>
            </a:r>
            <a:endParaRPr b="0" i="0" sz="1200" u="none" cap="none" strike="noStrike">
              <a:solidFill>
                <a:srgbClr val="FEF1E4"/>
              </a:solidFill>
              <a:latin typeface="Poppins Medium"/>
              <a:ea typeface="Poppins Medium"/>
              <a:cs typeface="Poppins Medium"/>
              <a:sym typeface="Poppins Medium"/>
            </a:endParaRPr>
          </a:p>
          <a:p>
            <a:pPr indent="0" lvl="0" marL="0" marR="0" rtl="0" algn="ctr">
              <a:lnSpc>
                <a:spcPct val="115000"/>
              </a:lnSpc>
              <a:spcBef>
                <a:spcPts val="0"/>
              </a:spcBef>
              <a:spcAft>
                <a:spcPts val="0"/>
              </a:spcAft>
              <a:buClr>
                <a:schemeClr val="dk1"/>
              </a:buClr>
              <a:buSzPts val="1100"/>
              <a:buFont typeface="Arial"/>
              <a:buNone/>
            </a:pPr>
            <a:r>
              <a:rPr b="0" i="0" lang="en" sz="1200" u="none" cap="none" strike="noStrike">
                <a:solidFill>
                  <a:srgbClr val="FEF1E4"/>
                </a:solidFill>
                <a:latin typeface="Poppins Medium"/>
                <a:ea typeface="Poppins Medium"/>
                <a:cs typeface="Poppins Medium"/>
                <a:sym typeface="Poppins Medium"/>
              </a:rPr>
              <a:t>Adway B</a:t>
            </a:r>
            <a:endParaRPr b="0" i="0" sz="1400" u="none" cap="none" strike="noStrike">
              <a:solidFill>
                <a:srgbClr val="FEF1E4"/>
              </a:solidFill>
              <a:latin typeface="Poppins Medium"/>
              <a:ea typeface="Poppins Medium"/>
              <a:cs typeface="Poppins Medium"/>
              <a:sym typeface="Poppins Medium"/>
            </a:endParaRPr>
          </a:p>
        </p:txBody>
      </p:sp>
      <p:sp>
        <p:nvSpPr>
          <p:cNvPr id="235" name="Google Shape;235;p19"/>
          <p:cNvSpPr txBox="1"/>
          <p:nvPr/>
        </p:nvSpPr>
        <p:spPr>
          <a:xfrm>
            <a:off x="2762250" y="1986975"/>
            <a:ext cx="36195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3200" u="none" cap="none" strike="noStrike">
                <a:solidFill>
                  <a:srgbClr val="DCB689"/>
                </a:solidFill>
                <a:latin typeface="Poppins ExtraBold"/>
                <a:ea typeface="Poppins ExtraBold"/>
                <a:cs typeface="Poppins ExtraBold"/>
                <a:sym typeface="Poppins ExtraBold"/>
              </a:rPr>
              <a:t>THANK YOU</a:t>
            </a:r>
            <a:endParaRPr b="0" i="0" sz="3200" u="none" cap="none" strike="noStrike">
              <a:solidFill>
                <a:srgbClr val="DCB689"/>
              </a:solidFill>
              <a:latin typeface="Poppins ExtraBold"/>
              <a:ea typeface="Poppins ExtraBold"/>
              <a:cs typeface="Poppins ExtraBold"/>
              <a:sym typeface="Poppins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4" name="Google Shape;64;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5" name="Google Shape;65;p2"/>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66" name="Google Shape;66;p2"/>
          <p:cNvSpPr txBox="1"/>
          <p:nvPr/>
        </p:nvSpPr>
        <p:spPr>
          <a:xfrm>
            <a:off x="2668350" y="731375"/>
            <a:ext cx="38073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 sz="4200" u="none" cap="none" strike="noStrike">
                <a:solidFill>
                  <a:srgbClr val="DCB689"/>
                </a:solidFill>
                <a:latin typeface="Poppins ExtraBold"/>
                <a:ea typeface="Poppins ExtraBold"/>
                <a:cs typeface="Poppins ExtraBold"/>
                <a:sym typeface="Poppins ExtraBold"/>
              </a:rPr>
              <a:t>Who we are.</a:t>
            </a:r>
            <a:endParaRPr b="0" i="0" sz="4200" u="none" cap="none" strike="noStrike">
              <a:solidFill>
                <a:srgbClr val="DCB689"/>
              </a:solidFill>
              <a:latin typeface="Poppins ExtraBold"/>
              <a:ea typeface="Poppins ExtraBold"/>
              <a:cs typeface="Poppins ExtraBold"/>
              <a:sym typeface="Poppins Extra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ExtraBold"/>
              <a:ea typeface="Poppins ExtraBold"/>
              <a:cs typeface="Poppins ExtraBold"/>
              <a:sym typeface="Poppins ExtraBold"/>
            </a:endParaRPr>
          </a:p>
        </p:txBody>
      </p:sp>
      <p:pic>
        <p:nvPicPr>
          <p:cNvPr id="67" name="Google Shape;67;p2"/>
          <p:cNvPicPr preferRelativeResize="0"/>
          <p:nvPr/>
        </p:nvPicPr>
        <p:blipFill rotWithShape="1">
          <a:blip r:embed="rId4">
            <a:alphaModFix/>
          </a:blip>
          <a:srcRect b="0" l="0" r="0" t="0"/>
          <a:stretch/>
        </p:blipFill>
        <p:spPr>
          <a:xfrm>
            <a:off x="70325" y="2001050"/>
            <a:ext cx="2519800" cy="2519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p:tgtEl>
                                          <p:spTgt spid="6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41" name="Google Shape;241;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42" name="Google Shape;242;p20"/>
          <p:cNvPicPr preferRelativeResize="0"/>
          <p:nvPr/>
        </p:nvPicPr>
        <p:blipFill rotWithShape="1">
          <a:blip r:embed="rId3">
            <a:alphaModFix/>
          </a:blip>
          <a:srcRect b="0" l="0" r="0" t="0"/>
          <a:stretch/>
        </p:blipFill>
        <p:spPr>
          <a:xfrm>
            <a:off x="0" y="0"/>
            <a:ext cx="9144003" cy="5143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48" name="Google Shape;248;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49" name="Google Shape;249;p21"/>
          <p:cNvPicPr preferRelativeResize="0"/>
          <p:nvPr/>
        </p:nvPicPr>
        <p:blipFill rotWithShape="1">
          <a:blip r:embed="rId3">
            <a:alphaModFix/>
          </a:blip>
          <a:srcRect b="0" l="0" r="0" t="0"/>
          <a:stretch/>
        </p:blipFill>
        <p:spPr>
          <a:xfrm>
            <a:off x="0" y="0"/>
            <a:ext cx="9144003" cy="51435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55" name="Google Shape;255;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56" name="Google Shape;256;p22"/>
          <p:cNvPicPr preferRelativeResize="0"/>
          <p:nvPr/>
        </p:nvPicPr>
        <p:blipFill rotWithShape="1">
          <a:blip r:embed="rId3">
            <a:alphaModFix/>
          </a:blip>
          <a:srcRect b="0" l="0" r="0" t="0"/>
          <a:stretch/>
        </p:blipFill>
        <p:spPr>
          <a:xfrm>
            <a:off x="0" y="0"/>
            <a:ext cx="9144003"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3" name="Google Shape;73;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4" name="Google Shape;74;p3"/>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75" name="Google Shape;75;p3"/>
          <p:cNvSpPr txBox="1"/>
          <p:nvPr/>
        </p:nvSpPr>
        <p:spPr>
          <a:xfrm>
            <a:off x="2725462" y="772875"/>
            <a:ext cx="5542237" cy="79865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chemeClr val="dk1"/>
              </a:buClr>
              <a:buSzPts val="1100"/>
              <a:buFont typeface="Arial"/>
              <a:buNone/>
            </a:pPr>
            <a:r>
              <a:rPr b="0" i="0" lang="en" sz="2600" u="none" cap="none" strike="noStrike">
                <a:solidFill>
                  <a:srgbClr val="DCB689"/>
                </a:solidFill>
                <a:latin typeface="Poppins ExtraBold"/>
                <a:ea typeface="Poppins ExtraBold"/>
                <a:cs typeface="Poppins ExtraBold"/>
                <a:sym typeface="Poppins ExtraBold"/>
              </a:rPr>
              <a:t>But what is Bluetooth?</a:t>
            </a:r>
            <a:endParaRPr b="0" i="0" sz="2600" u="none" cap="none" strike="noStrike">
              <a:solidFill>
                <a:srgbClr val="DCB689"/>
              </a:solidFill>
              <a:latin typeface="Poppins ExtraBold"/>
              <a:ea typeface="Poppins ExtraBold"/>
              <a:cs typeface="Poppins ExtraBold"/>
              <a:sym typeface="Poppins ExtraBold"/>
            </a:endParaRPr>
          </a:p>
        </p:txBody>
      </p:sp>
      <p:sp>
        <p:nvSpPr>
          <p:cNvPr id="76" name="Google Shape;76;p3"/>
          <p:cNvSpPr txBox="1"/>
          <p:nvPr/>
        </p:nvSpPr>
        <p:spPr>
          <a:xfrm>
            <a:off x="1536899" y="1409530"/>
            <a:ext cx="6730800" cy="3868721"/>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rPr b="0" i="0" lang="en" sz="1300" u="none" cap="none" strike="noStrike">
                <a:solidFill>
                  <a:srgbClr val="FEF1E4"/>
                </a:solidFill>
                <a:latin typeface="Lato"/>
                <a:ea typeface="Lato"/>
                <a:cs typeface="Lato"/>
                <a:sym typeface="Lato"/>
              </a:rPr>
              <a:t>Bluetooth is a technology that aims to achieve three objectives:</a:t>
            </a:r>
            <a:endParaRPr/>
          </a:p>
          <a:p>
            <a:pPr indent="-285750" lvl="0" marL="285750" marR="0" rtl="0" algn="l">
              <a:lnSpc>
                <a:spcPct val="150000"/>
              </a:lnSpc>
              <a:spcBef>
                <a:spcPts val="0"/>
              </a:spcBef>
              <a:spcAft>
                <a:spcPts val="0"/>
              </a:spcAft>
              <a:buClr>
                <a:schemeClr val="dk1"/>
              </a:buClr>
              <a:buSzPts val="1100"/>
              <a:buFont typeface="Arial"/>
              <a:buChar char="•"/>
            </a:pPr>
            <a:r>
              <a:rPr b="0" i="0" lang="en" sz="1300" u="none" cap="none" strike="noStrike">
                <a:solidFill>
                  <a:srgbClr val="FEF1E4"/>
                </a:solidFill>
                <a:latin typeface="Lato"/>
                <a:ea typeface="Lato"/>
                <a:cs typeface="Lato"/>
                <a:sym typeface="Lato"/>
              </a:rPr>
              <a:t>To eliminate wires associated with most consumer and computer equipment, without user intervention.</a:t>
            </a:r>
            <a:endParaRPr/>
          </a:p>
          <a:p>
            <a:pPr indent="-215900" lvl="0" marL="285750" marR="0" rtl="0" algn="l">
              <a:lnSpc>
                <a:spcPct val="150000"/>
              </a:lnSpc>
              <a:spcBef>
                <a:spcPts val="0"/>
              </a:spcBef>
              <a:spcAft>
                <a:spcPts val="0"/>
              </a:spcAft>
              <a:buClr>
                <a:schemeClr val="dk1"/>
              </a:buClr>
              <a:buSzPts val="1100"/>
              <a:buFont typeface="Arial"/>
              <a:buNone/>
            </a:pPr>
            <a:r>
              <a:t/>
            </a:r>
            <a:endParaRPr b="0" i="0" sz="1300" u="none" cap="none" strike="noStrike">
              <a:solidFill>
                <a:srgbClr val="FEF1E4"/>
              </a:solidFill>
              <a:latin typeface="Lato"/>
              <a:ea typeface="Lato"/>
              <a:cs typeface="Lato"/>
              <a:sym typeface="Lato"/>
            </a:endParaRPr>
          </a:p>
          <a:p>
            <a:pPr indent="-285750" lvl="0" marL="285750" marR="0" rtl="0" algn="l">
              <a:lnSpc>
                <a:spcPct val="150000"/>
              </a:lnSpc>
              <a:spcBef>
                <a:spcPts val="0"/>
              </a:spcBef>
              <a:spcAft>
                <a:spcPts val="0"/>
              </a:spcAft>
              <a:buClr>
                <a:schemeClr val="dk1"/>
              </a:buClr>
              <a:buSzPts val="1100"/>
              <a:buFont typeface="Arial"/>
              <a:buChar char="•"/>
            </a:pPr>
            <a:r>
              <a:rPr b="0" i="0" lang="en" sz="1300" u="none" cap="none" strike="noStrike">
                <a:solidFill>
                  <a:srgbClr val="FEF1E4"/>
                </a:solidFill>
                <a:latin typeface="Lato"/>
                <a:ea typeface="Lato"/>
                <a:cs typeface="Lato"/>
                <a:sym typeface="Lato"/>
              </a:rPr>
              <a:t>To allow multiple devices to be connected at the same time and facilitate communication between all of them.</a:t>
            </a:r>
            <a:endParaRPr/>
          </a:p>
          <a:p>
            <a:pPr indent="-215900" lvl="0" marL="285750" marR="0" rtl="0" algn="l">
              <a:lnSpc>
                <a:spcPct val="150000"/>
              </a:lnSpc>
              <a:spcBef>
                <a:spcPts val="0"/>
              </a:spcBef>
              <a:spcAft>
                <a:spcPts val="0"/>
              </a:spcAft>
              <a:buClr>
                <a:schemeClr val="dk1"/>
              </a:buClr>
              <a:buSzPts val="1100"/>
              <a:buFont typeface="Arial"/>
              <a:buNone/>
            </a:pPr>
            <a:r>
              <a:t/>
            </a:r>
            <a:endParaRPr b="0" i="0" sz="1300" u="none" cap="none" strike="noStrike">
              <a:solidFill>
                <a:srgbClr val="FEF1E4"/>
              </a:solidFill>
              <a:latin typeface="Lato"/>
              <a:ea typeface="Lato"/>
              <a:cs typeface="Lato"/>
              <a:sym typeface="Lato"/>
            </a:endParaRPr>
          </a:p>
          <a:p>
            <a:pPr indent="-285750" lvl="0" marL="285750" marR="0" rtl="0" algn="l">
              <a:lnSpc>
                <a:spcPct val="150000"/>
              </a:lnSpc>
              <a:spcBef>
                <a:spcPts val="0"/>
              </a:spcBef>
              <a:spcAft>
                <a:spcPts val="0"/>
              </a:spcAft>
              <a:buClr>
                <a:schemeClr val="dk1"/>
              </a:buClr>
              <a:buSzPts val="1100"/>
              <a:buFont typeface="Arial"/>
              <a:buChar char="•"/>
            </a:pPr>
            <a:r>
              <a:rPr b="0" i="0" lang="en" sz="1300" u="none" cap="none" strike="noStrike">
                <a:solidFill>
                  <a:srgbClr val="FEF1E4"/>
                </a:solidFill>
                <a:latin typeface="Lato"/>
                <a:ea typeface="Lato"/>
                <a:cs typeface="Lato"/>
                <a:sym typeface="Lato"/>
              </a:rPr>
              <a:t>Make a location centric connectivity seamless (devices automatically find each other and discover what they can do for each other).</a:t>
            </a:r>
            <a:endParaRPr/>
          </a:p>
          <a:p>
            <a:pPr indent="-215900" lvl="0" marL="285750" marR="0" rtl="0" algn="l">
              <a:lnSpc>
                <a:spcPct val="115000"/>
              </a:lnSpc>
              <a:spcBef>
                <a:spcPts val="0"/>
              </a:spcBef>
              <a:spcAft>
                <a:spcPts val="0"/>
              </a:spcAft>
              <a:buClr>
                <a:schemeClr val="dk1"/>
              </a:buClr>
              <a:buSzPts val="1100"/>
              <a:buFont typeface="Arial"/>
              <a:buNone/>
            </a:pPr>
            <a:r>
              <a:t/>
            </a:r>
            <a:endParaRPr b="0" i="0" sz="1300" u="none" cap="none" strike="noStrike">
              <a:solidFill>
                <a:srgbClr val="FEF1E4"/>
              </a:solidFill>
              <a:latin typeface="Lato"/>
              <a:ea typeface="Lato"/>
              <a:cs typeface="Lato"/>
              <a:sym typeface="Lato"/>
            </a:endParaRPr>
          </a:p>
          <a:p>
            <a:pPr indent="0" lvl="0" marL="0" marR="0" rtl="0" algn="l">
              <a:lnSpc>
                <a:spcPct val="115000"/>
              </a:lnSpc>
              <a:spcBef>
                <a:spcPts val="1200"/>
              </a:spcBef>
              <a:spcAft>
                <a:spcPts val="0"/>
              </a:spcAft>
              <a:buClr>
                <a:schemeClr val="dk1"/>
              </a:buClr>
              <a:buSzPts val="1100"/>
              <a:buFont typeface="Arial"/>
              <a:buNone/>
            </a:pPr>
            <a:r>
              <a:t/>
            </a:r>
            <a:endParaRPr b="0" i="0" sz="1300" u="none" cap="none" strike="noStrike">
              <a:solidFill>
                <a:srgbClr val="FEF1E4"/>
              </a:solidFill>
              <a:latin typeface="Lato"/>
              <a:ea typeface="Lato"/>
              <a:cs typeface="Lato"/>
              <a:sym typeface="Lato"/>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FEF1E4"/>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p:tgtEl>
                                          <p:spTgt spid="7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82" name="Google Shape;82;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83" name="Google Shape;83;p4"/>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84" name="Google Shape;84;p4"/>
          <p:cNvSpPr txBox="1"/>
          <p:nvPr/>
        </p:nvSpPr>
        <p:spPr>
          <a:xfrm>
            <a:off x="2790310" y="685775"/>
            <a:ext cx="4223977" cy="79865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chemeClr val="dk1"/>
              </a:buClr>
              <a:buSzPts val="1100"/>
              <a:buFont typeface="Arial"/>
              <a:buNone/>
            </a:pPr>
            <a:r>
              <a:rPr b="0" i="0" lang="en" sz="2600" u="none" cap="none" strike="noStrike">
                <a:solidFill>
                  <a:srgbClr val="DCB689"/>
                </a:solidFill>
                <a:latin typeface="Poppins ExtraBold"/>
                <a:ea typeface="Poppins ExtraBold"/>
                <a:cs typeface="Poppins ExtraBold"/>
                <a:sym typeface="Poppins ExtraBold"/>
              </a:rPr>
              <a:t>More about Bluetooth</a:t>
            </a:r>
            <a:endParaRPr b="0" i="0" sz="2600" u="none" cap="none" strike="noStrike">
              <a:solidFill>
                <a:srgbClr val="DCB689"/>
              </a:solidFill>
              <a:latin typeface="Poppins ExtraBold"/>
              <a:ea typeface="Poppins ExtraBold"/>
              <a:cs typeface="Poppins ExtraBold"/>
              <a:sym typeface="Poppins ExtraBold"/>
            </a:endParaRPr>
          </a:p>
        </p:txBody>
      </p:sp>
      <p:sp>
        <p:nvSpPr>
          <p:cNvPr id="85" name="Google Shape;85;p4"/>
          <p:cNvSpPr txBox="1"/>
          <p:nvPr/>
        </p:nvSpPr>
        <p:spPr>
          <a:xfrm>
            <a:off x="1536899" y="1409530"/>
            <a:ext cx="6730800" cy="2885375"/>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None/>
            </a:pPr>
            <a:r>
              <a:rPr b="1" i="0" lang="en" sz="1300" u="none" cap="none" strike="noStrike">
                <a:solidFill>
                  <a:srgbClr val="D7D0C6"/>
                </a:solidFill>
                <a:latin typeface="Lato"/>
                <a:ea typeface="Lato"/>
                <a:cs typeface="Lato"/>
                <a:sym typeface="Lato"/>
              </a:rPr>
              <a:t>Bluetooth is a dynamic open standard for exchanging data wirelessly over short distances from fixed and mobile devices to create personal area networks (PANs) with high levels of security. </a:t>
            </a:r>
            <a:endParaRPr/>
          </a:p>
          <a:p>
            <a:pPr indent="0" lvl="0" marL="0" marR="0" rtl="0" algn="just">
              <a:lnSpc>
                <a:spcPct val="150000"/>
              </a:lnSpc>
              <a:spcBef>
                <a:spcPts val="0"/>
              </a:spcBef>
              <a:spcAft>
                <a:spcPts val="0"/>
              </a:spcAft>
              <a:buNone/>
            </a:pPr>
            <a:r>
              <a:t/>
            </a:r>
            <a:endParaRPr b="1" i="0" sz="1300" u="none" cap="none" strike="noStrike">
              <a:solidFill>
                <a:srgbClr val="D7D0C6"/>
              </a:solidFill>
              <a:latin typeface="Lato"/>
              <a:ea typeface="Lato"/>
              <a:cs typeface="Lato"/>
              <a:sym typeface="Lato"/>
            </a:endParaRPr>
          </a:p>
          <a:p>
            <a:pPr indent="0" lvl="0" marL="0" marR="0" rtl="0" algn="just">
              <a:lnSpc>
                <a:spcPct val="150000"/>
              </a:lnSpc>
              <a:spcBef>
                <a:spcPts val="0"/>
              </a:spcBef>
              <a:spcAft>
                <a:spcPts val="0"/>
              </a:spcAft>
              <a:buNone/>
            </a:pPr>
            <a:r>
              <a:rPr b="1" i="0" lang="en" sz="1300" u="none" cap="none" strike="noStrike">
                <a:solidFill>
                  <a:srgbClr val="D7D0C6"/>
                </a:solidFill>
                <a:latin typeface="Lato"/>
                <a:ea typeface="Lato"/>
                <a:cs typeface="Lato"/>
                <a:sym typeface="Lato"/>
              </a:rPr>
              <a:t>It allows connectivity utilizing RF (radio frequency) technology in the unlicensed ultra high frequency 2.4 GHz (2400-2483.5 MHz) ISM (Industry, Scientific, Medical) band.</a:t>
            </a:r>
            <a:endParaRPr/>
          </a:p>
          <a:p>
            <a:pPr indent="0" lvl="0" marL="0" marR="0" rtl="0" algn="just">
              <a:lnSpc>
                <a:spcPct val="150000"/>
              </a:lnSpc>
              <a:spcBef>
                <a:spcPts val="0"/>
              </a:spcBef>
              <a:spcAft>
                <a:spcPts val="0"/>
              </a:spcAft>
              <a:buNone/>
            </a:pPr>
            <a:r>
              <a:t/>
            </a:r>
            <a:endParaRPr b="1" i="0" sz="1300" u="none" cap="none" strike="noStrike">
              <a:solidFill>
                <a:srgbClr val="D7D0C6"/>
              </a:solidFill>
              <a:latin typeface="Lato"/>
              <a:ea typeface="Lato"/>
              <a:cs typeface="Lato"/>
              <a:sym typeface="Lato"/>
            </a:endParaRPr>
          </a:p>
          <a:p>
            <a:pPr indent="0" lvl="0" marL="0" marR="0" rtl="0" algn="just">
              <a:lnSpc>
                <a:spcPct val="150000"/>
              </a:lnSpc>
              <a:spcBef>
                <a:spcPts val="0"/>
              </a:spcBef>
              <a:spcAft>
                <a:spcPts val="0"/>
              </a:spcAft>
              <a:buNone/>
            </a:pPr>
            <a:r>
              <a:rPr b="1" i="0" lang="en" sz="1300" u="none" cap="none" strike="noStrike">
                <a:solidFill>
                  <a:srgbClr val="D7D0C6"/>
                </a:solidFill>
                <a:latin typeface="Lato"/>
                <a:ea typeface="Lato"/>
                <a:cs typeface="Lato"/>
                <a:sym typeface="Lato"/>
              </a:rPr>
              <a:t>Unlike infrared, which uses a beam of light to transmit data and is found in many remote controls, wireless keyboards, etc., Bluetooth uses radio frequency to communicate.  </a:t>
            </a:r>
            <a:endParaRPr b="1" i="0" sz="1300" u="none" cap="none" strike="noStrike">
              <a:solidFill>
                <a:srgbClr val="FEF1E4"/>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500"/>
                                        <p:tgtEl>
                                          <p:spTgt spid="8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 </a:t>
            </a:r>
            <a:endParaRPr/>
          </a:p>
        </p:txBody>
      </p:sp>
      <p:sp>
        <p:nvSpPr>
          <p:cNvPr id="91" name="Google Shape;91;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92" name="Google Shape;92;p5"/>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93" name="Google Shape;93;p5"/>
          <p:cNvSpPr txBox="1"/>
          <p:nvPr/>
        </p:nvSpPr>
        <p:spPr>
          <a:xfrm>
            <a:off x="2460011" y="664100"/>
            <a:ext cx="4223977" cy="79865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chemeClr val="dk1"/>
              </a:buClr>
              <a:buSzPts val="1100"/>
              <a:buFont typeface="Arial"/>
              <a:buNone/>
            </a:pPr>
            <a:r>
              <a:rPr b="0" i="0" lang="en" sz="2600" u="none" cap="none" strike="noStrike">
                <a:solidFill>
                  <a:srgbClr val="DCB689"/>
                </a:solidFill>
                <a:latin typeface="Poppins ExtraBold"/>
                <a:ea typeface="Poppins ExtraBold"/>
                <a:cs typeface="Poppins ExtraBold"/>
                <a:sym typeface="Poppins ExtraBold"/>
              </a:rPr>
              <a:t>How it Works</a:t>
            </a:r>
            <a:endParaRPr b="0" i="0" sz="2600" u="none" cap="none" strike="noStrike">
              <a:solidFill>
                <a:srgbClr val="DCB689"/>
              </a:solidFill>
              <a:latin typeface="Poppins ExtraBold"/>
              <a:ea typeface="Poppins ExtraBold"/>
              <a:cs typeface="Poppins ExtraBold"/>
              <a:sym typeface="Poppins ExtraBold"/>
            </a:endParaRPr>
          </a:p>
        </p:txBody>
      </p:sp>
      <p:sp>
        <p:nvSpPr>
          <p:cNvPr id="94" name="Google Shape;94;p5"/>
          <p:cNvSpPr txBox="1"/>
          <p:nvPr/>
        </p:nvSpPr>
        <p:spPr>
          <a:xfrm>
            <a:off x="1510005" y="1236800"/>
            <a:ext cx="6730800" cy="3231624"/>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None/>
            </a:pPr>
            <a:r>
              <a:rPr b="1" i="0" lang="en" sz="1200" u="none" cap="none" strike="noStrike">
                <a:solidFill>
                  <a:srgbClr val="D7D0C6"/>
                </a:solidFill>
                <a:latin typeface="Lato"/>
                <a:ea typeface="Lato"/>
                <a:cs typeface="Lato"/>
                <a:sym typeface="Lato"/>
              </a:rPr>
              <a:t>As with any digital system, Bluetooth works by sending and receiving a stream of 1s and 0s.</a:t>
            </a:r>
            <a:endParaRPr/>
          </a:p>
          <a:p>
            <a:pPr indent="0" lvl="0" marL="0" marR="0" rtl="0" algn="just">
              <a:lnSpc>
                <a:spcPct val="150000"/>
              </a:lnSpc>
              <a:spcBef>
                <a:spcPts val="0"/>
              </a:spcBef>
              <a:spcAft>
                <a:spcPts val="0"/>
              </a:spcAft>
              <a:buNone/>
            </a:pPr>
            <a:r>
              <a:rPr b="1" i="0" lang="en" sz="1200" u="none" cap="none" strike="noStrike">
                <a:solidFill>
                  <a:srgbClr val="FEF1E4"/>
                </a:solidFill>
                <a:latin typeface="Lato"/>
                <a:ea typeface="Lato"/>
                <a:cs typeface="Lato"/>
                <a:sym typeface="Lato"/>
              </a:rPr>
              <a:t>1 is represented by a RF wave of a particular frequency, 0 is represented by a wave of another frequency.</a:t>
            </a:r>
            <a:endParaRPr/>
          </a:p>
          <a:p>
            <a:pPr indent="0" lvl="0" marL="0" marR="0" rtl="0" algn="just">
              <a:lnSpc>
                <a:spcPct val="150000"/>
              </a:lnSpc>
              <a:spcBef>
                <a:spcPts val="0"/>
              </a:spcBef>
              <a:spcAft>
                <a:spcPts val="0"/>
              </a:spcAft>
              <a:buNone/>
            </a:pPr>
            <a:r>
              <a:rPr b="1" i="0" lang="en" sz="1200" u="none" cap="none" strike="noStrike">
                <a:solidFill>
                  <a:srgbClr val="FEF1E4"/>
                </a:solidFill>
                <a:latin typeface="Lato"/>
                <a:ea typeface="Lato"/>
                <a:cs typeface="Lato"/>
                <a:sym typeface="Lato"/>
              </a:rPr>
              <a:t>The waves are emitted by the transmitters omnidirectionally, therefore allowing a transmitter-receiver system to work in any spatial orientation within range.</a:t>
            </a:r>
            <a:endParaRPr/>
          </a:p>
          <a:p>
            <a:pPr indent="0" lvl="0" marL="0" marR="0" rtl="0" algn="just">
              <a:lnSpc>
                <a:spcPct val="150000"/>
              </a:lnSpc>
              <a:spcBef>
                <a:spcPts val="0"/>
              </a:spcBef>
              <a:spcAft>
                <a:spcPts val="0"/>
              </a:spcAft>
              <a:buNone/>
            </a:pPr>
            <a:r>
              <a:rPr b="1" i="0" lang="en" sz="1200" u="none" cap="none" strike="noStrike">
                <a:solidFill>
                  <a:srgbClr val="FEF1E4"/>
                </a:solidFill>
                <a:latin typeface="Lato"/>
                <a:ea typeface="Lato"/>
                <a:cs typeface="Lato"/>
                <a:sym typeface="Lato"/>
              </a:rPr>
              <a:t>Each stream or group of 1s and 0s is called a packet and forms the basic unit of communication with Bluetooth.</a:t>
            </a:r>
            <a:endParaRPr/>
          </a:p>
          <a:p>
            <a:pPr indent="0" lvl="0" marL="0" marR="0" rtl="0" algn="just">
              <a:lnSpc>
                <a:spcPct val="150000"/>
              </a:lnSpc>
              <a:spcBef>
                <a:spcPts val="0"/>
              </a:spcBef>
              <a:spcAft>
                <a:spcPts val="0"/>
              </a:spcAft>
              <a:buNone/>
            </a:pPr>
            <a:r>
              <a:rPr b="1" i="0" lang="en" sz="1200" u="none" cap="none" strike="noStrike">
                <a:solidFill>
                  <a:srgbClr val="FEF1E4"/>
                </a:solidFill>
                <a:latin typeface="Lato"/>
                <a:ea typeface="Lato"/>
                <a:cs typeface="Lato"/>
                <a:sym typeface="Lato"/>
              </a:rPr>
              <a:t>Each packet begins with an Access Code of one of 3 types: Channel Access Code, Device Access Code and Inquiry Access Code; followed by the Packet Header and Payload.</a:t>
            </a:r>
            <a:endParaRPr/>
          </a:p>
          <a:p>
            <a:pPr indent="0" lvl="0" marL="0" marR="0" rtl="0" algn="just">
              <a:lnSpc>
                <a:spcPct val="150000"/>
              </a:lnSpc>
              <a:spcBef>
                <a:spcPts val="0"/>
              </a:spcBef>
              <a:spcAft>
                <a:spcPts val="0"/>
              </a:spcAft>
              <a:buNone/>
            </a:pPr>
            <a:r>
              <a:rPr b="1" i="0" lang="en" sz="1200" u="none" cap="none" strike="noStrike">
                <a:solidFill>
                  <a:srgbClr val="FEF1E4"/>
                </a:solidFill>
                <a:latin typeface="Lato"/>
                <a:ea typeface="Lato"/>
                <a:cs typeface="Lato"/>
                <a:sym typeface="Lato"/>
              </a:rPr>
              <a:t>CAC identifies a network of BT devices, DAC is used for special signaling procedures and IAC to discover other BT units in range.</a:t>
            </a:r>
            <a:endParaRPr b="1" i="0" sz="1200" u="none" cap="none" strike="noStrike">
              <a:solidFill>
                <a:srgbClr val="FEF1E4"/>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500"/>
                                        <p:tgtEl>
                                          <p:spTgt spid="9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00" name="Google Shape;100;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01" name="Google Shape;101;p6"/>
          <p:cNvPicPr preferRelativeResize="0"/>
          <p:nvPr/>
        </p:nvPicPr>
        <p:blipFill rotWithShape="1">
          <a:blip r:embed="rId3">
            <a:alphaModFix/>
          </a:blip>
          <a:srcRect b="0" l="0" r="0" t="0"/>
          <a:stretch/>
        </p:blipFill>
        <p:spPr>
          <a:xfrm>
            <a:off x="-3" y="0"/>
            <a:ext cx="9144003" cy="5143501"/>
          </a:xfrm>
          <a:prstGeom prst="rect">
            <a:avLst/>
          </a:prstGeom>
          <a:noFill/>
          <a:ln>
            <a:noFill/>
          </a:ln>
        </p:spPr>
      </p:pic>
      <p:sp>
        <p:nvSpPr>
          <p:cNvPr id="102" name="Google Shape;102;p6"/>
          <p:cNvSpPr txBox="1"/>
          <p:nvPr/>
        </p:nvSpPr>
        <p:spPr>
          <a:xfrm>
            <a:off x="2579135" y="891767"/>
            <a:ext cx="49929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DCB689"/>
                </a:solidFill>
                <a:latin typeface="Poppins ExtraBold"/>
                <a:ea typeface="Poppins ExtraBold"/>
                <a:cs typeface="Poppins ExtraBold"/>
                <a:sym typeface="Poppins ExtraBold"/>
              </a:rPr>
              <a:t>Applications of Bluetooth</a:t>
            </a:r>
            <a:endParaRPr b="0" i="0" sz="1400" u="none" cap="none" strike="noStrike">
              <a:solidFill>
                <a:srgbClr val="DCB689"/>
              </a:solidFill>
              <a:latin typeface="Poppins ExtraBold"/>
              <a:ea typeface="Poppins ExtraBold"/>
              <a:cs typeface="Poppins ExtraBold"/>
              <a:sym typeface="Poppins ExtraBold"/>
            </a:endParaRPr>
          </a:p>
        </p:txBody>
      </p:sp>
      <p:sp>
        <p:nvSpPr>
          <p:cNvPr id="103" name="Google Shape;103;p6"/>
          <p:cNvSpPr txBox="1"/>
          <p:nvPr/>
        </p:nvSpPr>
        <p:spPr>
          <a:xfrm>
            <a:off x="2632475" y="1866271"/>
            <a:ext cx="4339800" cy="1800463"/>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FEF1E4"/>
                </a:solidFill>
                <a:latin typeface="Poppins Medium"/>
                <a:ea typeface="Poppins Medium"/>
                <a:cs typeface="Poppins Medium"/>
                <a:sym typeface="Poppins Medium"/>
              </a:rPr>
              <a:t>Laptops</a:t>
            </a:r>
            <a:endParaRPr b="0" i="0" sz="1400" u="none" cap="none" strike="noStrike">
              <a:solidFill>
                <a:srgbClr val="FEF1E4"/>
              </a:solidFill>
              <a:latin typeface="Poppins Medium"/>
              <a:ea typeface="Poppins Medium"/>
              <a:cs typeface="Poppins Medium"/>
              <a:sym typeface="Poppins Medium"/>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FEF1E4"/>
                </a:solidFill>
                <a:latin typeface="Poppins Medium"/>
                <a:ea typeface="Poppins Medium"/>
                <a:cs typeface="Poppins Medium"/>
                <a:sym typeface="Poppins Medium"/>
              </a:rPr>
              <a:t>Mobile Phones</a:t>
            </a:r>
            <a:endParaRPr b="0" i="0" sz="1400" u="none" cap="none" strike="noStrike">
              <a:solidFill>
                <a:srgbClr val="FEF1E4"/>
              </a:solidFill>
              <a:latin typeface="Poppins Medium"/>
              <a:ea typeface="Poppins Medium"/>
              <a:cs typeface="Poppins Medium"/>
              <a:sym typeface="Poppins Medium"/>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FEF1E4"/>
                </a:solidFill>
                <a:latin typeface="Poppins Medium"/>
                <a:ea typeface="Poppins Medium"/>
                <a:cs typeface="Poppins Medium"/>
                <a:sym typeface="Poppins Medium"/>
              </a:rPr>
              <a:t>Wireless Headsets</a:t>
            </a:r>
            <a:endParaRPr b="0" i="0" sz="1400" u="none" cap="none" strike="noStrike">
              <a:solidFill>
                <a:srgbClr val="FEF1E4"/>
              </a:solidFill>
              <a:latin typeface="Poppins Medium"/>
              <a:ea typeface="Poppins Medium"/>
              <a:cs typeface="Poppins Medium"/>
              <a:sym typeface="Poppins Medium"/>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FEF1E4"/>
                </a:solidFill>
                <a:latin typeface="Poppins Medium"/>
                <a:ea typeface="Poppins Medium"/>
                <a:cs typeface="Poppins Medium"/>
                <a:sym typeface="Poppins Medium"/>
              </a:rPr>
              <a:t>PDA </a:t>
            </a:r>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FEF1E4"/>
                </a:solidFill>
                <a:latin typeface="Poppins Medium"/>
                <a:ea typeface="Poppins Medium"/>
                <a:cs typeface="Poppins Medium"/>
                <a:sym typeface="Poppins Medium"/>
              </a:rPr>
              <a:t>To Transfer data files</a:t>
            </a:r>
            <a:endParaRPr b="0" i="0" sz="1400" u="none" cap="none" strike="noStrike">
              <a:solidFill>
                <a:srgbClr val="FEF1E4"/>
              </a:solidFill>
              <a:latin typeface="Poppins Medium"/>
              <a:ea typeface="Poppins Medium"/>
              <a:cs typeface="Poppins Medium"/>
              <a:sym typeface="Poppins Medium"/>
            </a:endParaRPr>
          </a:p>
        </p:txBody>
      </p:sp>
      <p:sp>
        <p:nvSpPr>
          <p:cNvPr id="104" name="Google Shape;104;p6"/>
          <p:cNvSpPr txBox="1"/>
          <p:nvPr/>
        </p:nvSpPr>
        <p:spPr>
          <a:xfrm>
            <a:off x="3021678" y="2945447"/>
            <a:ext cx="321564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FEF1E4"/>
                </a:solidFill>
                <a:latin typeface="Poppins Medium"/>
                <a:ea typeface="Poppins Medium"/>
                <a:cs typeface="Poppins Medium"/>
                <a:sym typeface="Poppins Medium"/>
              </a:rPr>
              <a:t>(Personal Digital Assistants)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10" name="Google Shape;110;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11" name="Google Shape;111;p7"/>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12" name="Google Shape;112;p7"/>
          <p:cNvSpPr txBox="1"/>
          <p:nvPr/>
        </p:nvSpPr>
        <p:spPr>
          <a:xfrm>
            <a:off x="803675" y="1004600"/>
            <a:ext cx="49929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2600" u="none" cap="none" strike="noStrike">
                <a:solidFill>
                  <a:srgbClr val="DCB689"/>
                </a:solidFill>
                <a:latin typeface="Poppins ExtraBold"/>
                <a:ea typeface="Poppins ExtraBold"/>
                <a:cs typeface="Poppins ExtraBold"/>
                <a:sym typeface="Poppins ExtraBold"/>
              </a:rPr>
              <a:t>What is HC-05?</a:t>
            </a:r>
            <a:endParaRPr b="0" i="0" sz="2600" u="none" cap="none" strike="noStrike">
              <a:solidFill>
                <a:srgbClr val="DCB689"/>
              </a:solidFill>
              <a:latin typeface="Poppins ExtraBold"/>
              <a:ea typeface="Poppins ExtraBold"/>
              <a:cs typeface="Poppins ExtraBold"/>
              <a:sym typeface="Poppins Extra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CB689"/>
              </a:solidFill>
              <a:latin typeface="Poppins ExtraBold"/>
              <a:ea typeface="Poppins ExtraBold"/>
              <a:cs typeface="Poppins ExtraBold"/>
              <a:sym typeface="Poppins ExtraBold"/>
            </a:endParaRPr>
          </a:p>
        </p:txBody>
      </p:sp>
      <p:sp>
        <p:nvSpPr>
          <p:cNvPr id="113" name="Google Shape;113;p7"/>
          <p:cNvSpPr txBox="1"/>
          <p:nvPr/>
        </p:nvSpPr>
        <p:spPr>
          <a:xfrm>
            <a:off x="803675" y="1656275"/>
            <a:ext cx="5685900" cy="1014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 sz="1300" u="none" cap="none" strike="noStrike">
                <a:solidFill>
                  <a:srgbClr val="FEF1E4"/>
                </a:solidFill>
                <a:latin typeface="Poppins Medium"/>
                <a:ea typeface="Poppins Medium"/>
                <a:cs typeface="Poppins Medium"/>
                <a:sym typeface="Poppins Medium"/>
              </a:rPr>
              <a:t>Basically HC-05 is the Bluetooth module, Designed to replace cable connections (Super Cool).</a:t>
            </a:r>
            <a:endParaRPr b="0" i="0" sz="1300" u="none" cap="none" strike="noStrike">
              <a:solidFill>
                <a:srgbClr val="FEF1E4"/>
              </a:solidFill>
              <a:latin typeface="Poppins Medium"/>
              <a:ea typeface="Poppins Medium"/>
              <a:cs typeface="Poppins Medium"/>
              <a:sym typeface="Poppins Medium"/>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FEF1E4"/>
              </a:solidFill>
              <a:latin typeface="Poppins Medium"/>
              <a:ea typeface="Poppins Medium"/>
              <a:cs typeface="Poppins Medium"/>
              <a:sym typeface="Poppins Medium"/>
            </a:endParaRPr>
          </a:p>
        </p:txBody>
      </p:sp>
      <p:pic>
        <p:nvPicPr>
          <p:cNvPr id="114" name="Google Shape;114;p7"/>
          <p:cNvPicPr preferRelativeResize="0"/>
          <p:nvPr/>
        </p:nvPicPr>
        <p:blipFill rotWithShape="1">
          <a:blip r:embed="rId4">
            <a:alphaModFix/>
          </a:blip>
          <a:srcRect b="0" l="0" r="0" t="0"/>
          <a:stretch/>
        </p:blipFill>
        <p:spPr>
          <a:xfrm>
            <a:off x="5796575" y="1069500"/>
            <a:ext cx="3035725" cy="3035725"/>
          </a:xfrm>
          <a:prstGeom prst="rect">
            <a:avLst/>
          </a:prstGeom>
          <a:noFill/>
          <a:ln>
            <a:noFill/>
          </a:ln>
        </p:spPr>
      </p:pic>
      <p:pic>
        <p:nvPicPr>
          <p:cNvPr id="115" name="Google Shape;115;p7"/>
          <p:cNvPicPr preferRelativeResize="0"/>
          <p:nvPr/>
        </p:nvPicPr>
        <p:blipFill rotWithShape="1">
          <a:blip r:embed="rId5">
            <a:alphaModFix/>
          </a:blip>
          <a:srcRect b="0" l="0" r="0" t="0"/>
          <a:stretch/>
        </p:blipFill>
        <p:spPr>
          <a:xfrm>
            <a:off x="803675" y="2456325"/>
            <a:ext cx="2044576" cy="2044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21" name="Google Shape;121;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22" name="Google Shape;122;p8"/>
          <p:cNvPicPr preferRelativeResize="0"/>
          <p:nvPr/>
        </p:nvPicPr>
        <p:blipFill rotWithShape="1">
          <a:blip r:embed="rId3">
            <a:alphaModFix/>
          </a:blip>
          <a:srcRect b="0" l="0" r="0" t="0"/>
          <a:stretch/>
        </p:blipFill>
        <p:spPr>
          <a:xfrm>
            <a:off x="0" y="76200"/>
            <a:ext cx="9144003" cy="5143501"/>
          </a:xfrm>
          <a:prstGeom prst="rect">
            <a:avLst/>
          </a:prstGeom>
          <a:noFill/>
          <a:ln>
            <a:noFill/>
          </a:ln>
        </p:spPr>
      </p:pic>
      <p:sp>
        <p:nvSpPr>
          <p:cNvPr id="123" name="Google Shape;123;p8"/>
          <p:cNvSpPr txBox="1"/>
          <p:nvPr/>
        </p:nvSpPr>
        <p:spPr>
          <a:xfrm>
            <a:off x="1030975" y="883675"/>
            <a:ext cx="7114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2600" u="none" cap="none" strike="noStrike">
                <a:solidFill>
                  <a:srgbClr val="DCB689"/>
                </a:solidFill>
                <a:latin typeface="Poppins ExtraBold"/>
                <a:ea typeface="Poppins ExtraBold"/>
                <a:cs typeface="Poppins ExtraBold"/>
                <a:sym typeface="Poppins ExtraBold"/>
              </a:rPr>
              <a:t>What does HC-05 do?</a:t>
            </a:r>
            <a:endParaRPr b="0" i="0" sz="2600" u="none" cap="none" strike="noStrike">
              <a:solidFill>
                <a:srgbClr val="DCB689"/>
              </a:solidFill>
              <a:latin typeface="Poppins ExtraBold"/>
              <a:ea typeface="Poppins ExtraBold"/>
              <a:cs typeface="Poppins ExtraBold"/>
              <a:sym typeface="Poppins Extra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CB689"/>
              </a:solidFill>
              <a:latin typeface="Poppins ExtraBold"/>
              <a:ea typeface="Poppins ExtraBold"/>
              <a:cs typeface="Poppins ExtraBold"/>
              <a:sym typeface="Poppins ExtraBold"/>
            </a:endParaRPr>
          </a:p>
        </p:txBody>
      </p:sp>
      <p:sp>
        <p:nvSpPr>
          <p:cNvPr id="124" name="Google Shape;124;p8"/>
          <p:cNvSpPr txBox="1"/>
          <p:nvPr/>
        </p:nvSpPr>
        <p:spPr>
          <a:xfrm>
            <a:off x="1042300" y="1654075"/>
            <a:ext cx="4305000" cy="1934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 sz="1300" u="none" cap="none" strike="noStrike">
                <a:solidFill>
                  <a:srgbClr val="FEF1E4"/>
                </a:solidFill>
                <a:latin typeface="Poppins Medium"/>
                <a:ea typeface="Poppins Medium"/>
                <a:cs typeface="Poppins Medium"/>
                <a:sym typeface="Poppins Medium"/>
              </a:rPr>
              <a:t>HC-05 uses serial communication to communicate with the electronics. Usually, it is used to connect small devices like mobile phones using a short-range wireless connection to exchange files. As discussed, it uses the 2.45GHz frequency band.</a:t>
            </a:r>
            <a:endParaRPr b="0" i="0" sz="1300" u="none" cap="none" strike="noStrike">
              <a:solidFill>
                <a:srgbClr val="FEF1E4"/>
              </a:solidFill>
              <a:latin typeface="Poppins Medium"/>
              <a:ea typeface="Poppins Medium"/>
              <a:cs typeface="Poppins Medium"/>
              <a:sym typeface="Poppins Medium"/>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FEF1E4"/>
              </a:solidFill>
              <a:latin typeface="Poppins Medium"/>
              <a:ea typeface="Poppins Medium"/>
              <a:cs typeface="Poppins Medium"/>
              <a:sym typeface="Poppins Medium"/>
            </a:endParaRPr>
          </a:p>
        </p:txBody>
      </p:sp>
      <p:pic>
        <p:nvPicPr>
          <p:cNvPr id="125" name="Google Shape;125;p8"/>
          <p:cNvPicPr preferRelativeResize="0"/>
          <p:nvPr/>
        </p:nvPicPr>
        <p:blipFill rotWithShape="1">
          <a:blip r:embed="rId4">
            <a:alphaModFix/>
          </a:blip>
          <a:srcRect b="0" l="0" r="0" t="0"/>
          <a:stretch/>
        </p:blipFill>
        <p:spPr>
          <a:xfrm>
            <a:off x="1030975" y="2833747"/>
            <a:ext cx="1633125" cy="1633149"/>
          </a:xfrm>
          <a:prstGeom prst="rect">
            <a:avLst/>
          </a:prstGeom>
          <a:noFill/>
          <a:ln>
            <a:noFill/>
          </a:ln>
        </p:spPr>
      </p:pic>
      <p:pic>
        <p:nvPicPr>
          <p:cNvPr id="126" name="Google Shape;126;p8"/>
          <p:cNvPicPr preferRelativeResize="0"/>
          <p:nvPr/>
        </p:nvPicPr>
        <p:blipFill rotWithShape="1">
          <a:blip r:embed="rId5">
            <a:alphaModFix/>
          </a:blip>
          <a:srcRect b="0" l="0" r="0" t="0"/>
          <a:stretch/>
        </p:blipFill>
        <p:spPr>
          <a:xfrm>
            <a:off x="6213750" y="2027950"/>
            <a:ext cx="2663876" cy="2663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32" name="Google Shape;132;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33" name="Google Shape;133;p9"/>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134" name="Google Shape;134;p9"/>
          <p:cNvPicPr preferRelativeResize="0"/>
          <p:nvPr/>
        </p:nvPicPr>
        <p:blipFill rotWithShape="1">
          <a:blip r:embed="rId4">
            <a:alphaModFix/>
          </a:blip>
          <a:srcRect b="0" l="0" r="0" t="0"/>
          <a:stretch/>
        </p:blipFill>
        <p:spPr>
          <a:xfrm>
            <a:off x="2377925" y="1386325"/>
            <a:ext cx="4253999" cy="2464200"/>
          </a:xfrm>
          <a:prstGeom prst="rect">
            <a:avLst/>
          </a:prstGeom>
          <a:noFill/>
          <a:ln>
            <a:noFill/>
          </a:ln>
        </p:spPr>
      </p:pic>
      <p:sp>
        <p:nvSpPr>
          <p:cNvPr id="135" name="Google Shape;135;p9"/>
          <p:cNvSpPr txBox="1"/>
          <p:nvPr/>
        </p:nvSpPr>
        <p:spPr>
          <a:xfrm>
            <a:off x="2458275" y="1386325"/>
            <a:ext cx="2019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oppins Medium"/>
                <a:ea typeface="Poppins Medium"/>
                <a:cs typeface="Poppins Medium"/>
                <a:sym typeface="Poppins Medium"/>
              </a:rPr>
              <a:t>RF Transformer</a:t>
            </a:r>
            <a:endParaRPr b="0" i="0" sz="1400" u="none" cap="none" strike="noStrike">
              <a:solidFill>
                <a:srgbClr val="000000"/>
              </a:solidFill>
              <a:latin typeface="Poppins Medium"/>
              <a:ea typeface="Poppins Medium"/>
              <a:cs typeface="Poppins Medium"/>
              <a:sym typeface="Poppins Medium"/>
            </a:endParaRPr>
          </a:p>
        </p:txBody>
      </p:sp>
      <p:sp>
        <p:nvSpPr>
          <p:cNvPr id="136" name="Google Shape;136;p9"/>
          <p:cNvSpPr txBox="1"/>
          <p:nvPr/>
        </p:nvSpPr>
        <p:spPr>
          <a:xfrm>
            <a:off x="956475" y="770725"/>
            <a:ext cx="59148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2600" u="none" cap="none" strike="noStrike">
                <a:solidFill>
                  <a:srgbClr val="DCB689"/>
                </a:solidFill>
                <a:latin typeface="Poppins ExtraBold"/>
                <a:ea typeface="Poppins ExtraBold"/>
                <a:cs typeface="Poppins ExtraBold"/>
                <a:sym typeface="Poppins ExtraBold"/>
              </a:rPr>
              <a:t>What does HC-05 consist of?</a:t>
            </a:r>
            <a:endParaRPr b="0" i="0" sz="2600" u="none" cap="none" strike="noStrike">
              <a:solidFill>
                <a:srgbClr val="DCB689"/>
              </a:solidFill>
              <a:latin typeface="Poppins ExtraBold"/>
              <a:ea typeface="Poppins ExtraBold"/>
              <a:cs typeface="Poppins ExtraBold"/>
              <a:sym typeface="Poppins ExtraBold"/>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DCB689"/>
              </a:solidFill>
              <a:latin typeface="Poppins ExtraBold"/>
              <a:ea typeface="Poppins ExtraBold"/>
              <a:cs typeface="Poppins ExtraBold"/>
              <a:sym typeface="Poppins Extra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ExtraBold"/>
              <a:ea typeface="Poppins ExtraBold"/>
              <a:cs typeface="Poppins ExtraBold"/>
              <a:sym typeface="Poppins ExtraBold"/>
            </a:endParaRPr>
          </a:p>
        </p:txBody>
      </p:sp>
      <p:pic>
        <p:nvPicPr>
          <p:cNvPr id="137" name="Google Shape;137;p9"/>
          <p:cNvPicPr preferRelativeResize="0"/>
          <p:nvPr/>
        </p:nvPicPr>
        <p:blipFill rotWithShape="1">
          <a:blip r:embed="rId5">
            <a:alphaModFix/>
          </a:blip>
          <a:srcRect b="0" l="0" r="0" t="0"/>
          <a:stretch/>
        </p:blipFill>
        <p:spPr>
          <a:xfrm>
            <a:off x="62475" y="2669775"/>
            <a:ext cx="1792100" cy="1792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DCB6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