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0" r:id="rId13"/>
    <p:sldId id="281" r:id="rId14"/>
    <p:sldId id="268" r:id="rId15"/>
    <p:sldId id="269" r:id="rId16"/>
    <p:sldId id="270" r:id="rId17"/>
    <p:sldId id="276" r:id="rId18"/>
    <p:sldId id="277" r:id="rId19"/>
    <p:sldId id="278" r:id="rId20"/>
    <p:sldId id="282" r:id="rId21"/>
    <p:sldId id="271" r:id="rId22"/>
    <p:sldId id="272" r:id="rId23"/>
    <p:sldId id="274" r:id="rId24"/>
    <p:sldId id="273" r:id="rId25"/>
    <p:sldId id="275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94B"/>
    <a:srgbClr val="F6882E"/>
    <a:srgbClr val="F58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8A02A-5D44-482D-A553-DCA6E84A4D7F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9D9A6-D47F-402D-99BF-2E45E44AE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626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9D9A6-D47F-402D-99BF-2E45E44AE2F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53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gif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6435047" cy="1630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3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51560"/>
            <a:ext cx="7543800" cy="1371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7994B"/>
                </a:solidFill>
                <a:latin typeface="Poppins ExtraBold" pitchFamily="2" charset="0"/>
                <a:cs typeface="Poppins ExtraBold" pitchFamily="2" charset="0"/>
              </a:rPr>
              <a:t>What constitutes a DHT11 sensor ?</a:t>
            </a:r>
            <a:endParaRPr lang="en-IN" sz="3200" dirty="0">
              <a:solidFill>
                <a:srgbClr val="F7994B"/>
              </a:solidFill>
              <a:latin typeface="Poppins ExtraBold" pitchFamily="2" charset="0"/>
              <a:cs typeface="Poppins ExtraBold" pitchFamily="2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87454" y="2074503"/>
            <a:ext cx="2343912" cy="189585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555" y="3222486"/>
            <a:ext cx="2343912" cy="1919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al 9"/>
          <p:cNvSpPr/>
          <p:nvPr/>
        </p:nvSpPr>
        <p:spPr>
          <a:xfrm>
            <a:off x="4148955" y="2074503"/>
            <a:ext cx="2343600" cy="189585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304288" y="2514600"/>
            <a:ext cx="167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6882E"/>
                </a:solidFill>
                <a:latin typeface="Poppins Medium" pitchFamily="2" charset="0"/>
                <a:cs typeface="Poppins Medium" pitchFamily="2" charset="0"/>
              </a:rPr>
              <a:t>Capacitive Humidity Sensor</a:t>
            </a:r>
            <a:endParaRPr lang="en-IN" sz="2000" dirty="0">
              <a:solidFill>
                <a:srgbClr val="F6882E"/>
              </a:solidFill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8200" y="2822376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6882E"/>
                </a:solidFill>
                <a:latin typeface="Poppins Medium" pitchFamily="2" charset="0"/>
                <a:cs typeface="Poppins Medium" pitchFamily="2" charset="0"/>
              </a:rPr>
              <a:t>Thermistor</a:t>
            </a:r>
            <a:endParaRPr lang="en-IN" sz="2000" dirty="0">
              <a:solidFill>
                <a:srgbClr val="F6882E"/>
              </a:solidFill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30311" y="3886200"/>
            <a:ext cx="167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6882E"/>
                </a:solidFill>
                <a:latin typeface="Poppins Medium" pitchFamily="2" charset="0"/>
                <a:cs typeface="Poppins Medium" pitchFamily="2" charset="0"/>
              </a:rPr>
              <a:t>Analog to Digital Convertor</a:t>
            </a:r>
            <a:endParaRPr lang="en-IN" sz="2000" dirty="0">
              <a:solidFill>
                <a:srgbClr val="F6882E"/>
              </a:solidFill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995928" y="5095861"/>
            <a:ext cx="545166" cy="495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543955" y="5595290"/>
            <a:ext cx="144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82E"/>
                </a:solidFill>
                <a:latin typeface="Poppins ExtraBold" pitchFamily="2" charset="0"/>
                <a:cs typeface="Poppins ExtraBold" pitchFamily="2" charset="0"/>
              </a:rPr>
              <a:t>DHT11</a:t>
            </a:r>
            <a:endParaRPr lang="en-IN" dirty="0">
              <a:solidFill>
                <a:srgbClr val="F6882E"/>
              </a:solidFill>
              <a:latin typeface="Poppins ExtraBold" pitchFamily="2" charset="0"/>
              <a:cs typeface="Poppins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07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144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6882E"/>
                </a:solidFill>
                <a:latin typeface="Poppins ExtraBold" pitchFamily="2" charset="0"/>
                <a:cs typeface="Poppins ExtraBold" pitchFamily="2" charset="0"/>
              </a:rPr>
              <a:t>What is a Thermistor ?</a:t>
            </a:r>
            <a:endParaRPr lang="en-IN" sz="3200" dirty="0">
              <a:solidFill>
                <a:srgbClr val="F6882E"/>
              </a:solidFill>
              <a:latin typeface="Poppins ExtraBold" pitchFamily="2" charset="0"/>
              <a:cs typeface="Poppins ExtraBold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75" y="1981200"/>
            <a:ext cx="7540625" cy="1752600"/>
          </a:xfrm>
        </p:spPr>
        <p:txBody>
          <a:bodyPr>
            <a:noAutofit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US" sz="2200" dirty="0">
                <a:latin typeface="Poppins Medium" pitchFamily="2" charset="0"/>
                <a:cs typeface="Poppins Medium" pitchFamily="2" charset="0"/>
              </a:rPr>
              <a:t>Thermal + Resistor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200" dirty="0">
                <a:latin typeface="Poppins Medium" pitchFamily="2" charset="0"/>
                <a:cs typeface="Poppins Medium" pitchFamily="2" charset="0"/>
              </a:rPr>
              <a:t>Its made up of semiconductor metal oxide.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200" dirty="0">
                <a:latin typeface="Poppins Medium" pitchFamily="2" charset="0"/>
                <a:cs typeface="Poppins Medium" pitchFamily="2" charset="0"/>
              </a:rPr>
              <a:t>Enclosed in a layer of ceramic or polymers to increase sensitivity.</a:t>
            </a:r>
            <a:endParaRPr lang="en-IN" sz="2200" dirty="0"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4" name="AutoShape 2" descr="What is thermistor? - Polytechnic 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What is thermistor? - Polytechnic Hu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174" name="Picture 6" descr="What is thermistor? - Polytechnic 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088" y="3724656"/>
            <a:ext cx="5242223" cy="1905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30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6882E"/>
                </a:solidFill>
                <a:latin typeface="Poppins ExtraBold" pitchFamily="2" charset="0"/>
                <a:cs typeface="Poppins ExtraBold" pitchFamily="2" charset="0"/>
              </a:rPr>
              <a:t>Two types of Thermistor</a:t>
            </a:r>
            <a:endParaRPr lang="en-IN" sz="3200" dirty="0">
              <a:solidFill>
                <a:srgbClr val="F6882E"/>
              </a:solidFill>
              <a:latin typeface="Poppins ExtraBold" pitchFamily="2" charset="0"/>
              <a:cs typeface="Poppins ExtraBold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981200"/>
            <a:ext cx="6400800" cy="1752600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latin typeface="Poppins Medium" pitchFamily="2" charset="0"/>
                <a:cs typeface="Poppins Medium" pitchFamily="2" charset="0"/>
              </a:rPr>
              <a:t>NTC- negative temperature coefficient </a:t>
            </a:r>
            <a:r>
              <a:rPr lang="en-US" sz="2400" dirty="0" smtClean="0">
                <a:latin typeface="Poppins Medium" pitchFamily="2" charset="0"/>
                <a:cs typeface="Poppins Medium" pitchFamily="2" charset="0"/>
              </a:rPr>
              <a:t>thermistor.</a:t>
            </a:r>
            <a:endParaRPr lang="en-US" sz="2400" dirty="0">
              <a:latin typeface="Poppins Medium" pitchFamily="2" charset="0"/>
              <a:cs typeface="Poppins Medium" pitchFamily="2" charset="0"/>
            </a:endParaRPr>
          </a:p>
          <a:p>
            <a:pPr marL="457200" indent="-457200">
              <a:buFont typeface="Wingdings" pitchFamily="2" charset="2"/>
              <a:buChar char="§"/>
            </a:pPr>
            <a:endParaRPr lang="en-US" sz="2400" dirty="0">
              <a:latin typeface="Poppins Medium" pitchFamily="2" charset="0"/>
              <a:cs typeface="Poppins Medium" pitchFamily="2" charset="0"/>
            </a:endParaRPr>
          </a:p>
          <a:p>
            <a:pPr algn="l"/>
            <a:endParaRPr lang="en-US" sz="2400" dirty="0">
              <a:latin typeface="Poppins Medium" pitchFamily="2" charset="0"/>
              <a:cs typeface="Poppins Medium" pitchFamily="2" charset="0"/>
            </a:endParaRPr>
          </a:p>
          <a:p>
            <a:endParaRPr lang="en-US" sz="2400" dirty="0">
              <a:latin typeface="Poppins Medium" pitchFamily="2" charset="0"/>
              <a:cs typeface="Poppins Medium" pitchFamily="2" charset="0"/>
            </a:endParaRPr>
          </a:p>
          <a:p>
            <a:pPr algn="l"/>
            <a:r>
              <a:rPr lang="en-US" sz="2400" dirty="0">
                <a:latin typeface="Poppins Medium" pitchFamily="2" charset="0"/>
                <a:cs typeface="Poppins Medium" pitchFamily="2" charset="0"/>
              </a:rPr>
              <a:t>PTC –positive temperature coefficient </a:t>
            </a:r>
            <a:r>
              <a:rPr lang="en-US" sz="2400" dirty="0" smtClean="0">
                <a:latin typeface="Poppins Medium" pitchFamily="2" charset="0"/>
                <a:cs typeface="Poppins Medium" pitchFamily="2" charset="0"/>
              </a:rPr>
              <a:t>thermistor.</a:t>
            </a:r>
            <a:endParaRPr lang="en-IN" sz="2400" dirty="0"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4" name="AutoShape 2" descr="What is thermistor? - Polytechnic 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What is thermistor? - Polytechnic Hu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438400"/>
            <a:ext cx="1219200" cy="1676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549775"/>
            <a:ext cx="241183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997649"/>
            <a:ext cx="7543800" cy="13645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6882E"/>
                </a:solidFill>
                <a:latin typeface="Poppins ExtraBold" pitchFamily="2" charset="0"/>
                <a:cs typeface="Poppins ExtraBold" pitchFamily="2" charset="0"/>
              </a:rPr>
              <a:t>How NTC and PTC graphs vary ?</a:t>
            </a:r>
            <a:endParaRPr lang="en-IN" sz="3200" dirty="0">
              <a:solidFill>
                <a:srgbClr val="F6882E"/>
              </a:solidFill>
              <a:latin typeface="Poppins ExtraBold" pitchFamily="2" charset="0"/>
              <a:cs typeface="Poppins ExtraBold" pitchFamily="2" charset="0"/>
            </a:endParaRPr>
          </a:p>
        </p:txBody>
      </p:sp>
      <p:sp>
        <p:nvSpPr>
          <p:cNvPr id="4" name="AutoShape 2" descr="What is thermistor? - Polytechnic 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What is thermistor? - Polytechnic Hu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2" descr="Thermistors: NTC and PTC Thermistors Explained - Latest Open Tech From Seee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9800"/>
            <a:ext cx="5995988" cy="33710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9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6882E"/>
                </a:solidFill>
                <a:latin typeface="Poppins ExtraBold" pitchFamily="2" charset="0"/>
                <a:cs typeface="Poppins ExtraBold" pitchFamily="2" charset="0"/>
              </a:rPr>
              <a:t>What is a Capacitive humidity Sensor ?</a:t>
            </a:r>
            <a:endParaRPr lang="en-IN" sz="3600" dirty="0">
              <a:solidFill>
                <a:srgbClr val="F6882E"/>
              </a:solidFill>
              <a:latin typeface="Poppins ExtraBold" pitchFamily="2" charset="0"/>
              <a:cs typeface="Poppins ExtraBold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438400"/>
            <a:ext cx="6400800" cy="175260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dirty="0"/>
              <a:t>Made up of two metallic plates enclosing a layer of porous dielectric substance between them.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/>
              <a:t>Measures water vapor level in environment.</a:t>
            </a:r>
            <a:endParaRPr lang="en-IN" dirty="0"/>
          </a:p>
        </p:txBody>
      </p:sp>
      <p:pic>
        <p:nvPicPr>
          <p:cNvPr id="5" name="Picture 2" descr="Structure of capacitive humidity sensor. Source: Reproduced with... | 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99" y="3886200"/>
            <a:ext cx="4648199" cy="2362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3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6882E"/>
                </a:solidFill>
                <a:latin typeface="Poppins ExtraBold" pitchFamily="2" charset="0"/>
                <a:cs typeface="Poppins ExtraBold" pitchFamily="2" charset="0"/>
              </a:rPr>
              <a:t>How does the capacitive humidity sensor work ? </a:t>
            </a:r>
            <a:endParaRPr lang="en-IN" sz="3200" dirty="0">
              <a:solidFill>
                <a:srgbClr val="F6882E"/>
              </a:solidFill>
              <a:latin typeface="Poppins ExtraBold" pitchFamily="2" charset="0"/>
              <a:cs typeface="Poppins ExtraBold" pitchFamily="2" charset="0"/>
            </a:endParaRPr>
          </a:p>
        </p:txBody>
      </p:sp>
      <p:pic>
        <p:nvPicPr>
          <p:cNvPr id="10248" name="Picture 8" descr="Capacitive humidity sensor, SMTHS07 - mmselectronic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5600" y="-914400"/>
            <a:ext cx="14684400" cy="979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0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743200"/>
            <a:ext cx="7772400" cy="147002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6882E"/>
                </a:solidFill>
                <a:latin typeface="Poppins Medium" pitchFamily="2" charset="0"/>
                <a:cs typeface="Poppins Medium" pitchFamily="2" charset="0"/>
              </a:rPr>
              <a:t>Lastly the Microcontroller IC which is present in the sensor converts the input analog signals to digital and likewise we get our outputs of humidity and temperature. </a:t>
            </a:r>
            <a:endParaRPr lang="en-IN" sz="2800" dirty="0">
              <a:solidFill>
                <a:srgbClr val="F6882E"/>
              </a:solidFill>
              <a:latin typeface="Poppins Medium" pitchFamily="2" charset="0"/>
              <a:cs typeface="Poppi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97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62000" y="551890"/>
            <a:ext cx="7162800" cy="1390650"/>
          </a:xfrm>
        </p:spPr>
        <p:txBody>
          <a:bodyPr/>
          <a:lstStyle/>
          <a:p>
            <a:r>
              <a:rPr lang="en-IN" dirty="0">
                <a:solidFill>
                  <a:srgbClr val="F5801F"/>
                </a:solidFill>
              </a:rPr>
              <a:t>DHT11   VS  DHT22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24F797B6-DBA2-D6F8-C41F-DF34F6407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509505"/>
              </p:ext>
            </p:extLst>
          </p:nvPr>
        </p:nvGraphicFramePr>
        <p:xfrm>
          <a:off x="1447800" y="2301874"/>
          <a:ext cx="6096000" cy="2955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318174520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4293502300"/>
                    </a:ext>
                  </a:extLst>
                </a:gridCol>
              </a:tblGrid>
              <a:tr h="591185">
                <a:tc>
                  <a:txBody>
                    <a:bodyPr/>
                    <a:lstStyle/>
                    <a:p>
                      <a:r>
                        <a:rPr lang="en-IN" dirty="0"/>
                        <a:t>DHT11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DHT22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1538692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r>
                        <a:rPr lang="en-IN" dirty="0"/>
                        <a:t>Cheaper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7366293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r>
                        <a:rPr lang="en-IN" dirty="0"/>
                        <a:t>Less reliable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More reliable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6510655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r>
                        <a:rPr lang="en-IN" dirty="0"/>
                        <a:t>1Hz sampling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 Hz sampling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0379472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r>
                        <a:rPr lang="en-IN" dirty="0"/>
                        <a:t>Less temperature resistance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More temperature resistance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331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06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772400" cy="1470025"/>
          </a:xfrm>
        </p:spPr>
        <p:txBody>
          <a:bodyPr/>
          <a:lstStyle/>
          <a:p>
            <a:r>
              <a:rPr lang="en-IN" dirty="0"/>
              <a:t>A</a:t>
            </a:r>
            <a:r>
              <a:rPr lang="en-IN" dirty="0">
                <a:solidFill>
                  <a:srgbClr val="F6882E"/>
                </a:solidFill>
              </a:rPr>
              <a:t>APPLICATIONS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438400"/>
            <a:ext cx="6400800" cy="1752600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dirty="0"/>
              <a:t> Greenhouses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dirty="0"/>
              <a:t> Weather forecasting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dirty="0"/>
              <a:t>Household monitoring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F0C51D4-39A2-A09D-D72B-C47616E5F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101" y="4191000"/>
            <a:ext cx="4678436" cy="221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112837"/>
            <a:ext cx="6172200" cy="944563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5801F"/>
                </a:solidFill>
              </a:rPr>
              <a:t>PIN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0032C95-1986-694C-097A-6C9199F29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695" y="2253950"/>
            <a:ext cx="5387209" cy="293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5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9"/>
          <a:stretch/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Bold" pitchFamily="2" charset="0"/>
                <a:cs typeface="Poppins ExtraBold" pitchFamily="2" charset="0"/>
              </a:rPr>
              <a:t>DHT11 SENSOR</a:t>
            </a:r>
            <a:r>
              <a:rPr lang="en-IN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Bold" pitchFamily="2" charset="0"/>
                <a:cs typeface="Poppins ExtraBold" pitchFamily="2" charset="0"/>
              </a:rPr>
              <a:t/>
            </a:r>
            <a:br>
              <a:rPr lang="en-IN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ExtraBold" pitchFamily="2" charset="0"/>
                <a:cs typeface="Poppins ExtraBold" pitchFamily="2" charset="0"/>
              </a:rPr>
            </a:br>
            <a:r>
              <a:rPr lang="en-IN" sz="2700" b="1" dirty="0">
                <a:solidFill>
                  <a:srgbClr val="F688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itchFamily="2" charset="0"/>
                <a:cs typeface="Poppins Medium" pitchFamily="2" charset="0"/>
              </a:rPr>
              <a:t>To tackle your heat related issues</a:t>
            </a:r>
            <a:endParaRPr lang="en-IN" sz="2700" b="1" dirty="0">
              <a:solidFill>
                <a:srgbClr val="F6882E"/>
              </a:solidFill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1028" name="Picture 4" descr="Sweating Heat Wave GIF by GIF-THIS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55490"/>
            <a:ext cx="2819400" cy="21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1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IN" dirty="0"/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B79A7EE-7BE7-B380-0C71-10A87B4DDD38}"/>
              </a:ext>
            </a:extLst>
          </p:cNvPr>
          <p:cNvSpPr txBox="1"/>
          <p:nvPr/>
        </p:nvSpPr>
        <p:spPr>
          <a:xfrm>
            <a:off x="2532610" y="1121443"/>
            <a:ext cx="4231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6882E"/>
                </a:solidFill>
              </a:rPr>
              <a:t>CIRCUIT DIAGRAM</a:t>
            </a:r>
          </a:p>
        </p:txBody>
      </p:sp>
      <p:pic>
        <p:nvPicPr>
          <p:cNvPr id="1026" name="Picture 2" descr="Arduino DHT11 sensor circuit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07092" y="1842337"/>
            <a:ext cx="7246308" cy="413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95400" y="1850804"/>
            <a:ext cx="1447800" cy="82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5530850" y="3594944"/>
            <a:ext cx="114300" cy="457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05400" y="2590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2400" y="2675604"/>
            <a:ext cx="6857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876800" y="2675604"/>
            <a:ext cx="914400" cy="219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76800" y="2785602"/>
            <a:ext cx="2438400" cy="1252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45150" y="3617803"/>
            <a:ext cx="755650" cy="2020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10200" y="4724400"/>
            <a:ext cx="76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53000" y="5596467"/>
            <a:ext cx="106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172200" y="5562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Ground pin 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938472" y="5596467"/>
            <a:ext cx="141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5V </a:t>
            </a:r>
            <a:r>
              <a:rPr lang="en-US" dirty="0" err="1" smtClean="0"/>
              <a:t>Vcc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2514600"/>
            <a:ext cx="82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943600" y="2514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r>
              <a:rPr lang="en-US" dirty="0" err="1" smtClean="0"/>
              <a:t>ve</a:t>
            </a:r>
            <a:r>
              <a:rPr lang="en-US" dirty="0" smtClean="0"/>
              <a:t> terminal 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489200" y="25262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 smtClean="0"/>
              <a:t>ve</a:t>
            </a:r>
            <a:r>
              <a:rPr lang="en-US" dirty="0" smtClean="0"/>
              <a:t> terminal 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28839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278560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5715000" y="278560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pin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7315200" y="2590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7315200" y="2675604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D6 port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902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6882E"/>
                </a:solidFill>
                <a:latin typeface="Poppins ExtraBold" pitchFamily="2" charset="0"/>
                <a:cs typeface="Poppins ExtraBold" pitchFamily="2" charset="0"/>
              </a:rPr>
              <a:t>So are you guys ready for the exciting hands-on part ?</a:t>
            </a:r>
            <a:endParaRPr lang="en-IN" sz="3600" dirty="0">
              <a:solidFill>
                <a:srgbClr val="F6882E"/>
              </a:solidFill>
              <a:latin typeface="Poppins ExtraBold" pitchFamily="2" charset="0"/>
              <a:cs typeface="Poppins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61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6882E"/>
                </a:solidFill>
                <a:latin typeface="Poppins ExtraBold" pitchFamily="2" charset="0"/>
                <a:cs typeface="Poppins ExtraBold" pitchFamily="2" charset="0"/>
              </a:rPr>
              <a:t>Code for the sensor</a:t>
            </a:r>
            <a:endParaRPr lang="en-IN" dirty="0">
              <a:solidFill>
                <a:srgbClr val="F6882E"/>
              </a:solidFill>
              <a:latin typeface="Poppins ExtraBold" pitchFamily="2" charset="0"/>
              <a:cs typeface="Poppins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1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" b="7303"/>
          <a:stretch/>
        </p:blipFill>
        <p:spPr bwMode="auto">
          <a:xfrm>
            <a:off x="936600" y="1600200"/>
            <a:ext cx="7423200" cy="42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10668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6882E"/>
                </a:solidFill>
              </a:rPr>
              <a:t>Please input the library now.</a:t>
            </a:r>
            <a:endParaRPr lang="en-IN" sz="2400" dirty="0">
              <a:solidFill>
                <a:srgbClr val="F6882E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936600" y="2209800"/>
            <a:ext cx="15780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2286000" y="2362200"/>
            <a:ext cx="15780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34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0" y="889844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solidFill>
                  <a:srgbClr val="F6882E"/>
                </a:solidFill>
                <a:latin typeface="Arial Black" pitchFamily="34" charset="0"/>
              </a:rPr>
              <a:t>CODE</a:t>
            </a:r>
            <a:endParaRPr lang="en-IN" sz="2000" dirty="0" smtClean="0">
              <a:solidFill>
                <a:srgbClr val="F6882E"/>
              </a:solidFill>
              <a:latin typeface="Arial Black" pitchFamily="34" charset="0"/>
            </a:endParaRPr>
          </a:p>
          <a:p>
            <a:r>
              <a:rPr lang="en-IN" sz="1900" dirty="0" smtClean="0">
                <a:solidFill>
                  <a:srgbClr val="F6882E"/>
                </a:solidFill>
              </a:rPr>
              <a:t>#</a:t>
            </a:r>
            <a:r>
              <a:rPr lang="en-IN" sz="1900" dirty="0">
                <a:solidFill>
                  <a:srgbClr val="F6882E"/>
                </a:solidFill>
              </a:rPr>
              <a:t>include &lt;</a:t>
            </a:r>
            <a:r>
              <a:rPr lang="en-IN" sz="1900" dirty="0" err="1">
                <a:solidFill>
                  <a:srgbClr val="F6882E"/>
                </a:solidFill>
              </a:rPr>
              <a:t>DHT.h</a:t>
            </a:r>
            <a:r>
              <a:rPr lang="en-IN" sz="1900" dirty="0">
                <a:solidFill>
                  <a:srgbClr val="F6882E"/>
                </a:solidFill>
              </a:rPr>
              <a:t>&gt;</a:t>
            </a:r>
          </a:p>
          <a:p>
            <a:r>
              <a:rPr lang="en-IN" sz="1900" dirty="0">
                <a:solidFill>
                  <a:srgbClr val="F6882E"/>
                </a:solidFill>
              </a:rPr>
              <a:t>#define DHTTYPE DHT11</a:t>
            </a:r>
          </a:p>
          <a:p>
            <a:r>
              <a:rPr lang="en-IN" sz="1900" dirty="0">
                <a:solidFill>
                  <a:srgbClr val="F6882E"/>
                </a:solidFill>
              </a:rPr>
              <a:t>#define </a:t>
            </a:r>
            <a:r>
              <a:rPr lang="en-IN" sz="1900" dirty="0" err="1">
                <a:solidFill>
                  <a:srgbClr val="F6882E"/>
                </a:solidFill>
              </a:rPr>
              <a:t>dhtPin</a:t>
            </a:r>
            <a:r>
              <a:rPr lang="en-IN" sz="1900" dirty="0">
                <a:solidFill>
                  <a:srgbClr val="F6882E"/>
                </a:solidFill>
              </a:rPr>
              <a:t> 6</a:t>
            </a:r>
          </a:p>
          <a:p>
            <a:r>
              <a:rPr lang="en-IN" sz="1900" dirty="0">
                <a:solidFill>
                  <a:srgbClr val="F6882E"/>
                </a:solidFill>
              </a:rPr>
              <a:t>DHT </a:t>
            </a:r>
            <a:r>
              <a:rPr lang="en-IN" sz="1900" dirty="0" err="1">
                <a:solidFill>
                  <a:srgbClr val="F6882E"/>
                </a:solidFill>
              </a:rPr>
              <a:t>dht</a:t>
            </a:r>
            <a:r>
              <a:rPr lang="en-IN" sz="1900" dirty="0">
                <a:solidFill>
                  <a:srgbClr val="F6882E"/>
                </a:solidFill>
              </a:rPr>
              <a:t>(</a:t>
            </a:r>
            <a:r>
              <a:rPr lang="en-IN" sz="1900" dirty="0" err="1">
                <a:solidFill>
                  <a:srgbClr val="F6882E"/>
                </a:solidFill>
              </a:rPr>
              <a:t>dhtPin</a:t>
            </a:r>
            <a:r>
              <a:rPr lang="en-IN" sz="1900" dirty="0">
                <a:solidFill>
                  <a:srgbClr val="F6882E"/>
                </a:solidFill>
              </a:rPr>
              <a:t>, DHTTYPE);</a:t>
            </a:r>
          </a:p>
          <a:p>
            <a:r>
              <a:rPr lang="en-IN" sz="1900" dirty="0">
                <a:solidFill>
                  <a:srgbClr val="F6882E"/>
                </a:solidFill>
              </a:rPr>
              <a:t>float humid;</a:t>
            </a:r>
          </a:p>
          <a:p>
            <a:r>
              <a:rPr lang="en-IN" sz="1900" dirty="0">
                <a:solidFill>
                  <a:srgbClr val="F6882E"/>
                </a:solidFill>
              </a:rPr>
              <a:t>float temp;</a:t>
            </a:r>
          </a:p>
          <a:p>
            <a:r>
              <a:rPr lang="en-IN" sz="1900" dirty="0">
                <a:solidFill>
                  <a:srgbClr val="F6882E"/>
                </a:solidFill>
              </a:rPr>
              <a:t>void setup() {</a:t>
            </a:r>
          </a:p>
          <a:p>
            <a:r>
              <a:rPr lang="en-IN" sz="1900" dirty="0">
                <a:solidFill>
                  <a:srgbClr val="F6882E"/>
                </a:solidFill>
              </a:rPr>
              <a:t>    </a:t>
            </a:r>
            <a:r>
              <a:rPr lang="en-IN" sz="1900" dirty="0" err="1">
                <a:solidFill>
                  <a:srgbClr val="F6882E"/>
                </a:solidFill>
              </a:rPr>
              <a:t>dht.begin</a:t>
            </a:r>
            <a:r>
              <a:rPr lang="en-IN" sz="1900" dirty="0">
                <a:solidFill>
                  <a:srgbClr val="F6882E"/>
                </a:solidFill>
              </a:rPr>
              <a:t>();</a:t>
            </a:r>
          </a:p>
          <a:p>
            <a:r>
              <a:rPr lang="en-IN" sz="1900" dirty="0">
                <a:solidFill>
                  <a:srgbClr val="F6882E"/>
                </a:solidFill>
              </a:rPr>
              <a:t>    </a:t>
            </a:r>
            <a:r>
              <a:rPr lang="en-IN" sz="1900" dirty="0" err="1">
                <a:solidFill>
                  <a:srgbClr val="F6882E"/>
                </a:solidFill>
              </a:rPr>
              <a:t>Serial.begin</a:t>
            </a:r>
            <a:r>
              <a:rPr lang="en-IN" sz="1900" dirty="0">
                <a:solidFill>
                  <a:srgbClr val="F6882E"/>
                </a:solidFill>
              </a:rPr>
              <a:t>(9600);   ///BAUD RATE -&gt; No of bits transferred from </a:t>
            </a:r>
            <a:r>
              <a:rPr lang="en-IN" sz="1900" dirty="0" err="1">
                <a:solidFill>
                  <a:srgbClr val="F6882E"/>
                </a:solidFill>
              </a:rPr>
              <a:t>arduino</a:t>
            </a:r>
            <a:r>
              <a:rPr lang="en-IN" sz="1900" dirty="0">
                <a:solidFill>
                  <a:srgbClr val="F6882E"/>
                </a:solidFill>
              </a:rPr>
              <a:t> to the </a:t>
            </a:r>
            <a:r>
              <a:rPr lang="en-IN" sz="1900" dirty="0" smtClean="0">
                <a:solidFill>
                  <a:srgbClr val="F6882E"/>
                </a:solidFill>
              </a:rPr>
              <a:t>PC</a:t>
            </a:r>
            <a:endParaRPr lang="en-IN" sz="1900" dirty="0">
              <a:solidFill>
                <a:srgbClr val="F6882E"/>
              </a:solidFill>
            </a:endParaRPr>
          </a:p>
          <a:p>
            <a:r>
              <a:rPr lang="en-IN" sz="1900" dirty="0">
                <a:solidFill>
                  <a:srgbClr val="F6882E"/>
                </a:solidFill>
              </a:rPr>
              <a:t>}</a:t>
            </a:r>
          </a:p>
          <a:p>
            <a:endParaRPr lang="en-IN" sz="1900" dirty="0">
              <a:solidFill>
                <a:srgbClr val="F6882E"/>
              </a:solidFill>
            </a:endParaRPr>
          </a:p>
          <a:p>
            <a:r>
              <a:rPr lang="en-IN" sz="1900" dirty="0">
                <a:solidFill>
                  <a:srgbClr val="F6882E"/>
                </a:solidFill>
              </a:rPr>
              <a:t>void loop(){</a:t>
            </a:r>
          </a:p>
          <a:p>
            <a:r>
              <a:rPr lang="en-IN" sz="1900" dirty="0">
                <a:solidFill>
                  <a:srgbClr val="F6882E"/>
                </a:solidFill>
              </a:rPr>
              <a:t>   humid = </a:t>
            </a:r>
            <a:r>
              <a:rPr lang="en-IN" sz="1900" dirty="0" err="1">
                <a:solidFill>
                  <a:srgbClr val="F6882E"/>
                </a:solidFill>
              </a:rPr>
              <a:t>dht.readHumidity</a:t>
            </a:r>
            <a:r>
              <a:rPr lang="en-IN" sz="1900" dirty="0">
                <a:solidFill>
                  <a:srgbClr val="F6882E"/>
                </a:solidFill>
              </a:rPr>
              <a:t>();   </a:t>
            </a:r>
          </a:p>
          <a:p>
            <a:r>
              <a:rPr lang="en-IN" sz="1900" dirty="0">
                <a:solidFill>
                  <a:srgbClr val="F6882E"/>
                </a:solidFill>
              </a:rPr>
              <a:t>   temp = </a:t>
            </a:r>
            <a:r>
              <a:rPr lang="en-IN" sz="1900" dirty="0" err="1">
                <a:solidFill>
                  <a:srgbClr val="F6882E"/>
                </a:solidFill>
              </a:rPr>
              <a:t>dht.readTemperature</a:t>
            </a:r>
            <a:r>
              <a:rPr lang="en-IN" sz="1900" dirty="0">
                <a:solidFill>
                  <a:srgbClr val="F6882E"/>
                </a:solidFill>
              </a:rPr>
              <a:t>();</a:t>
            </a:r>
          </a:p>
          <a:p>
            <a:r>
              <a:rPr lang="en-IN" sz="1900" dirty="0">
                <a:solidFill>
                  <a:srgbClr val="F6882E"/>
                </a:solidFill>
              </a:rPr>
              <a:t>   </a:t>
            </a:r>
            <a:r>
              <a:rPr lang="en-IN" sz="1900" dirty="0" err="1">
                <a:solidFill>
                  <a:srgbClr val="F6882E"/>
                </a:solidFill>
              </a:rPr>
              <a:t>Serial.print</a:t>
            </a:r>
            <a:r>
              <a:rPr lang="en-IN" sz="1900" dirty="0">
                <a:solidFill>
                  <a:srgbClr val="F6882E"/>
                </a:solidFill>
              </a:rPr>
              <a:t>("Current Temperature = ");</a:t>
            </a:r>
          </a:p>
        </p:txBody>
      </p:sp>
    </p:spTree>
    <p:extLst>
      <p:ext uri="{BB962C8B-B14F-4D97-AF65-F5344CB8AC3E}">
        <p14:creationId xmlns:p14="http://schemas.microsoft.com/office/powerpoint/2010/main" val="12892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62200" y="1236132"/>
            <a:ext cx="464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F6882E"/>
                </a:solidFill>
              </a:rPr>
              <a:t>Serial.println</a:t>
            </a:r>
            <a:r>
              <a:rPr lang="en-IN" sz="2400" dirty="0">
                <a:solidFill>
                  <a:srgbClr val="F6882E"/>
                </a:solidFill>
              </a:rPr>
              <a:t>(temp);</a:t>
            </a:r>
          </a:p>
          <a:p>
            <a:r>
              <a:rPr lang="en-IN" sz="2400" dirty="0">
                <a:solidFill>
                  <a:srgbClr val="F6882E"/>
                </a:solidFill>
              </a:rPr>
              <a:t>   //</a:t>
            </a:r>
            <a:r>
              <a:rPr lang="en-IN" sz="2400" dirty="0" err="1">
                <a:solidFill>
                  <a:srgbClr val="F6882E"/>
                </a:solidFill>
              </a:rPr>
              <a:t>Serial.print</a:t>
            </a:r>
            <a:r>
              <a:rPr lang="en-IN" sz="2400" dirty="0">
                <a:solidFill>
                  <a:srgbClr val="F6882E"/>
                </a:solidFill>
              </a:rPr>
              <a:t>("C  ");</a:t>
            </a:r>
          </a:p>
          <a:p>
            <a:r>
              <a:rPr lang="en-IN" sz="2400" dirty="0">
                <a:solidFill>
                  <a:srgbClr val="F6882E"/>
                </a:solidFill>
              </a:rPr>
              <a:t>   </a:t>
            </a:r>
            <a:r>
              <a:rPr lang="en-IN" sz="2400" dirty="0" err="1">
                <a:solidFill>
                  <a:srgbClr val="F6882E"/>
                </a:solidFill>
              </a:rPr>
              <a:t>Serial.print</a:t>
            </a:r>
            <a:r>
              <a:rPr lang="en-IN" sz="2400" dirty="0">
                <a:solidFill>
                  <a:srgbClr val="F6882E"/>
                </a:solidFill>
              </a:rPr>
              <a:t>('\n');</a:t>
            </a:r>
          </a:p>
          <a:p>
            <a:r>
              <a:rPr lang="en-IN" sz="2400" dirty="0">
                <a:solidFill>
                  <a:srgbClr val="F6882E"/>
                </a:solidFill>
              </a:rPr>
              <a:t>   </a:t>
            </a:r>
            <a:r>
              <a:rPr lang="en-IN" sz="2400" dirty="0" err="1">
                <a:solidFill>
                  <a:srgbClr val="F6882E"/>
                </a:solidFill>
              </a:rPr>
              <a:t>Serial.print</a:t>
            </a:r>
            <a:r>
              <a:rPr lang="en-IN" sz="2400" dirty="0">
                <a:solidFill>
                  <a:srgbClr val="F6882E"/>
                </a:solidFill>
              </a:rPr>
              <a:t>("Current humidity = ");</a:t>
            </a:r>
          </a:p>
          <a:p>
            <a:r>
              <a:rPr lang="en-IN" sz="2400" dirty="0">
                <a:solidFill>
                  <a:srgbClr val="F6882E"/>
                </a:solidFill>
              </a:rPr>
              <a:t>   </a:t>
            </a:r>
            <a:r>
              <a:rPr lang="en-IN" sz="2400" dirty="0" err="1">
                <a:solidFill>
                  <a:srgbClr val="F6882E"/>
                </a:solidFill>
              </a:rPr>
              <a:t>Serial.println</a:t>
            </a:r>
            <a:r>
              <a:rPr lang="en-IN" sz="2400" dirty="0">
                <a:solidFill>
                  <a:srgbClr val="F6882E"/>
                </a:solidFill>
              </a:rPr>
              <a:t>(humid);</a:t>
            </a:r>
          </a:p>
          <a:p>
            <a:r>
              <a:rPr lang="en-IN" sz="2400" dirty="0">
                <a:solidFill>
                  <a:srgbClr val="F6882E"/>
                </a:solidFill>
              </a:rPr>
              <a:t>   //</a:t>
            </a:r>
            <a:r>
              <a:rPr lang="en-IN" sz="2400" dirty="0" err="1">
                <a:solidFill>
                  <a:srgbClr val="F6882E"/>
                </a:solidFill>
              </a:rPr>
              <a:t>Serial.print</a:t>
            </a:r>
            <a:r>
              <a:rPr lang="en-IN" sz="2400" dirty="0">
                <a:solidFill>
                  <a:srgbClr val="F6882E"/>
                </a:solidFill>
              </a:rPr>
              <a:t>(" % ");</a:t>
            </a:r>
          </a:p>
          <a:p>
            <a:r>
              <a:rPr lang="en-IN" sz="2400" dirty="0">
                <a:solidFill>
                  <a:srgbClr val="F6882E"/>
                </a:solidFill>
              </a:rPr>
              <a:t>   </a:t>
            </a:r>
            <a:r>
              <a:rPr lang="en-IN" sz="2400" dirty="0" err="1">
                <a:solidFill>
                  <a:srgbClr val="F6882E"/>
                </a:solidFill>
              </a:rPr>
              <a:t>Serial.print</a:t>
            </a:r>
            <a:r>
              <a:rPr lang="en-IN" sz="2400" dirty="0">
                <a:solidFill>
                  <a:srgbClr val="F6882E"/>
                </a:solidFill>
              </a:rPr>
              <a:t>('\n');</a:t>
            </a:r>
          </a:p>
          <a:p>
            <a:r>
              <a:rPr lang="en-IN" sz="2400" dirty="0">
                <a:solidFill>
                  <a:srgbClr val="F6882E"/>
                </a:solidFill>
              </a:rPr>
              <a:t>   delay(1000);}</a:t>
            </a:r>
          </a:p>
        </p:txBody>
      </p:sp>
    </p:spTree>
    <p:extLst>
      <p:ext uri="{BB962C8B-B14F-4D97-AF65-F5344CB8AC3E}">
        <p14:creationId xmlns:p14="http://schemas.microsoft.com/office/powerpoint/2010/main" val="35328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09800"/>
            <a:ext cx="6248400" cy="1676400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Arial Rounded MT Bold" pitchFamily="34" charset="0"/>
              </a:rPr>
              <a:t>THANK YOU 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4600" y="41148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882E"/>
                </a:solidFill>
                <a:latin typeface="Arial Rounded MT Bold" pitchFamily="34" charset="0"/>
              </a:rPr>
              <a:t>Speakers:</a:t>
            </a:r>
          </a:p>
          <a:p>
            <a:r>
              <a:rPr lang="en-US" dirty="0" smtClean="0">
                <a:solidFill>
                  <a:srgbClr val="F6882E"/>
                </a:solidFill>
                <a:latin typeface="Arial Rounded MT Bold" pitchFamily="34" charset="0"/>
              </a:rPr>
              <a:t>Sidra </a:t>
            </a:r>
            <a:r>
              <a:rPr lang="en-US" dirty="0" err="1" smtClean="0">
                <a:solidFill>
                  <a:srgbClr val="F6882E"/>
                </a:solidFill>
                <a:latin typeface="Arial Rounded MT Bold" pitchFamily="34" charset="0"/>
              </a:rPr>
              <a:t>Nasreen</a:t>
            </a:r>
            <a:r>
              <a:rPr lang="en-US" dirty="0" smtClean="0">
                <a:solidFill>
                  <a:srgbClr val="F6882E"/>
                </a:solidFill>
                <a:latin typeface="Arial Rounded MT Bold" pitchFamily="34" charset="0"/>
              </a:rPr>
              <a:t> &amp;</a:t>
            </a:r>
          </a:p>
          <a:p>
            <a:r>
              <a:rPr lang="en-US" dirty="0" err="1" smtClean="0">
                <a:solidFill>
                  <a:srgbClr val="F6882E"/>
                </a:solidFill>
                <a:latin typeface="Arial Rounded MT Bold" pitchFamily="34" charset="0"/>
              </a:rPr>
              <a:t>Abhinav</a:t>
            </a:r>
            <a:r>
              <a:rPr lang="en-US" dirty="0" smtClean="0">
                <a:solidFill>
                  <a:srgbClr val="F6882E"/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rgbClr val="F6882E"/>
                </a:solidFill>
                <a:latin typeface="Arial Rounded MT Bold" pitchFamily="34" charset="0"/>
              </a:rPr>
              <a:t>Kar</a:t>
            </a:r>
            <a:endParaRPr lang="en-US" dirty="0" smtClean="0">
              <a:solidFill>
                <a:srgbClr val="F6882E"/>
              </a:solidFill>
              <a:latin typeface="Arial Rounded MT Bold" pitchFamily="34" charset="0"/>
            </a:endParaRPr>
          </a:p>
          <a:p>
            <a:endParaRPr lang="en-IN" dirty="0">
              <a:solidFill>
                <a:srgbClr val="F7994B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14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505200"/>
            <a:ext cx="7010400" cy="1447800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>
                <a:latin typeface="Poppins Medium" pitchFamily="2" charset="0"/>
                <a:cs typeface="Poppins Medium" pitchFamily="2" charset="0"/>
              </a:rPr>
              <a:t>And what about measuring humidity ? </a:t>
            </a:r>
          </a:p>
          <a:p>
            <a:r>
              <a:rPr lang="en-US" sz="3000" dirty="0">
                <a:latin typeface="Poppins Medium" pitchFamily="2" charset="0"/>
                <a:cs typeface="Poppins Medium" pitchFamily="2" charset="0"/>
              </a:rPr>
              <a:t>Did you study about it in your school days ?</a:t>
            </a:r>
            <a:endParaRPr lang="en-IN" sz="3000" dirty="0"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0700" y="2209800"/>
            <a:ext cx="5753100" cy="2590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7994B"/>
                </a:solidFill>
                <a:latin typeface="Poppins Medium" pitchFamily="2" charset="0"/>
                <a:cs typeface="Poppins Medium" pitchFamily="2" charset="0"/>
              </a:rPr>
              <a:t>What are the instruments we generally use to measure temperature?</a:t>
            </a:r>
            <a:r>
              <a:rPr lang="en-US" sz="2912" dirty="0">
                <a:solidFill>
                  <a:srgbClr val="F7994B"/>
                </a:solidFill>
                <a:latin typeface="Poppins Medium" pitchFamily="2" charset="0"/>
                <a:cs typeface="Poppins Medium" pitchFamily="2" charset="0"/>
              </a:rPr>
              <a:t/>
            </a:r>
            <a:br>
              <a:rPr lang="en-US" sz="2912" dirty="0">
                <a:solidFill>
                  <a:srgbClr val="F7994B"/>
                </a:solidFill>
                <a:latin typeface="Poppins Medium" pitchFamily="2" charset="0"/>
                <a:cs typeface="Poppins Medium" pitchFamily="2" charset="0"/>
              </a:rPr>
            </a:br>
            <a:endParaRPr lang="en-IN" sz="2912" dirty="0">
              <a:solidFill>
                <a:srgbClr val="F7994B"/>
              </a:solidFill>
              <a:latin typeface="Poppins Medium" pitchFamily="2" charset="0"/>
              <a:cs typeface="Poppins Medium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13E14B-746C-EFFD-54D8-09AC44176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098364"/>
            <a:ext cx="1676400" cy="169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800" dirty="0">
                <a:solidFill>
                  <a:srgbClr val="F6882E"/>
                </a:solidFill>
              </a:rPr>
              <a:t>                    </a:t>
            </a:r>
            <a:br>
              <a:rPr lang="en-US" sz="2800" dirty="0">
                <a:solidFill>
                  <a:srgbClr val="F6882E"/>
                </a:solidFill>
              </a:rPr>
            </a:br>
            <a:r>
              <a:rPr lang="en-US" sz="2800" dirty="0">
                <a:solidFill>
                  <a:srgbClr val="F6882E"/>
                </a:solidFill>
              </a:rPr>
              <a:t/>
            </a:r>
            <a:br>
              <a:rPr lang="en-US" sz="2800" dirty="0">
                <a:solidFill>
                  <a:srgbClr val="F6882E"/>
                </a:solidFill>
              </a:rPr>
            </a:br>
            <a:r>
              <a:rPr lang="en-US" sz="2800" dirty="0">
                <a:solidFill>
                  <a:srgbClr val="F6882E"/>
                </a:solidFill>
              </a:rPr>
              <a:t/>
            </a:r>
            <a:br>
              <a:rPr lang="en-US" sz="2800" dirty="0">
                <a:solidFill>
                  <a:srgbClr val="F6882E"/>
                </a:solidFill>
              </a:rPr>
            </a:br>
            <a:r>
              <a:rPr lang="en-US" sz="2800" dirty="0">
                <a:solidFill>
                  <a:srgbClr val="F6882E"/>
                </a:solidFill>
              </a:rPr>
              <a:t>                 </a:t>
            </a:r>
            <a:r>
              <a:rPr lang="en-US" sz="3200" dirty="0">
                <a:solidFill>
                  <a:srgbClr val="F6882E"/>
                </a:solidFill>
              </a:rPr>
              <a:t>Thermometer</a:t>
            </a:r>
            <a:r>
              <a:rPr lang="en-US" sz="2800" dirty="0">
                <a:solidFill>
                  <a:srgbClr val="F6882E"/>
                </a:solidFill>
              </a:rPr>
              <a:t/>
            </a:r>
            <a:br>
              <a:rPr lang="en-US" sz="2800" dirty="0">
                <a:solidFill>
                  <a:srgbClr val="F6882E"/>
                </a:solidFill>
              </a:rPr>
            </a:br>
            <a:r>
              <a:rPr lang="en-US" sz="2800" dirty="0">
                <a:solidFill>
                  <a:srgbClr val="F6882E"/>
                </a:solidFill>
              </a:rPr>
              <a:t/>
            </a:r>
            <a:br>
              <a:rPr lang="en-US" sz="2800" dirty="0">
                <a:solidFill>
                  <a:srgbClr val="F6882E"/>
                </a:solidFill>
              </a:rPr>
            </a:br>
            <a:r>
              <a:rPr lang="en-US" sz="2800" dirty="0">
                <a:solidFill>
                  <a:srgbClr val="F6882E"/>
                </a:solidFill>
              </a:rPr>
              <a:t/>
            </a:r>
            <a:br>
              <a:rPr lang="en-US" sz="2800" dirty="0">
                <a:solidFill>
                  <a:srgbClr val="F6882E"/>
                </a:solidFill>
              </a:rPr>
            </a:br>
            <a:r>
              <a:rPr lang="en-US" sz="2800" dirty="0">
                <a:solidFill>
                  <a:srgbClr val="F6882E"/>
                </a:solidFill>
              </a:rPr>
              <a:t/>
            </a:r>
            <a:br>
              <a:rPr lang="en-US" sz="2800" dirty="0">
                <a:solidFill>
                  <a:srgbClr val="F6882E"/>
                </a:solidFill>
              </a:rPr>
            </a:br>
            <a:r>
              <a:rPr lang="en-US" sz="2800" dirty="0">
                <a:solidFill>
                  <a:srgbClr val="F6882E"/>
                </a:solidFill>
              </a:rPr>
              <a:t/>
            </a:r>
            <a:br>
              <a:rPr lang="en-US" sz="2800" dirty="0">
                <a:solidFill>
                  <a:srgbClr val="F6882E"/>
                </a:solidFill>
              </a:rPr>
            </a:br>
            <a:r>
              <a:rPr lang="en-US" sz="2800" dirty="0">
                <a:solidFill>
                  <a:srgbClr val="F6882E"/>
                </a:solidFill>
              </a:rPr>
              <a:t/>
            </a:r>
            <a:br>
              <a:rPr lang="en-US" sz="2800" dirty="0">
                <a:solidFill>
                  <a:srgbClr val="F6882E"/>
                </a:solidFill>
              </a:rPr>
            </a:br>
            <a:r>
              <a:rPr lang="en-US" sz="2800" dirty="0">
                <a:solidFill>
                  <a:srgbClr val="F6882E"/>
                </a:solidFill>
              </a:rPr>
              <a:t>                  </a:t>
            </a:r>
            <a:r>
              <a:rPr lang="en-US" sz="3200" dirty="0">
                <a:solidFill>
                  <a:srgbClr val="F6882E"/>
                </a:solidFill>
              </a:rPr>
              <a:t>Hygrometer</a:t>
            </a:r>
            <a:endParaRPr lang="en-IN" sz="3200" dirty="0">
              <a:solidFill>
                <a:srgbClr val="F6882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1524000"/>
            <a:ext cx="276219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3,167 Hygrometer Stock Photos and Images - 123R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550" y="3882390"/>
            <a:ext cx="29146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42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7994B"/>
                </a:solidFill>
              </a:rPr>
              <a:t>But, what if I say  that there is one electronic device  which can measure both temperature and humidity accurately?</a:t>
            </a:r>
            <a:endParaRPr lang="en-IN" sz="2800" dirty="0">
              <a:solidFill>
                <a:srgbClr val="F7994B"/>
              </a:solidFill>
            </a:endParaRPr>
          </a:p>
        </p:txBody>
      </p:sp>
      <p:pic>
        <p:nvPicPr>
          <p:cNvPr id="3076" name="Picture 4" descr="No Way Wow 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86200"/>
            <a:ext cx="2669758" cy="165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90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That’s where the</a:t>
            </a:r>
            <a:r>
              <a:rPr lang="en-US" sz="4800" dirty="0">
                <a:solidFill>
                  <a:srgbClr val="F7994B"/>
                </a:solidFill>
              </a:rPr>
              <a:t/>
            </a:r>
            <a:br>
              <a:rPr lang="en-US" sz="4800" dirty="0">
                <a:solidFill>
                  <a:srgbClr val="F7994B"/>
                </a:solidFill>
              </a:rPr>
            </a:br>
            <a:r>
              <a:rPr lang="en-US" sz="4800" dirty="0">
                <a:solidFill>
                  <a:srgbClr val="F7994B"/>
                </a:solidFill>
              </a:rPr>
              <a:t> </a:t>
            </a:r>
            <a:r>
              <a:rPr lang="en-US" sz="5400" b="1" dirty="0">
                <a:solidFill>
                  <a:srgbClr val="F7994B"/>
                </a:solidFill>
                <a:latin typeface="Poppins ExtraBold" pitchFamily="2" charset="0"/>
                <a:cs typeface="Poppins ExtraBold" pitchFamily="2" charset="0"/>
              </a:rPr>
              <a:t>DHT11 </a:t>
            </a:r>
            <a:r>
              <a:rPr lang="en-US" dirty="0">
                <a:solidFill>
                  <a:srgbClr val="F7994B"/>
                </a:solidFill>
                <a:latin typeface="Poppins ExtraBold" pitchFamily="2" charset="0"/>
                <a:cs typeface="Poppins ExtraBold" pitchFamily="2" charset="0"/>
              </a:rPr>
              <a:t>sensor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br>
              <a:rPr lang="en-US" sz="4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comes into play!</a:t>
            </a:r>
            <a:endParaRPr lang="en-IN" sz="48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60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7994B"/>
                </a:solidFill>
                <a:latin typeface="Poppins Medium" pitchFamily="2" charset="0"/>
                <a:cs typeface="Poppins Medium" pitchFamily="2" charset="0"/>
              </a:rPr>
              <a:t>It is a sensor which you might not have heard about much, as compared to the previously explained sensors.</a:t>
            </a:r>
            <a:endParaRPr lang="en-IN" sz="3600" dirty="0">
              <a:solidFill>
                <a:srgbClr val="F7994B"/>
              </a:solidFill>
              <a:latin typeface="Poppins Medium" pitchFamily="2" charset="0"/>
              <a:cs typeface="Poppi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1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08" y="0"/>
            <a:ext cx="9156308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 descr="music video thinking GIF by MANGOTEETH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5334000" cy="330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407" y="762000"/>
            <a:ext cx="7620000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7994B"/>
                </a:solidFill>
                <a:latin typeface="Poppins ExtraBold" pitchFamily="2" charset="0"/>
                <a:cs typeface="Poppins ExtraBold" pitchFamily="2" charset="0"/>
              </a:rPr>
              <a:t>What is a DHT11 sensor ?</a:t>
            </a:r>
            <a:endParaRPr lang="en-IN" sz="3200" dirty="0">
              <a:solidFill>
                <a:srgbClr val="F7994B"/>
              </a:solidFill>
              <a:latin typeface="Poppins ExtraBold" pitchFamily="2" charset="0"/>
              <a:cs typeface="Poppins ExtraBold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38952"/>
            <a:ext cx="8153400" cy="1887068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rgbClr val="F7994B"/>
                </a:solidFill>
                <a:latin typeface="Poppins Medium" pitchFamily="2" charset="0"/>
                <a:cs typeface="Poppins Medium" pitchFamily="2" charset="0"/>
              </a:rPr>
              <a:t>A DHT11 sensor basically measures both temperature and humidity of the surrounding.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rgbClr val="F7994B"/>
                </a:solidFill>
                <a:latin typeface="Poppins Medium" pitchFamily="2" charset="0"/>
                <a:cs typeface="Poppins Medium" pitchFamily="2" charset="0"/>
              </a:rPr>
              <a:t>It is small but has some complications</a:t>
            </a:r>
            <a:r>
              <a:rPr lang="en-US" sz="2800" dirty="0">
                <a:solidFill>
                  <a:srgbClr val="F7994B"/>
                </a:solidFill>
                <a:latin typeface="Poppins Medium" pitchFamily="2" charset="0"/>
                <a:cs typeface="Poppins Medium" pitchFamily="2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7F54DDD-F348-2661-CA69-9651BE4B14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-152400"/>
            <a:ext cx="1612382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18D3C8A-8A90-A5F5-FC16-62DAAAA7DB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0" y="3657600"/>
            <a:ext cx="3429000" cy="235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6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6510</TotalTime>
  <Words>427</Words>
  <Application>Microsoft Office PowerPoint</Application>
  <PresentationFormat>On-screen Show (4:3)</PresentationFormat>
  <Paragraphs>91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DHT11 SENSOR To tackle your heat related issues</vt:lpstr>
      <vt:lpstr>What are the instruments we generally use to measure temperature? </vt:lpstr>
      <vt:lpstr>                                        Thermometer                        Hygrometer</vt:lpstr>
      <vt:lpstr>But, what if I say  that there is one electronic device  which can measure both temperature and humidity accurately?</vt:lpstr>
      <vt:lpstr>That’s where the  DHT11 sensor  comes into play!</vt:lpstr>
      <vt:lpstr>It is a sensor which you might not have heard about much, as compared to the previously explained sensors.</vt:lpstr>
      <vt:lpstr>PowerPoint Presentation</vt:lpstr>
      <vt:lpstr>What is a DHT11 sensor ?</vt:lpstr>
      <vt:lpstr>What constitutes a DHT11 sensor ?</vt:lpstr>
      <vt:lpstr>What is a Thermistor ?</vt:lpstr>
      <vt:lpstr>Two types of Thermistor</vt:lpstr>
      <vt:lpstr>How NTC and PTC graphs vary ?</vt:lpstr>
      <vt:lpstr>What is a Capacitive humidity Sensor ?</vt:lpstr>
      <vt:lpstr>How does the capacitive humidity sensor work ? </vt:lpstr>
      <vt:lpstr>Lastly the Microcontroller IC which is present in the sensor converts the input analog signals to digital and likewise we get our outputs of humidity and temperature. </vt:lpstr>
      <vt:lpstr>DHT11   VS  DHT22</vt:lpstr>
      <vt:lpstr>AAPPLICATIONS</vt:lpstr>
      <vt:lpstr>T</vt:lpstr>
      <vt:lpstr>T</vt:lpstr>
      <vt:lpstr>So are you guys ready for the exciting hands-on part ?</vt:lpstr>
      <vt:lpstr>Code for the sensor</vt:lpstr>
      <vt:lpstr>PowerPoint Presentation</vt:lpstr>
      <vt:lpstr>PowerPoint Presentation</vt:lpstr>
      <vt:lpstr>PowerPoint Presentation</vt:lpstr>
      <vt:lpstr>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42</cp:revision>
  <dcterms:created xsi:type="dcterms:W3CDTF">2006-08-16T00:00:00Z</dcterms:created>
  <dcterms:modified xsi:type="dcterms:W3CDTF">2022-10-03T13:34:50Z</dcterms:modified>
</cp:coreProperties>
</file>