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" d="100"/>
          <a:sy n="12" d="100"/>
        </p:scale>
        <p:origin x="266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3312-0C28-44DD-A1C6-F03FBCB8F7D7}" type="datetimeFigureOut">
              <a:rPr lang="LID4096" smtClean="0"/>
              <a:t>09/18/2024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E5E4-E959-4624-A927-66A3F668289F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203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3312-0C28-44DD-A1C6-F03FBCB8F7D7}" type="datetimeFigureOut">
              <a:rPr lang="LID4096" smtClean="0"/>
              <a:t>09/18/2024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E5E4-E959-4624-A927-66A3F668289F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806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3312-0C28-44DD-A1C6-F03FBCB8F7D7}" type="datetimeFigureOut">
              <a:rPr lang="LID4096" smtClean="0"/>
              <a:t>09/18/2024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E5E4-E959-4624-A927-66A3F668289F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329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3312-0C28-44DD-A1C6-F03FBCB8F7D7}" type="datetimeFigureOut">
              <a:rPr lang="LID4096" smtClean="0"/>
              <a:t>09/18/2024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E5E4-E959-4624-A927-66A3F668289F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534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82000"/>
                  </a:schemeClr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82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82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3312-0C28-44DD-A1C6-F03FBCB8F7D7}" type="datetimeFigureOut">
              <a:rPr lang="LID4096" smtClean="0"/>
              <a:t>09/18/2024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E5E4-E959-4624-A927-66A3F668289F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930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3312-0C28-44DD-A1C6-F03FBCB8F7D7}" type="datetimeFigureOut">
              <a:rPr lang="LID4096" smtClean="0"/>
              <a:t>09/18/2024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E5E4-E959-4624-A927-66A3F668289F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568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3312-0C28-44DD-A1C6-F03FBCB8F7D7}" type="datetimeFigureOut">
              <a:rPr lang="LID4096" smtClean="0"/>
              <a:t>09/18/2024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E5E4-E959-4624-A927-66A3F668289F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872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3312-0C28-44DD-A1C6-F03FBCB8F7D7}" type="datetimeFigureOut">
              <a:rPr lang="LID4096" smtClean="0"/>
              <a:t>09/18/2024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E5E4-E959-4624-A927-66A3F668289F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134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3312-0C28-44DD-A1C6-F03FBCB8F7D7}" type="datetimeFigureOut">
              <a:rPr lang="LID4096" smtClean="0"/>
              <a:t>09/18/2024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E5E4-E959-4624-A927-66A3F668289F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983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3312-0C28-44DD-A1C6-F03FBCB8F7D7}" type="datetimeFigureOut">
              <a:rPr lang="LID4096" smtClean="0"/>
              <a:t>09/18/2024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E5E4-E959-4624-A927-66A3F668289F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459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3312-0C28-44DD-A1C6-F03FBCB8F7D7}" type="datetimeFigureOut">
              <a:rPr lang="LID4096" smtClean="0"/>
              <a:t>09/18/2024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E5E4-E959-4624-A927-66A3F668289F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01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F3312-0C28-44DD-A1C6-F03FBCB8F7D7}" type="datetimeFigureOut">
              <a:rPr lang="LID4096" smtClean="0"/>
              <a:t>09/18/2024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5E5E4-E959-4624-A927-66A3F668289F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128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png"/><Relationship Id="rId21" Type="http://schemas.openxmlformats.org/officeDocument/2006/relationships/image" Target="../media/image20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6ADAEC9E-7149-5FFD-2DC7-1F49EC3AA51E}"/>
              </a:ext>
            </a:extLst>
          </p:cNvPr>
          <p:cNvSpPr txBox="1"/>
          <p:nvPr/>
        </p:nvSpPr>
        <p:spPr>
          <a:xfrm>
            <a:off x="1895815" y="3581089"/>
            <a:ext cx="286076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8000" b="1" i="0" dirty="0">
                <a:solidFill>
                  <a:srgbClr val="316CF4"/>
                </a:solidFill>
                <a:effectLst/>
                <a:latin typeface="UTECtxt Black"/>
              </a:rPr>
              <a:t>Título del Poster</a:t>
            </a:r>
          </a:p>
          <a:p>
            <a:pPr algn="ctr"/>
            <a:r>
              <a:rPr lang="es-ES" sz="8000" dirty="0">
                <a:solidFill>
                  <a:srgbClr val="316CF4"/>
                </a:solidFill>
                <a:latin typeface="UTECtxt Black"/>
              </a:rPr>
              <a:t>L</a:t>
            </a:r>
            <a:r>
              <a:rPr lang="es-ES" sz="8000" i="0" dirty="0">
                <a:solidFill>
                  <a:srgbClr val="316CF4"/>
                </a:solidFill>
                <a:effectLst/>
                <a:latin typeface="UTECtxt Black"/>
              </a:rPr>
              <a:t>etras grandes y visibles (al menos 72 puntos).</a:t>
            </a:r>
          </a:p>
          <a:p>
            <a:pPr algn="ctr"/>
            <a:r>
              <a:rPr lang="es-ES" sz="8000" i="0" dirty="0">
                <a:solidFill>
                  <a:srgbClr val="316CF4"/>
                </a:solidFill>
                <a:effectLst/>
                <a:latin typeface="UTECtxt Black"/>
              </a:rPr>
              <a:t>El título debe ser breve y representativo del contenido del trabajo.</a:t>
            </a:r>
            <a:endParaRPr lang="es-419" sz="8000" b="1" i="0" dirty="0">
              <a:solidFill>
                <a:srgbClr val="316CF4"/>
              </a:solidFill>
              <a:effectLst/>
              <a:latin typeface="UTECtxt Black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35553B-2CAA-A2C0-A9A3-6DB365F451FE}"/>
              </a:ext>
            </a:extLst>
          </p:cNvPr>
          <p:cNvSpPr txBox="1"/>
          <p:nvPr/>
        </p:nvSpPr>
        <p:spPr>
          <a:xfrm>
            <a:off x="1895814" y="8027141"/>
            <a:ext cx="2860765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000" b="1" i="0" dirty="0">
                <a:effectLst/>
                <a:latin typeface="UTECtxt Black"/>
              </a:rPr>
              <a:t>Autores y Afiliaciones</a:t>
            </a:r>
          </a:p>
          <a:p>
            <a:pPr algn="ctr"/>
            <a:r>
              <a:rPr lang="es-ES" sz="5000" dirty="0">
                <a:latin typeface="UTECtxt Black"/>
              </a:rPr>
              <a:t>N</a:t>
            </a:r>
            <a:r>
              <a:rPr lang="es-ES" sz="5000" i="0" dirty="0">
                <a:effectLst/>
                <a:latin typeface="UTECtxt Black"/>
              </a:rPr>
              <a:t>ombres de los autores y sus respectivas instituciones, correos electrónicos u otra información de contacto.</a:t>
            </a:r>
          </a:p>
          <a:p>
            <a:pPr algn="ctr"/>
            <a:r>
              <a:rPr lang="es-ES" sz="5000" i="0" dirty="0">
                <a:effectLst/>
                <a:latin typeface="UTECtxt Black"/>
              </a:rPr>
              <a:t>Tamaño de letra sugerido para autores: 36-50 puntos.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F70A52-56EF-145D-19C2-DA20D213B5B4}"/>
              </a:ext>
            </a:extLst>
          </p:cNvPr>
          <p:cNvSpPr txBox="1"/>
          <p:nvPr/>
        </p:nvSpPr>
        <p:spPr>
          <a:xfrm>
            <a:off x="1895813" y="11088198"/>
            <a:ext cx="28607657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000" b="1" i="0" dirty="0">
                <a:solidFill>
                  <a:srgbClr val="316CF4"/>
                </a:solidFill>
                <a:effectLst/>
                <a:latin typeface="UTECtxt Black"/>
              </a:rPr>
              <a:t>1. Resumen</a:t>
            </a:r>
          </a:p>
          <a:p>
            <a:pPr algn="ctr"/>
            <a:endParaRPr lang="es-ES" sz="4000" b="1" i="0" dirty="0">
              <a:effectLst/>
              <a:latin typeface="UTECtxt Black"/>
            </a:endParaRPr>
          </a:p>
          <a:p>
            <a:pPr algn="just"/>
            <a:r>
              <a:rPr lang="es-ES" sz="4000" i="0" dirty="0">
                <a:effectLst/>
                <a:latin typeface="UTECtxt Black"/>
              </a:rPr>
              <a:t>Colocar un breve resumen de 100-200 palabras que capture la esencia del trabajo, similar al resumen presentado inicialmente. Debe resumir el objetivo, la metodología y los resultados principales.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113A105-18CF-1EFC-F3BF-6C5675AB9E59}"/>
              </a:ext>
            </a:extLst>
          </p:cNvPr>
          <p:cNvSpPr txBox="1"/>
          <p:nvPr/>
        </p:nvSpPr>
        <p:spPr>
          <a:xfrm>
            <a:off x="1442245" y="14461999"/>
            <a:ext cx="1430383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000" b="1" dirty="0">
                <a:solidFill>
                  <a:srgbClr val="316CF4"/>
                </a:solidFill>
                <a:latin typeface="UTECtxt Black"/>
              </a:rPr>
              <a:t>2</a:t>
            </a:r>
            <a:r>
              <a:rPr lang="es-ES" sz="5000" b="1" i="0" dirty="0">
                <a:solidFill>
                  <a:srgbClr val="316CF4"/>
                </a:solidFill>
                <a:effectLst/>
                <a:latin typeface="UTECtxt Black"/>
              </a:rPr>
              <a:t>. Breve contexto del problema o pregunta de investigación </a:t>
            </a:r>
          </a:p>
          <a:p>
            <a:pPr algn="ctr"/>
            <a:endParaRPr lang="es-ES" sz="4000" i="0" dirty="0">
              <a:effectLst/>
              <a:latin typeface="UTECtxt Black"/>
            </a:endParaRPr>
          </a:p>
          <a:p>
            <a:pPr algn="just"/>
            <a:r>
              <a:rPr lang="es-ES" sz="4000" i="0" dirty="0">
                <a:effectLst/>
                <a:latin typeface="UTECtxt Black"/>
              </a:rPr>
              <a:t>Utilizar gráficos, diagramas o imágenes que ayuden a contextualizar el tema.</a:t>
            </a:r>
          </a:p>
          <a:p>
            <a:pPr algn="just"/>
            <a:r>
              <a:rPr lang="es-ES" sz="4000" i="0" dirty="0">
                <a:effectLst/>
                <a:latin typeface="UTECtxt Black"/>
              </a:rPr>
              <a:t>Tamaño de letra sugerido: 30-40 puntos, para facilitar la lectura a distancia.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1D683E-14E4-71C3-6606-E07661EBB17B}"/>
              </a:ext>
            </a:extLst>
          </p:cNvPr>
          <p:cNvSpPr txBox="1"/>
          <p:nvPr/>
        </p:nvSpPr>
        <p:spPr>
          <a:xfrm>
            <a:off x="16653213" y="14461999"/>
            <a:ext cx="14303831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000" b="1" i="0" dirty="0">
                <a:solidFill>
                  <a:srgbClr val="316CF4"/>
                </a:solidFill>
                <a:effectLst/>
                <a:latin typeface="UTECtxt Black"/>
              </a:rPr>
              <a:t>3. Metodología</a:t>
            </a:r>
          </a:p>
          <a:p>
            <a:pPr algn="just"/>
            <a:endParaRPr lang="es-ES" sz="4000" i="0" dirty="0">
              <a:effectLst/>
              <a:latin typeface="UTECtxt Black"/>
            </a:endParaRPr>
          </a:p>
          <a:p>
            <a:pPr algn="just"/>
            <a:r>
              <a:rPr lang="es-ES" sz="4000" i="0" dirty="0">
                <a:effectLst/>
                <a:latin typeface="UTECtxt Black"/>
              </a:rPr>
              <a:t>Contenido: Explicación concisa de los métodos empleados en el estudio. Incluir diagramas de flujo, esquemas o fotos del equipo o técnicas utilizadas.</a:t>
            </a:r>
          </a:p>
          <a:p>
            <a:pPr algn="just"/>
            <a:r>
              <a:rPr lang="es-ES" sz="4000" i="0" dirty="0">
                <a:effectLst/>
                <a:latin typeface="UTECtxt Black"/>
              </a:rPr>
              <a:t>Tamaño de letra sugerido: 30-40 puntos.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C96274B-48B8-58A8-5489-F27A7C4152B3}"/>
              </a:ext>
            </a:extLst>
          </p:cNvPr>
          <p:cNvSpPr txBox="1"/>
          <p:nvPr/>
        </p:nvSpPr>
        <p:spPr>
          <a:xfrm>
            <a:off x="3827524" y="20254050"/>
            <a:ext cx="85676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i="0" dirty="0">
                <a:solidFill>
                  <a:srgbClr val="212529"/>
                </a:solidFill>
                <a:effectLst/>
                <a:latin typeface="UTECtxt Roman"/>
              </a:rPr>
              <a:t>Eje temático: Innovaciones Tecnológicas y Robóticas.</a:t>
            </a:r>
            <a:endParaRPr lang="LID4096" sz="30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5D97EC0-F8C3-5455-E1E8-06113E2DE30D}"/>
              </a:ext>
            </a:extLst>
          </p:cNvPr>
          <p:cNvSpPr txBox="1"/>
          <p:nvPr/>
        </p:nvSpPr>
        <p:spPr>
          <a:xfrm>
            <a:off x="3827524" y="21655622"/>
            <a:ext cx="85676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i="0" dirty="0">
                <a:solidFill>
                  <a:srgbClr val="212529"/>
                </a:solidFill>
                <a:effectLst/>
                <a:latin typeface="UTECtxt Roman"/>
              </a:rPr>
              <a:t>Eje temático: Logística y Cadena de abastecimiento.</a:t>
            </a:r>
            <a:endParaRPr lang="LID4096" sz="30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0B97775-55DD-25F1-D6E3-0D6AD25C10C6}"/>
              </a:ext>
            </a:extLst>
          </p:cNvPr>
          <p:cNvSpPr txBox="1"/>
          <p:nvPr/>
        </p:nvSpPr>
        <p:spPr>
          <a:xfrm>
            <a:off x="3827524" y="23057194"/>
            <a:ext cx="85676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i="0" dirty="0">
                <a:solidFill>
                  <a:srgbClr val="212529"/>
                </a:solidFill>
                <a:effectLst/>
                <a:latin typeface="UTECtxt Roman"/>
              </a:rPr>
              <a:t>Eje temático: Ciencia y Tecnología de Alimentos.</a:t>
            </a:r>
            <a:endParaRPr lang="LID4096" sz="30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98BCCDF-5807-7ED5-3F9D-CBFAA2102D4E}"/>
              </a:ext>
            </a:extLst>
          </p:cNvPr>
          <p:cNvSpPr txBox="1"/>
          <p:nvPr/>
        </p:nvSpPr>
        <p:spPr>
          <a:xfrm>
            <a:off x="3827524" y="24456844"/>
            <a:ext cx="85676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i="0" dirty="0">
                <a:solidFill>
                  <a:srgbClr val="212529"/>
                </a:solidFill>
                <a:effectLst/>
                <a:latin typeface="UTECtxt Roman"/>
              </a:rPr>
              <a:t>Eje temático: Educación en Ingeniería e Innovación.</a:t>
            </a:r>
            <a:endParaRPr lang="LID4096" sz="30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8CF415-2BEB-CD6F-E6B7-7F864C7DCA82}"/>
              </a:ext>
            </a:extLst>
          </p:cNvPr>
          <p:cNvSpPr txBox="1"/>
          <p:nvPr/>
        </p:nvSpPr>
        <p:spPr>
          <a:xfrm>
            <a:off x="3827524" y="25856494"/>
            <a:ext cx="85676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i="0" dirty="0">
                <a:solidFill>
                  <a:srgbClr val="212529"/>
                </a:solidFill>
                <a:effectLst/>
                <a:latin typeface="UTECtxt Roman"/>
              </a:rPr>
              <a:t>Eje temático: Sostenibilidad y Medio Ambiente.</a:t>
            </a:r>
            <a:endParaRPr lang="LID4096" sz="30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E19B5B4-C648-6479-4847-3081A3B61C96}"/>
              </a:ext>
            </a:extLst>
          </p:cNvPr>
          <p:cNvSpPr txBox="1"/>
          <p:nvPr/>
        </p:nvSpPr>
        <p:spPr>
          <a:xfrm>
            <a:off x="3827524" y="27256144"/>
            <a:ext cx="85676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i="0" dirty="0">
                <a:solidFill>
                  <a:srgbClr val="212529"/>
                </a:solidFill>
                <a:effectLst/>
                <a:latin typeface="UTECtxt Roman"/>
              </a:rPr>
              <a:t>Eje temático: Salud y Tecnología Biomédica.</a:t>
            </a:r>
            <a:endParaRPr lang="LID4096" sz="30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1CD6FE9-EDF2-6789-D564-BA0406C8154A}"/>
              </a:ext>
            </a:extLst>
          </p:cNvPr>
          <p:cNvSpPr txBox="1"/>
          <p:nvPr/>
        </p:nvSpPr>
        <p:spPr>
          <a:xfrm>
            <a:off x="3827524" y="28655794"/>
            <a:ext cx="85676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b="1" i="0" dirty="0">
                <a:solidFill>
                  <a:srgbClr val="212529"/>
                </a:solidFill>
                <a:effectLst/>
                <a:latin typeface="UTECtxt Roman"/>
              </a:rPr>
              <a:t>Eje temático: Música y Artes.</a:t>
            </a:r>
            <a:endParaRPr lang="LID4096" sz="3000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DC6E52C1-6764-99DD-2D4E-30DC8FDD0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46" y="19991049"/>
            <a:ext cx="1163075" cy="10800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11BEDD26-CD61-7D2C-0004-9E9B992B0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06" y="21392621"/>
            <a:ext cx="1091343" cy="1080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851F3DB-C8E4-9784-82B1-E96070117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33" y="22794193"/>
            <a:ext cx="979411" cy="10800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D6E94-27FF-28AE-8E92-BFBD16089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00" y="24193843"/>
            <a:ext cx="1221153" cy="10800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4086B9BD-2504-298F-25F7-83A599177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49" y="25593493"/>
            <a:ext cx="1080000" cy="108000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2428F1CB-459F-B4B6-BF0B-96572D87FD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557" y="26993143"/>
            <a:ext cx="1117238" cy="108000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A36BD23-73F7-2C1C-AC48-94010A6BD2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98" y="28392793"/>
            <a:ext cx="1123552" cy="108000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0EFD9C85-93E4-59C4-1C19-691F740B3B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600" y="19989209"/>
            <a:ext cx="1800000" cy="1800000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C6A468-7270-B1D3-FE95-701565938A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690" y="19989209"/>
            <a:ext cx="1800000" cy="180000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701AAB44-54FA-6655-BA25-1D617B15F4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780" y="19991049"/>
            <a:ext cx="1800000" cy="18000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9EF3A733-8944-CAB0-03AF-EB53B053B0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912" y="19996363"/>
            <a:ext cx="1800000" cy="1800000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DC412139-108D-6FBA-99D0-B83A163D9D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044" y="19996363"/>
            <a:ext cx="1800000" cy="18000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CE063CAA-5923-77D8-6DF0-9BA415D6FD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231" y="21971082"/>
            <a:ext cx="1800000" cy="1800000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406E4A01-FF0F-A337-2586-8CC5F1BF8D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28" y="21971082"/>
            <a:ext cx="1800000" cy="1800000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41E3A201-1B15-863C-2E55-15916863E9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780" y="21974343"/>
            <a:ext cx="1800000" cy="1800000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B9B4D32E-886F-B422-4581-388376C3D1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912" y="21974473"/>
            <a:ext cx="1800000" cy="1800000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2C764445-6E72-5427-606F-4B41ADBB4C9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044" y="21974473"/>
            <a:ext cx="1800000" cy="1800000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8E90E53B-56B2-0CA7-E960-015FBBC59B4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415" y="23959477"/>
            <a:ext cx="1800000" cy="1800000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4B1B95EE-890B-C45B-E4A6-CE225D4636E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28" y="23959477"/>
            <a:ext cx="1800000" cy="1800000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B32818C7-D137-9236-6FCC-760AB4FC6B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780" y="23952583"/>
            <a:ext cx="1800000" cy="1800000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B15CD631-B6AB-8F16-F773-01D765F453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912" y="23952583"/>
            <a:ext cx="1800000" cy="1800000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35521885-EEE4-490D-3876-9CE248098D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044" y="23959477"/>
            <a:ext cx="1800000" cy="180000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47E180D4-7917-EA30-4D7F-704D40DC3DA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780" y="25947872"/>
            <a:ext cx="1803863" cy="180000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71C0836A-211D-4047-F647-483DE7298CA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415" y="25947872"/>
            <a:ext cx="1800000" cy="180000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54CC5753-A415-3A5C-141C-FD1F6C583BD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828" y="25947872"/>
            <a:ext cx="1800000" cy="1800000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F171F77C-32BE-AA3E-3645-0321CB951CF5}"/>
              </a:ext>
            </a:extLst>
          </p:cNvPr>
          <p:cNvSpPr txBox="1"/>
          <p:nvPr/>
        </p:nvSpPr>
        <p:spPr>
          <a:xfrm>
            <a:off x="12900929" y="19989209"/>
            <a:ext cx="778737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0" i="0" dirty="0">
                <a:solidFill>
                  <a:srgbClr val="212529"/>
                </a:solidFill>
                <a:effectLst/>
                <a:latin typeface="UTECtxt Roman"/>
              </a:rPr>
              <a:t>El </a:t>
            </a:r>
            <a:r>
              <a:rPr lang="es-ES" sz="4000" b="0" i="0" dirty="0">
                <a:solidFill>
                  <a:srgbClr val="316CF4"/>
                </a:solidFill>
                <a:effectLst/>
                <a:latin typeface="UTECtxt Roman"/>
              </a:rPr>
              <a:t>25 de septiembre de 2015</a:t>
            </a:r>
            <a:r>
              <a:rPr lang="es-ES" sz="4000" b="0" i="0" dirty="0">
                <a:solidFill>
                  <a:srgbClr val="212529"/>
                </a:solidFill>
                <a:effectLst/>
                <a:latin typeface="UTECtxt Roman"/>
              </a:rPr>
              <a:t>, los líderes mundiales adoptaron un</a:t>
            </a:r>
            <a:r>
              <a:rPr lang="es-ES" sz="4000" b="0" i="0" dirty="0">
                <a:effectLst/>
                <a:latin typeface="UTECtxt Roman"/>
              </a:rPr>
              <a:t> conjunto </a:t>
            </a:r>
            <a:r>
              <a:rPr lang="es-ES" sz="4000" b="0" i="0" dirty="0">
                <a:solidFill>
                  <a:srgbClr val="212529"/>
                </a:solidFill>
                <a:effectLst/>
                <a:latin typeface="UTECtxt Roman"/>
              </a:rPr>
              <a:t>de o</a:t>
            </a:r>
            <a:r>
              <a:rPr lang="es-ES" sz="4000" b="0" i="0" dirty="0">
                <a:effectLst/>
                <a:latin typeface="UTECtxt Roman"/>
              </a:rPr>
              <a:t>bjetivo</a:t>
            </a:r>
            <a:r>
              <a:rPr lang="es-ES" sz="4000" b="0" i="0" dirty="0">
                <a:solidFill>
                  <a:srgbClr val="212529"/>
                </a:solidFill>
                <a:effectLst/>
                <a:latin typeface="UTECtxt Roman"/>
              </a:rPr>
              <a:t>s globales para erradicar la pobreza, proteger el planeta y asegurar la prosperidad para todos como parte de una nueva agenda de desarrollo sostenible. Cada objetivo tiene metas específicas que deben alcanzarse en los próximos 15 años.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33DD00F-EDDF-2464-EB41-75DF58F2BE56}"/>
              </a:ext>
            </a:extLst>
          </p:cNvPr>
          <p:cNvSpPr txBox="1"/>
          <p:nvPr/>
        </p:nvSpPr>
        <p:spPr>
          <a:xfrm>
            <a:off x="1895809" y="30274753"/>
            <a:ext cx="8920955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000" b="1" dirty="0">
                <a:solidFill>
                  <a:srgbClr val="316CF4"/>
                </a:solidFill>
                <a:latin typeface="UTECtxt Black"/>
              </a:rPr>
              <a:t>4</a:t>
            </a:r>
            <a:r>
              <a:rPr lang="es-ES" sz="5000" b="1" i="0" dirty="0">
                <a:solidFill>
                  <a:srgbClr val="316CF4"/>
                </a:solidFill>
                <a:effectLst/>
                <a:latin typeface="UTECtxt Black"/>
              </a:rPr>
              <a:t>. Resultados</a:t>
            </a:r>
          </a:p>
          <a:p>
            <a:pPr algn="just"/>
            <a:endParaRPr lang="es-ES" sz="4000" i="0" dirty="0">
              <a:effectLst/>
              <a:latin typeface="UTECtxt Black"/>
            </a:endParaRPr>
          </a:p>
          <a:p>
            <a:pPr algn="just"/>
            <a:r>
              <a:rPr lang="es-ES" sz="4000" i="0" dirty="0">
                <a:effectLst/>
                <a:latin typeface="UTECtxt Black"/>
              </a:rPr>
              <a:t>Sección central y más importante del poster, donde se presentan los hallazgos clave.</a:t>
            </a:r>
          </a:p>
          <a:p>
            <a:pPr algn="just"/>
            <a:r>
              <a:rPr lang="es-ES" sz="4000" i="0" dirty="0">
                <a:effectLst/>
                <a:latin typeface="UTECtxt Black"/>
              </a:rPr>
              <a:t>Utilizar gráficos de barras, tablas, imágenes, mapas o diagramas claros que ilustren los datos.</a:t>
            </a:r>
          </a:p>
          <a:p>
            <a:pPr algn="just"/>
            <a:r>
              <a:rPr lang="es-ES" sz="4000" i="0" dirty="0">
                <a:effectLst/>
                <a:latin typeface="UTECtxt Black"/>
              </a:rPr>
              <a:t>Cada gráfico debe ir acompañado de un breve texto explicativo o leyenda.</a:t>
            </a:r>
          </a:p>
          <a:p>
            <a:pPr algn="just"/>
            <a:r>
              <a:rPr lang="es-ES" sz="4000" i="0" dirty="0">
                <a:effectLst/>
                <a:latin typeface="UTECtxt Black"/>
              </a:rPr>
              <a:t>Tamaño de letra sugerido para las leyendas: 30-40 puntos.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A73945D-F9A2-C62B-49E1-698361E98E4D}"/>
              </a:ext>
            </a:extLst>
          </p:cNvPr>
          <p:cNvSpPr txBox="1"/>
          <p:nvPr/>
        </p:nvSpPr>
        <p:spPr>
          <a:xfrm>
            <a:off x="11739162" y="30274753"/>
            <a:ext cx="8920955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000" b="1" i="0" dirty="0">
                <a:solidFill>
                  <a:srgbClr val="316CF4"/>
                </a:solidFill>
                <a:effectLst/>
                <a:latin typeface="UTECtxt Black"/>
              </a:rPr>
              <a:t>5. Discusión</a:t>
            </a:r>
          </a:p>
          <a:p>
            <a:pPr algn="just"/>
            <a:endParaRPr lang="es-ES" sz="4000" i="0" dirty="0">
              <a:effectLst/>
              <a:latin typeface="UTECtxt Black"/>
            </a:endParaRPr>
          </a:p>
          <a:p>
            <a:pPr algn="just"/>
            <a:r>
              <a:rPr lang="es-ES" sz="4000" i="0" dirty="0">
                <a:effectLst/>
                <a:latin typeface="UTECtxt Black"/>
              </a:rPr>
              <a:t>Interpretación de los resultados. ¿Qué significan? ¿Cómo se relacionan con otros estudios?</a:t>
            </a:r>
          </a:p>
          <a:p>
            <a:pPr algn="just"/>
            <a:r>
              <a:rPr lang="es-ES" sz="4000" i="0" dirty="0">
                <a:effectLst/>
                <a:latin typeface="UTECtxt Black"/>
              </a:rPr>
              <a:t>Indicar las limitaciones y posibles implicaciones para el campo de estudio o aplicaciones prácticas.</a:t>
            </a:r>
          </a:p>
          <a:p>
            <a:pPr algn="just"/>
            <a:r>
              <a:rPr lang="es-ES" sz="4000" i="0" dirty="0">
                <a:effectLst/>
                <a:latin typeface="UTECtxt Black"/>
              </a:rPr>
              <a:t>Incluir solo el análisis más relevante y sintetizado.</a:t>
            </a:r>
          </a:p>
          <a:p>
            <a:pPr algn="just"/>
            <a:r>
              <a:rPr lang="es-ES" sz="4000" i="0" dirty="0">
                <a:effectLst/>
                <a:latin typeface="UTECtxt Black"/>
              </a:rPr>
              <a:t>Tamaño de letra sugerido: 30-40 puntos.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980D8952-5DA4-13CD-444D-0C313AC3A6E0}"/>
              </a:ext>
            </a:extLst>
          </p:cNvPr>
          <p:cNvSpPr txBox="1"/>
          <p:nvPr/>
        </p:nvSpPr>
        <p:spPr>
          <a:xfrm>
            <a:off x="21582515" y="30274753"/>
            <a:ext cx="8920955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000" b="1" i="0" dirty="0">
                <a:solidFill>
                  <a:srgbClr val="316CF4"/>
                </a:solidFill>
                <a:effectLst/>
                <a:latin typeface="UTECtxt Black"/>
              </a:rPr>
              <a:t>6. Conclusiones</a:t>
            </a:r>
          </a:p>
          <a:p>
            <a:pPr algn="just"/>
            <a:endParaRPr lang="es-ES" sz="4000" i="0" dirty="0">
              <a:effectLst/>
              <a:latin typeface="UTECtxt Black"/>
            </a:endParaRPr>
          </a:p>
          <a:p>
            <a:pPr algn="just"/>
            <a:r>
              <a:rPr lang="es-ES" sz="4000" i="0" dirty="0">
                <a:effectLst/>
                <a:latin typeface="UTECtxt Black"/>
              </a:rPr>
              <a:t>Contenido: Resumir en breves puntos los principales hallazgos y sus implicaciones.</a:t>
            </a:r>
          </a:p>
          <a:p>
            <a:pPr algn="just"/>
            <a:r>
              <a:rPr lang="es-ES" sz="4000" i="0" dirty="0">
                <a:effectLst/>
                <a:latin typeface="UTECtxt Black"/>
              </a:rPr>
              <a:t>También puede incluirse en formato de viñetas para mayor claridad.</a:t>
            </a:r>
          </a:p>
          <a:p>
            <a:pPr algn="just"/>
            <a:r>
              <a:rPr lang="es-ES" sz="4000" i="0" dirty="0">
                <a:effectLst/>
                <a:latin typeface="UTECtxt Black"/>
              </a:rPr>
              <a:t>Tamaño de letra sugerido: 30-40 puntos.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FA9F33F-C69C-2379-B395-491487A23BB8}"/>
              </a:ext>
            </a:extLst>
          </p:cNvPr>
          <p:cNvSpPr txBox="1"/>
          <p:nvPr/>
        </p:nvSpPr>
        <p:spPr>
          <a:xfrm>
            <a:off x="1895809" y="38110287"/>
            <a:ext cx="2860765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000" b="1" i="0" dirty="0">
                <a:solidFill>
                  <a:srgbClr val="316CF4"/>
                </a:solidFill>
                <a:effectLst/>
                <a:latin typeface="UTECtxt Black"/>
              </a:rPr>
              <a:t>1. Referencias</a:t>
            </a:r>
          </a:p>
          <a:p>
            <a:pPr algn="just"/>
            <a:endParaRPr lang="es-ES" sz="3000" b="1" dirty="0">
              <a:latin typeface="UTECtxt Black"/>
            </a:endParaRPr>
          </a:p>
          <a:p>
            <a:pPr algn="just"/>
            <a:r>
              <a:rPr lang="es-ES" sz="3000" i="0" dirty="0">
                <a:effectLst/>
                <a:latin typeface="UTECtxt Black"/>
              </a:rPr>
              <a:t>Incluir las citas más importantes, si es necesario. Esta sección suele ir en la parte inferior, en un tamaño de letra más pequeño (20-30 puntos).</a:t>
            </a: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B388287F-932E-D200-C48B-633796127E9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401" y="39002839"/>
            <a:ext cx="222164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1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F8B217EB3BBA47A565926AA8C7987D" ma:contentTypeVersion="4" ma:contentTypeDescription="Create a new document." ma:contentTypeScope="" ma:versionID="7ec4e4e9d386c585f62dfc6387f1e6fc">
  <xsd:schema xmlns:xsd="http://www.w3.org/2001/XMLSchema" xmlns:xs="http://www.w3.org/2001/XMLSchema" xmlns:p="http://schemas.microsoft.com/office/2006/metadata/properties" xmlns:ns3="cf7bb671-8198-4b47-b509-909fc9b35554" targetNamespace="http://schemas.microsoft.com/office/2006/metadata/properties" ma:root="true" ma:fieldsID="1dfda49997bf404ac9fff91666b685ec" ns3:_="">
    <xsd:import namespace="cf7bb671-8198-4b47-b509-909fc9b355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7bb671-8198-4b47-b509-909fc9b355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9D926E-7ACB-4F24-8006-B0341B23C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7bb671-8198-4b47-b509-909fc9b355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A141FA-F374-4375-9ED1-B78A4A1425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BF16A5-2603-4EF6-830D-D5A6DFB47F9C}">
  <ds:schemaRefs>
    <ds:schemaRef ds:uri="http://schemas.microsoft.com/office/2006/documentManagement/types"/>
    <ds:schemaRef ds:uri="http://purl.org/dc/dcmitype/"/>
    <ds:schemaRef ds:uri="http://www.w3.org/XML/1998/namespace"/>
    <ds:schemaRef ds:uri="cf7bb671-8198-4b47-b509-909fc9b35554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457</Words>
  <Application>Microsoft Office PowerPoint</Application>
  <PresentationFormat>Personalizado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UTECtxt Black</vt:lpstr>
      <vt:lpstr>UTECtxt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Pablo Franco Rubio</dc:creator>
  <cp:lastModifiedBy>Juan Pablo Franco Rubio</cp:lastModifiedBy>
  <cp:revision>6</cp:revision>
  <dcterms:created xsi:type="dcterms:W3CDTF">2024-09-18T23:41:23Z</dcterms:created>
  <dcterms:modified xsi:type="dcterms:W3CDTF">2024-09-19T02:41:37Z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0x01010023F8B217EB3BBA47A565926AA8C7987D</vt:lpwstr>
  </property>
</Properties>
</file>