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634128-BF48-4C30-96EC-43B488FE2787}">
  <a:tblStyle styleId="{2C634128-BF48-4C30-96EC-43B488FE27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5.xml"/><Relationship Id="rId22" Type="http://schemas.openxmlformats.org/officeDocument/2006/relationships/font" Target="fonts/MavenPro-regular.fntdata"/><Relationship Id="rId10" Type="http://schemas.openxmlformats.org/officeDocument/2006/relationships/slide" Target="slides/slide4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f48d652bd7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f48d652bd7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f48d652bd7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f48d652bd7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f48d652bd7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f48d652bd7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f48d652bd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f48d652bd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f48d652bd7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f48d652bd7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f48d652bd7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f48d652bd7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48d652bd7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48d652bd7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f48d652bd7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f48d652bd7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f48d652bd7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f48d652bd7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f48d652bd7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f48d652bd7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59875" y="54400"/>
            <a:ext cx="8520600" cy="7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Media Mix Model</a:t>
            </a:r>
            <a:endParaRPr sz="3600"/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550" y="4629875"/>
            <a:ext cx="136207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 txBox="1"/>
          <p:nvPr>
            <p:ph type="ctrTitle"/>
          </p:nvPr>
        </p:nvSpPr>
        <p:spPr>
          <a:xfrm>
            <a:off x="294425" y="2130513"/>
            <a:ext cx="8520600" cy="7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Presented by Biyi Olaibi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2"/>
          <p:cNvSpPr txBox="1"/>
          <p:nvPr>
            <p:ph idx="4294967295" type="ctrTitle"/>
          </p:nvPr>
        </p:nvSpPr>
        <p:spPr>
          <a:xfrm>
            <a:off x="259875" y="54400"/>
            <a:ext cx="85206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Multiple Linear Regression - Predicted Vs Actual (Test Dataset)</a:t>
            </a:r>
            <a:endParaRPr sz="2000"/>
          </a:p>
        </p:txBody>
      </p:sp>
      <p:pic>
        <p:nvPicPr>
          <p:cNvPr id="372" name="Google Shape;3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550" y="4629875"/>
            <a:ext cx="13620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71200"/>
            <a:ext cx="8722221" cy="35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"/>
          <p:cNvSpPr txBox="1"/>
          <p:nvPr>
            <p:ph idx="4294967295" type="ctrTitle"/>
          </p:nvPr>
        </p:nvSpPr>
        <p:spPr>
          <a:xfrm>
            <a:off x="259875" y="54400"/>
            <a:ext cx="85206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Bayesian Model (Lightweight MMM) - Predicted Vs Actual</a:t>
            </a:r>
            <a:endParaRPr sz="2000"/>
          </a:p>
        </p:txBody>
      </p:sp>
      <p:pic>
        <p:nvPicPr>
          <p:cNvPr id="379" name="Google Shape;3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550" y="4629875"/>
            <a:ext cx="13620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725" y="703450"/>
            <a:ext cx="6610149" cy="32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ctrTitle"/>
          </p:nvPr>
        </p:nvSpPr>
        <p:spPr>
          <a:xfrm>
            <a:off x="259875" y="54400"/>
            <a:ext cx="8520600" cy="7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A</a:t>
            </a:r>
            <a:endParaRPr sz="36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550" y="4629875"/>
            <a:ext cx="136207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>
            <p:ph type="ctrTitle"/>
          </p:nvPr>
        </p:nvSpPr>
        <p:spPr>
          <a:xfrm>
            <a:off x="85950" y="1496850"/>
            <a:ext cx="8563800" cy="17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440"/>
              <a:t>Build a Media-Mix Model (MMM) to explain the relation between media spend and revenue. </a:t>
            </a:r>
            <a:endParaRPr sz="1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1440"/>
              <a:t>Identify the channel's performance and provide recommendations on where to increase or decrease marketing investment.</a:t>
            </a:r>
            <a:endParaRPr b="0" sz="1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4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idx="4294967295" type="ctrTitle"/>
          </p:nvPr>
        </p:nvSpPr>
        <p:spPr>
          <a:xfrm>
            <a:off x="259875" y="110550"/>
            <a:ext cx="85206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Media Mix Model Selection</a:t>
            </a:r>
            <a:endParaRPr sz="29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975" y="4642825"/>
            <a:ext cx="1362075" cy="447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3" name="Google Shape;293;p15"/>
          <p:cNvGraphicFramePr/>
          <p:nvPr/>
        </p:nvGraphicFramePr>
        <p:xfrm>
          <a:off x="93100" y="72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{2C634128-BF48-4C30-96EC-43B488FE2787}</a:tableStyleId>
              </a:tblPr>
              <a:tblGrid>
                <a:gridCol w="2115025"/>
                <a:gridCol w="3108325"/>
                <a:gridCol w="3700000"/>
              </a:tblGrid>
              <a:tr h="38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 Model Type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Multiple Linear Regression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Baye</a:t>
                      </a:r>
                      <a:r>
                        <a:rPr b="1" lang="en-GB"/>
                        <a:t>sian Model (Lightweight MMM)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69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Advantages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Relatively simple, results are intuitive and highly interpretable, serves as a strong baseline model, low computational cost.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Ability to incorporate prior knowledge into the model through prior distribution.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Two key marketing principles included in model: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1) </a:t>
                      </a:r>
                      <a:r>
                        <a:rPr lang="en-GB" sz="900"/>
                        <a:t>Saturation - effect decay as expenditure increases.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2) Adstock - effect on sales may lag behind initial exposure and extend several weeks.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Flexible - incorporate complex interactions.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Inherent regularisation to prevent overfitting.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67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Disadvantages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Different from reality, assumes linearity, sensitive to multicollinearity, fails to capture complex interactions, negative coefficients contradict expectations and can lead to misleading insights.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Sensitive to prior, more complex and high computational cost. Requires expert/domain knowledge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2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Model Validation (On Test Dataset)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R-Squared = 19.15%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Mean Absolute Percentage Error = 4.42% 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R-Squared = </a:t>
                      </a:r>
                      <a:r>
                        <a:rPr lang="en-GB" sz="900"/>
                        <a:t>29.3</a:t>
                      </a:r>
                      <a:r>
                        <a:rPr lang="en-GB" sz="900"/>
                        <a:t>%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Mean Absolute Percentage Error = </a:t>
                      </a:r>
                      <a:r>
                        <a:rPr lang="en-GB" sz="900"/>
                        <a:t>5.28</a:t>
                      </a:r>
                      <a:r>
                        <a:rPr lang="en-GB" sz="900"/>
                        <a:t>% 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6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Model Selection Reason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Better results compared to Multiple Linear Regression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Closer to actual marketing scenario.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Positive media channel coefficients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4" name="Google Shape;294;p15"/>
          <p:cNvSpPr txBox="1"/>
          <p:nvPr/>
        </p:nvSpPr>
        <p:spPr>
          <a:xfrm>
            <a:off x="1653575" y="4714225"/>
            <a:ext cx="49620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idx="4294967295" type="ctrTitle"/>
          </p:nvPr>
        </p:nvSpPr>
        <p:spPr>
          <a:xfrm>
            <a:off x="238275" y="0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Media Channel Contribution</a:t>
            </a:r>
            <a:endParaRPr sz="2600"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550" y="4629875"/>
            <a:ext cx="13620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25" y="764400"/>
            <a:ext cx="6057823" cy="18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125" y="2779475"/>
            <a:ext cx="3091525" cy="22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1650" y="2779475"/>
            <a:ext cx="2987275" cy="2259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4" name="Google Shape;304;p16"/>
          <p:cNvGraphicFramePr/>
          <p:nvPr/>
        </p:nvGraphicFramePr>
        <p:xfrm>
          <a:off x="6817175" y="81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{2C634128-BF48-4C30-96EC-43B488FE2787}</a:tableStyleId>
              </a:tblPr>
              <a:tblGrid>
                <a:gridCol w="731025"/>
                <a:gridCol w="697175"/>
                <a:gridCol w="766250"/>
              </a:tblGrid>
              <a:tr h="35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Component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Driver</a:t>
                      </a:r>
                      <a:endParaRPr b="1" sz="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Coefficient</a:t>
                      </a:r>
                      <a:endParaRPr b="1" sz="700"/>
                    </a:p>
                  </a:txBody>
                  <a:tcPr marT="91425" marB="91425" marR="91425" marL="91425" anchor="ctr"/>
                </a:tc>
              </a:tr>
              <a:tr h="35077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Incremental Sales</a:t>
                      </a:r>
                      <a:endParaRPr sz="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PPC</a:t>
                      </a:r>
                      <a:endParaRPr sz="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0.11</a:t>
                      </a:r>
                      <a:endParaRPr sz="700"/>
                    </a:p>
                  </a:txBody>
                  <a:tcPr marT="91425" marB="91425" marR="91425" marL="91425" anchor="ctr"/>
                </a:tc>
              </a:tr>
              <a:tr h="385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Audio</a:t>
                      </a:r>
                      <a:endParaRPr sz="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0.4</a:t>
                      </a:r>
                      <a:endParaRPr sz="700"/>
                    </a:p>
                  </a:txBody>
                  <a:tcPr marT="91425" marB="91425" marR="91425" marL="91425" anchor="ctr"/>
                </a:tc>
              </a:tr>
              <a:tr h="385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Programmatic</a:t>
                      </a:r>
                      <a:endParaRPr sz="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0.2</a:t>
                      </a:r>
                      <a:endParaRPr sz="700"/>
                    </a:p>
                  </a:txBody>
                  <a:tcPr marT="91425" marB="91425" marR="91425" marL="91425" anchor="ctr"/>
                </a:tc>
              </a:tr>
              <a:tr h="38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Control Factor Sales</a:t>
                      </a:r>
                      <a:endParaRPr sz="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*</a:t>
                      </a:r>
                      <a:r>
                        <a:rPr lang="en-GB" sz="700"/>
                        <a:t>Price</a:t>
                      </a:r>
                      <a:endParaRPr sz="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-0.23</a:t>
                      </a:r>
                      <a:endParaRPr sz="7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05" name="Google Shape;305;p16"/>
          <p:cNvSpPr txBox="1"/>
          <p:nvPr/>
        </p:nvSpPr>
        <p:spPr>
          <a:xfrm>
            <a:off x="6457850" y="3457500"/>
            <a:ext cx="2884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6"/>
          <p:cNvSpPr txBox="1"/>
          <p:nvPr/>
        </p:nvSpPr>
        <p:spPr>
          <a:xfrm>
            <a:off x="6870525" y="3487725"/>
            <a:ext cx="22242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*The </a:t>
            </a:r>
            <a:r>
              <a:rPr lang="en-GB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negative sign of the price coefficient indicates the amount of revenue lost due to increase in price.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PPC has a higher contribution percentage however Audio has a slightly better ROI.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>
            <p:ph idx="4294967295" type="ctrTitle"/>
          </p:nvPr>
        </p:nvSpPr>
        <p:spPr>
          <a:xfrm>
            <a:off x="238275" y="0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Marketing Budget Recommendation</a:t>
            </a:r>
            <a:endParaRPr sz="2600"/>
          </a:p>
        </p:txBody>
      </p:sp>
      <p:pic>
        <p:nvPicPr>
          <p:cNvPr id="312" name="Google Shape;3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550" y="4629875"/>
            <a:ext cx="136207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7"/>
          <p:cNvSpPr txBox="1"/>
          <p:nvPr/>
        </p:nvSpPr>
        <p:spPr>
          <a:xfrm>
            <a:off x="6457850" y="3457500"/>
            <a:ext cx="2884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7"/>
          <p:cNvSpPr txBox="1"/>
          <p:nvPr/>
        </p:nvSpPr>
        <p:spPr>
          <a:xfrm>
            <a:off x="573950" y="3101825"/>
            <a:ext cx="25395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Expected Revenue</a:t>
            </a:r>
            <a:endParaRPr b="1" sz="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response curve shows the expected revenue (KPI) to expect for a given spend per media channels.</a:t>
            </a:r>
            <a:endParaRPr sz="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PPC drives the most revenue, followed by audio and lastly programmatic.</a:t>
            </a:r>
            <a:endParaRPr sz="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5" name="Google Shape;3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825" y="917450"/>
            <a:ext cx="4426176" cy="203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7325" y="904700"/>
            <a:ext cx="4230136" cy="205594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7"/>
          <p:cNvSpPr txBox="1"/>
          <p:nvPr/>
        </p:nvSpPr>
        <p:spPr>
          <a:xfrm>
            <a:off x="573950" y="663450"/>
            <a:ext cx="376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Response Curve</a:t>
            </a:r>
            <a:endParaRPr b="1"/>
          </a:p>
        </p:txBody>
      </p:sp>
      <p:sp>
        <p:nvSpPr>
          <p:cNvPr id="318" name="Google Shape;318;p17"/>
          <p:cNvSpPr txBox="1"/>
          <p:nvPr/>
        </p:nvSpPr>
        <p:spPr>
          <a:xfrm>
            <a:off x="4881300" y="3034225"/>
            <a:ext cx="3000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Recommendation</a:t>
            </a:r>
            <a:endParaRPr b="1" sz="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Optimised budget allocation - </a:t>
            </a:r>
            <a:endParaRPr b="1" sz="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PPC: 61% </a:t>
            </a:r>
            <a:endParaRPr b="1" sz="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Audio: 27%</a:t>
            </a:r>
            <a:endParaRPr b="1" sz="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Programmatic: 13%</a:t>
            </a:r>
            <a:endParaRPr b="1" sz="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Given PPC channel drives the most revenue - the optimiser has suggested keeping the spend contribution high, however implement a 1% reduction in spend.</a:t>
            </a:r>
            <a:endParaRPr sz="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Given Programmatic channel drives the least revenue - the optimiser has suggested a 3% reduction in spend</a:t>
            </a:r>
            <a:endParaRPr sz="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Given Audio channel generates the best ROI - the optimiser has suggested a 5% increase in spend.</a:t>
            </a:r>
            <a:endParaRPr sz="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"/>
          <p:cNvSpPr txBox="1"/>
          <p:nvPr>
            <p:ph type="ctrTitle"/>
          </p:nvPr>
        </p:nvSpPr>
        <p:spPr>
          <a:xfrm>
            <a:off x="259875" y="54400"/>
            <a:ext cx="8520600" cy="7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B</a:t>
            </a:r>
            <a:endParaRPr sz="3600"/>
          </a:p>
        </p:txBody>
      </p:sp>
      <p:pic>
        <p:nvPicPr>
          <p:cNvPr id="324" name="Google Shape;3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550" y="4629875"/>
            <a:ext cx="136207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8"/>
          <p:cNvSpPr txBox="1"/>
          <p:nvPr>
            <p:ph type="ctrTitle"/>
          </p:nvPr>
        </p:nvSpPr>
        <p:spPr>
          <a:xfrm>
            <a:off x="85950" y="1496850"/>
            <a:ext cx="8563800" cy="17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40"/>
              <a:t>The client is eager to run an experimentation campaign to validate and build confidence in</a:t>
            </a:r>
            <a:endParaRPr sz="1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40"/>
              <a:t>your model. </a:t>
            </a:r>
            <a:endParaRPr sz="1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40"/>
              <a:t>To this purpose, please develop a high level design for an initial test aimed at</a:t>
            </a:r>
            <a:endParaRPr b="0" sz="1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40"/>
              <a:t>gathering additional insight and/or validating some of your findings. When designing the</a:t>
            </a:r>
            <a:endParaRPr b="0" sz="1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40"/>
              <a:t>experiment, you can assume control of media delivery at any geographic level, and that the client</a:t>
            </a:r>
            <a:endParaRPr b="0" sz="1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40"/>
              <a:t>can also provide sales data at the geo granularity.</a:t>
            </a:r>
            <a:endParaRPr sz="1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4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idx="4294967295" type="ctrTitle"/>
          </p:nvPr>
        </p:nvSpPr>
        <p:spPr>
          <a:xfrm>
            <a:off x="259875" y="54400"/>
            <a:ext cx="85206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40"/>
              <a:t>High Level Experimental Design</a:t>
            </a:r>
            <a:endParaRPr sz="2040"/>
          </a:p>
        </p:txBody>
      </p:sp>
      <p:pic>
        <p:nvPicPr>
          <p:cNvPr id="331" name="Google Shape;3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550" y="4629875"/>
            <a:ext cx="136207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9"/>
          <p:cNvSpPr txBox="1"/>
          <p:nvPr/>
        </p:nvSpPr>
        <p:spPr>
          <a:xfrm>
            <a:off x="90700" y="466450"/>
            <a:ext cx="88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</a:t>
            </a:r>
            <a:r>
              <a:rPr b="1" lang="en-GB"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bjective</a:t>
            </a:r>
            <a:endParaRPr b="1" sz="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T</a:t>
            </a:r>
            <a:r>
              <a:rPr lang="en-GB" sz="600"/>
              <a:t>he primary goal is to validate the media mix model findings by testing the impact of PPC, audio, and programmatic channels on revenue and ROI in a controlled environment..</a:t>
            </a:r>
            <a:endParaRPr sz="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19"/>
          <p:cNvSpPr txBox="1"/>
          <p:nvPr/>
        </p:nvSpPr>
        <p:spPr>
          <a:xfrm>
            <a:off x="90700" y="980625"/>
            <a:ext cx="3446400" cy="13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b="1" lang="en-GB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Geographic Segmentation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 will select Test and Control geo regions, </a:t>
            </a: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ensuring</a:t>
            </a: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regions are large enough to detect meaningful differences in KPI like revenue (sufficient sample size with statistical power), </a:t>
            </a: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but</a:t>
            </a: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small </a:t>
            </a: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enough</a:t>
            </a: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to minimise external differences, such as competitor activities or </a:t>
            </a: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cultural difference.</a:t>
            </a: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Nunito"/>
              <a:buChar char="●"/>
            </a:pPr>
            <a:r>
              <a:rPr b="1"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Test Region</a:t>
            </a: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Select a few geographically diverse regions where I will manipulate the media spend on PPC, Audio and Programmatic channels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Nunito"/>
              <a:buChar char="●"/>
            </a:pPr>
            <a:r>
              <a:rPr b="1"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Control Region</a:t>
            </a: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Select similar regions (in terms of revenue, sales, demographics, sales history and market conditions) where media spend will remain unchanged during the experiment.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4459375" y="940875"/>
            <a:ext cx="36351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2. Media Spend Allocation</a:t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Keep media spend consistent in the control regions to serve as a baseline for comparison.</a:t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PPC</a:t>
            </a: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Increase spend in one set of test regions to observe changes in Revenue and ROI.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Decrease spend in another set of test regions to assess how Revenue and ROI are impacted.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Audio</a:t>
            </a: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Allocate additional </a:t>
            </a: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budget</a:t>
            </a: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to Audio in a different set of test regions to validate the ROI finding i</a:t>
            </a: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Task A.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Test a decrease in Audio spend in a </a:t>
            </a: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separate set of regions.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Programmatic</a:t>
            </a: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Slightly adjust spend to observe its relative contribution compared to PPC and Audio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19"/>
          <p:cNvSpPr txBox="1"/>
          <p:nvPr/>
        </p:nvSpPr>
        <p:spPr>
          <a:xfrm>
            <a:off x="7012775" y="2915432"/>
            <a:ext cx="19134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b="1" lang="en-GB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Duration of the Experiment</a:t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Run experiment for a about 1-2 months to capture sufficient data, accounting for lag effects in media </a:t>
            </a: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channels and to smooth out any short term fluctuations</a:t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6" name="Google Shape;336;p19"/>
          <p:cNvSpPr txBox="1"/>
          <p:nvPr/>
        </p:nvSpPr>
        <p:spPr>
          <a:xfrm>
            <a:off x="3307200" y="2544000"/>
            <a:ext cx="32631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r>
              <a:rPr b="1" lang="en-GB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Metrics to Monitor</a:t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Revenue:</a:t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Measure revenue generated in each region and compare test regions to control regions.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ROI:</a:t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Calculate ROI for each channel (revenue/media spend)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Contribution to Total Sales:</a:t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Evaluate the contribution of each media channel to total sales in the test region 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Lift Analysis:</a:t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Measure incremental lift in revenue attributable to changes in media spend, comparing lift with model predictions in Task A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90700" y="2435538"/>
            <a:ext cx="3000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r>
              <a:rPr b="1" lang="en-GB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Data Collection</a:t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Revenue Data:</a:t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Collect revenue data at the same geo granularity as the media spend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Media Spend Data:</a:t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Track the actual media spend for PPC, Audio and Programmatic in each geo region.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Other Factors:</a:t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Monitor other relevant factors that might influence revenue (e.g. promotions, competitor activity etc)</a:t>
            </a:r>
            <a:endParaRPr/>
          </a:p>
        </p:txBody>
      </p:sp>
      <p:sp>
        <p:nvSpPr>
          <p:cNvPr id="338" name="Google Shape;338;p19"/>
          <p:cNvSpPr txBox="1"/>
          <p:nvPr/>
        </p:nvSpPr>
        <p:spPr>
          <a:xfrm>
            <a:off x="126500" y="4034575"/>
            <a:ext cx="3000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r>
              <a:rPr b="1" lang="en-GB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Analysis</a:t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Comparison with Control Group:</a:t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Compare </a:t>
            </a: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revenue and ROI in test regions with those in control group to isolate effect of media spend changes.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Validation of Model Findings:</a:t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Review observed changes in revenue and ROI to determine if they align with the MMM model in Task A.</a:t>
            </a:r>
            <a:endParaRPr/>
          </a:p>
        </p:txBody>
      </p:sp>
      <p:sp>
        <p:nvSpPr>
          <p:cNvPr id="339" name="Google Shape;339;p19"/>
          <p:cNvSpPr txBox="1"/>
          <p:nvPr/>
        </p:nvSpPr>
        <p:spPr>
          <a:xfrm>
            <a:off x="3859050" y="4042300"/>
            <a:ext cx="3000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7</a:t>
            </a:r>
            <a:r>
              <a:rPr b="1" lang="en-GB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Report and Recommendations</a:t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Insights:</a:t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Present findings to client, highlighting whether the experiment supports or challenges the models predictions</a:t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Next Step:</a:t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Based on the results, recommend adjustments to the media mix strategy or suggest further experiments to refine the model.</a:t>
            </a:r>
            <a:endParaRPr/>
          </a:p>
        </p:txBody>
      </p:sp>
      <p:sp>
        <p:nvSpPr>
          <p:cNvPr id="340" name="Google Shape;340;p19"/>
          <p:cNvSpPr/>
          <p:nvPr/>
        </p:nvSpPr>
        <p:spPr>
          <a:xfrm>
            <a:off x="3730750" y="1681925"/>
            <a:ext cx="285300" cy="13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19"/>
          <p:cNvSpPr/>
          <p:nvPr/>
        </p:nvSpPr>
        <p:spPr>
          <a:xfrm rot="5400000">
            <a:off x="7247781" y="2650665"/>
            <a:ext cx="285000" cy="13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19"/>
          <p:cNvSpPr/>
          <p:nvPr/>
        </p:nvSpPr>
        <p:spPr>
          <a:xfrm rot="10800000">
            <a:off x="6617550" y="3399300"/>
            <a:ext cx="285300" cy="13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3" name="Google Shape;343;p19"/>
          <p:cNvSpPr/>
          <p:nvPr/>
        </p:nvSpPr>
        <p:spPr>
          <a:xfrm rot="10800000">
            <a:off x="2949175" y="3105650"/>
            <a:ext cx="285300" cy="13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19"/>
          <p:cNvSpPr/>
          <p:nvPr/>
        </p:nvSpPr>
        <p:spPr>
          <a:xfrm rot="5400000">
            <a:off x="1465325" y="3813197"/>
            <a:ext cx="285300" cy="13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5" name="Google Shape;345;p19"/>
          <p:cNvSpPr/>
          <p:nvPr/>
        </p:nvSpPr>
        <p:spPr>
          <a:xfrm rot="3615">
            <a:off x="3350117" y="4418722"/>
            <a:ext cx="285300" cy="13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" name="Google Shape;346;p19"/>
          <p:cNvSpPr/>
          <p:nvPr/>
        </p:nvSpPr>
        <p:spPr>
          <a:xfrm>
            <a:off x="90700" y="980625"/>
            <a:ext cx="3376500" cy="142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3F3F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4380475" y="918800"/>
            <a:ext cx="3514500" cy="161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3F3F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7012775" y="2915425"/>
            <a:ext cx="1998900" cy="838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3F3F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19"/>
          <p:cNvSpPr/>
          <p:nvPr/>
        </p:nvSpPr>
        <p:spPr>
          <a:xfrm>
            <a:off x="3307200" y="2598100"/>
            <a:ext cx="3231900" cy="142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3F3F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47875" y="2461400"/>
            <a:ext cx="2817000" cy="1240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3F3F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47875" y="4063375"/>
            <a:ext cx="2974800" cy="100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3F3F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3767475" y="4079800"/>
            <a:ext cx="2850000" cy="100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3F3F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 txBox="1"/>
          <p:nvPr>
            <p:ph type="ctrTitle"/>
          </p:nvPr>
        </p:nvSpPr>
        <p:spPr>
          <a:xfrm>
            <a:off x="259875" y="54400"/>
            <a:ext cx="8520600" cy="7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 A</a:t>
            </a:r>
            <a:endParaRPr sz="3600"/>
          </a:p>
        </p:txBody>
      </p:sp>
      <p:pic>
        <p:nvPicPr>
          <p:cNvPr id="358" name="Google Shape;3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550" y="4629875"/>
            <a:ext cx="136207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0"/>
          <p:cNvSpPr txBox="1"/>
          <p:nvPr>
            <p:ph type="ctrTitle"/>
          </p:nvPr>
        </p:nvSpPr>
        <p:spPr>
          <a:xfrm>
            <a:off x="85950" y="1496850"/>
            <a:ext cx="8563800" cy="17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4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"/>
          <p:cNvSpPr txBox="1"/>
          <p:nvPr>
            <p:ph idx="4294967295" type="ctrTitle"/>
          </p:nvPr>
        </p:nvSpPr>
        <p:spPr>
          <a:xfrm>
            <a:off x="259875" y="54400"/>
            <a:ext cx="85206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Glossary</a:t>
            </a:r>
            <a:endParaRPr sz="2000"/>
          </a:p>
        </p:txBody>
      </p:sp>
      <p:pic>
        <p:nvPicPr>
          <p:cNvPr id="365" name="Google Shape;3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550" y="4629875"/>
            <a:ext cx="1362075" cy="447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6" name="Google Shape;366;p21"/>
          <p:cNvGraphicFramePr/>
          <p:nvPr/>
        </p:nvGraphicFramePr>
        <p:xfrm>
          <a:off x="237250" y="98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{2C634128-BF48-4C30-96EC-43B488FE2787}</a:tableStyleId>
              </a:tblPr>
              <a:tblGrid>
                <a:gridCol w="1972350"/>
                <a:gridCol w="6570875"/>
              </a:tblGrid>
              <a:tr h="39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Term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Meaning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Multicollinearity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Occurs when two or more independent variables are highly correlated, making it difficult to determine their individual effects on revenue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Regularisation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Technique used in machine learning to prevent overfitting by adding a penalty to the model's complexity.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R-Squared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Statistical measure to show how much of the variation in revenue can be explained by the model's predictors.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Mean Absolute Percentage Error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Average percent revenue prediction was incorrect for any given week.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