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60B49E-476C-4B80-B36F-513BE0D8581A}">
  <a:tblStyle styleId="{5C60B49E-476C-4B80-B36F-513BE0D858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09b9161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09b9161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09b9161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09b9161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09b9161d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09b9161d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09b9161d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09b9161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09b9161d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09b9161d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09b9161d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09b9161d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09b9161d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09b9161d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09b9161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09b9161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09b9161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09b9161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09b9161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09b9161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09b9161d4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09b9161d4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09b9161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09b9161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09b9161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09b9161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09b9161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09b9161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09b9161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09b9161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2633" y="641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600"/>
              <a:t>RFID Technology: An In-Depth Exploration</a:t>
            </a:r>
            <a:endParaRPr sz="4600"/>
          </a:p>
        </p:txBody>
      </p:sp>
      <p:sp>
        <p:nvSpPr>
          <p:cNvPr id="55" name="Google Shape;55;p13"/>
          <p:cNvSpPr txBox="1"/>
          <p:nvPr/>
        </p:nvSpPr>
        <p:spPr>
          <a:xfrm>
            <a:off x="786875" y="3216050"/>
            <a:ext cx="2743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Semi-passive RFID</a:t>
            </a:r>
            <a:endParaRPr/>
          </a:p>
        </p:txBody>
      </p:sp>
      <p:sp>
        <p:nvSpPr>
          <p:cNvPr id="114" name="Google Shape;114;p22"/>
          <p:cNvSpPr txBox="1"/>
          <p:nvPr>
            <p:ph idx="1" type="body"/>
          </p:nvPr>
        </p:nvSpPr>
        <p:spPr>
          <a:xfrm>
            <a:off x="311700" y="966250"/>
            <a:ext cx="5230500" cy="37962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Clr>
                <a:schemeClr val="dk1"/>
              </a:buClr>
              <a:buSzPct val="64705"/>
              <a:buFont typeface="Arial"/>
              <a:buNone/>
            </a:pPr>
            <a:r>
              <a:rPr lang="en" sz="1700">
                <a:solidFill>
                  <a:schemeClr val="dk1"/>
                </a:solidFill>
              </a:rPr>
              <a:t>Description:</a:t>
            </a:r>
            <a:endParaRPr sz="1700">
              <a:solidFill>
                <a:schemeClr val="dk1"/>
              </a:solidFill>
            </a:endParaRPr>
          </a:p>
          <a:p>
            <a:pPr indent="-320357" lvl="0" marL="457200" rtl="0" algn="l">
              <a:spcBef>
                <a:spcPts val="1200"/>
              </a:spcBef>
              <a:spcAft>
                <a:spcPts val="0"/>
              </a:spcAft>
              <a:buSzPct val="100000"/>
              <a:buChar char="●"/>
            </a:pPr>
            <a:r>
              <a:rPr lang="en" sz="1700">
                <a:solidFill>
                  <a:schemeClr val="dk1"/>
                </a:solidFill>
              </a:rPr>
              <a:t>Partial power source</a:t>
            </a:r>
            <a:r>
              <a:rPr b="1" lang="en" sz="1700">
                <a:solidFill>
                  <a:schemeClr val="dk1"/>
                </a:solidFill>
              </a:rPr>
              <a:t>:</a:t>
            </a:r>
            <a:r>
              <a:rPr lang="en" sz="1700">
                <a:solidFill>
                  <a:schemeClr val="dk1"/>
                </a:solidFill>
              </a:rPr>
              <a:t> Battery-powered but relies on the reader to communicate.</a:t>
            </a:r>
            <a:endParaRPr sz="1700">
              <a:solidFill>
                <a:schemeClr val="dk1"/>
              </a:solidFill>
            </a:endParaRPr>
          </a:p>
          <a:p>
            <a:pPr indent="-320357" lvl="0" marL="457200" rtl="0" algn="l">
              <a:spcBef>
                <a:spcPts val="0"/>
              </a:spcBef>
              <a:spcAft>
                <a:spcPts val="0"/>
              </a:spcAft>
              <a:buSzPct val="100000"/>
              <a:buChar char="●"/>
            </a:pPr>
            <a:r>
              <a:rPr lang="en" sz="1700">
                <a:solidFill>
                  <a:schemeClr val="dk1"/>
                </a:solidFill>
              </a:rPr>
              <a:t>Range: Intermediate range between passive and active.</a:t>
            </a:r>
            <a:endParaRPr sz="1700">
              <a:solidFill>
                <a:schemeClr val="dk1"/>
              </a:solidFill>
            </a:endParaRPr>
          </a:p>
          <a:p>
            <a:pPr indent="-320357" lvl="0" marL="457200" rtl="0" algn="l">
              <a:spcBef>
                <a:spcPts val="0"/>
              </a:spcBef>
              <a:spcAft>
                <a:spcPts val="0"/>
              </a:spcAft>
              <a:buSzPct val="100000"/>
              <a:buChar char="●"/>
            </a:pPr>
            <a:r>
              <a:rPr lang="en" sz="1700">
                <a:solidFill>
                  <a:schemeClr val="dk1"/>
                </a:solidFill>
              </a:rPr>
              <a:t>Cost: Moderate cost.</a:t>
            </a:r>
            <a:endParaRPr sz="1700">
              <a:solidFill>
                <a:schemeClr val="dk1"/>
              </a:solidFill>
            </a:endParaRPr>
          </a:p>
          <a:p>
            <a:pPr indent="0" lvl="0" marL="0" rtl="0" algn="l">
              <a:spcBef>
                <a:spcPts val="1200"/>
              </a:spcBef>
              <a:spcAft>
                <a:spcPts val="0"/>
              </a:spcAft>
              <a:buClr>
                <a:schemeClr val="dk1"/>
              </a:buClr>
              <a:buSzPct val="64705"/>
              <a:buFont typeface="Arial"/>
              <a:buNone/>
            </a:pPr>
            <a:r>
              <a:rPr lang="en" sz="1700">
                <a:solidFill>
                  <a:schemeClr val="dk1"/>
                </a:solidFill>
              </a:rPr>
              <a:t>Uses:</a:t>
            </a:r>
            <a:endParaRPr sz="1700">
              <a:solidFill>
                <a:schemeClr val="dk1"/>
              </a:solidFill>
            </a:endParaRPr>
          </a:p>
          <a:p>
            <a:pPr indent="-320357" lvl="0" marL="457200" rtl="0" algn="l">
              <a:spcBef>
                <a:spcPts val="1200"/>
              </a:spcBef>
              <a:spcAft>
                <a:spcPts val="0"/>
              </a:spcAft>
              <a:buSzPct val="100000"/>
              <a:buChar char="●"/>
            </a:pPr>
            <a:r>
              <a:rPr lang="en" sz="1700">
                <a:solidFill>
                  <a:schemeClr val="dk1"/>
                </a:solidFill>
              </a:rPr>
              <a:t>Monitoring environmental conditions like temperature and humidity</a:t>
            </a:r>
            <a:endParaRPr sz="1700">
              <a:solidFill>
                <a:schemeClr val="dk1"/>
              </a:solidFill>
            </a:endParaRPr>
          </a:p>
          <a:p>
            <a:pPr indent="-320357" lvl="0" marL="457200" rtl="0" algn="l">
              <a:spcBef>
                <a:spcPts val="0"/>
              </a:spcBef>
              <a:spcAft>
                <a:spcPts val="0"/>
              </a:spcAft>
              <a:buSzPct val="100000"/>
              <a:buChar char="●"/>
            </a:pPr>
            <a:r>
              <a:rPr lang="en" sz="1700">
                <a:solidFill>
                  <a:schemeClr val="dk1"/>
                </a:solidFill>
              </a:rPr>
              <a:t>Supply chain management where  intermediate range and battery life are important</a:t>
            </a:r>
            <a:endParaRPr sz="1700">
              <a:solidFill>
                <a:schemeClr val="dk1"/>
              </a:solidFill>
            </a:endParaRPr>
          </a:p>
          <a:p>
            <a:pPr indent="0" lvl="0" marL="0" rtl="0" algn="l">
              <a:spcBef>
                <a:spcPts val="1200"/>
              </a:spcBef>
              <a:spcAft>
                <a:spcPts val="1200"/>
              </a:spcAft>
              <a:buNone/>
            </a:pPr>
            <a:r>
              <a:t/>
            </a:r>
            <a:endParaRPr/>
          </a:p>
        </p:txBody>
      </p:sp>
      <p:pic>
        <p:nvPicPr>
          <p:cNvPr id="115" name="Google Shape;115;p22"/>
          <p:cNvPicPr preferRelativeResize="0"/>
          <p:nvPr/>
        </p:nvPicPr>
        <p:blipFill rotWithShape="1">
          <a:blip r:embed="rId3">
            <a:alphaModFix/>
          </a:blip>
          <a:srcRect b="11210" l="1626" r="51495" t="2089"/>
          <a:stretch/>
        </p:blipFill>
        <p:spPr>
          <a:xfrm>
            <a:off x="5654000" y="1223550"/>
            <a:ext cx="3221825" cy="243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of RFID</a:t>
            </a:r>
            <a:endParaRPr/>
          </a:p>
        </p:txBody>
      </p:sp>
      <p:sp>
        <p:nvSpPr>
          <p:cNvPr id="121" name="Google Shape;121;p23"/>
          <p:cNvSpPr txBox="1"/>
          <p:nvPr>
            <p:ph idx="1" type="body"/>
          </p:nvPr>
        </p:nvSpPr>
        <p:spPr>
          <a:xfrm>
            <a:off x="311700" y="1152475"/>
            <a:ext cx="5156100" cy="3416400"/>
          </a:xfrm>
          <a:prstGeom prst="rect">
            <a:avLst/>
          </a:prstGeom>
        </p:spPr>
        <p:txBody>
          <a:bodyPr anchorCtr="0" anchor="t" bIns="91425" lIns="91425" spcFirstLastPara="1" rIns="91425" wrap="square" tIns="91425">
            <a:normAutofit fontScale="85000" lnSpcReduction="20000"/>
          </a:bodyPr>
          <a:lstStyle/>
          <a:p>
            <a:pPr indent="-320357" lvl="0" marL="457200" rtl="0" algn="l">
              <a:spcBef>
                <a:spcPts val="1200"/>
              </a:spcBef>
              <a:spcAft>
                <a:spcPts val="0"/>
              </a:spcAft>
              <a:buClr>
                <a:schemeClr val="dk1"/>
              </a:buClr>
              <a:buSzPct val="100000"/>
              <a:buAutoNum type="arabicPeriod"/>
            </a:pPr>
            <a:r>
              <a:rPr b="1" lang="en" sz="1700">
                <a:solidFill>
                  <a:schemeClr val="dk1"/>
                </a:solidFill>
              </a:rPr>
              <a:t>Tag:</a:t>
            </a:r>
            <a:r>
              <a:rPr lang="en" sz="1700">
                <a:solidFill>
                  <a:schemeClr val="dk1"/>
                </a:solidFill>
              </a:rPr>
              <a:t> Contains a microchip and antenna. Stores data and communicates with the reader.</a:t>
            </a:r>
            <a:endParaRPr sz="1700">
              <a:solidFill>
                <a:schemeClr val="dk1"/>
              </a:solidFill>
            </a:endParaRPr>
          </a:p>
          <a:p>
            <a:pPr indent="-320357" lvl="0" marL="457200" rtl="0" algn="l">
              <a:spcBef>
                <a:spcPts val="0"/>
              </a:spcBef>
              <a:spcAft>
                <a:spcPts val="0"/>
              </a:spcAft>
              <a:buClr>
                <a:schemeClr val="dk1"/>
              </a:buClr>
              <a:buSzPct val="100000"/>
              <a:buAutoNum type="arabicPeriod"/>
            </a:pPr>
            <a:r>
              <a:rPr b="1" lang="en" sz="1700">
                <a:solidFill>
                  <a:schemeClr val="dk1"/>
                </a:solidFill>
              </a:rPr>
              <a:t>Reader:</a:t>
            </a:r>
            <a:r>
              <a:rPr lang="en" sz="1700">
                <a:solidFill>
                  <a:schemeClr val="dk1"/>
                </a:solidFill>
              </a:rPr>
              <a:t> Emits radio waves and receives signals from the tag. Can read and sometimes write data to the tag.</a:t>
            </a:r>
            <a:endParaRPr sz="1700">
              <a:solidFill>
                <a:schemeClr val="dk1"/>
              </a:solidFill>
            </a:endParaRPr>
          </a:p>
          <a:p>
            <a:pPr indent="-320357" lvl="0" marL="457200" rtl="0" algn="l">
              <a:spcBef>
                <a:spcPts val="0"/>
              </a:spcBef>
              <a:spcAft>
                <a:spcPts val="0"/>
              </a:spcAft>
              <a:buClr>
                <a:schemeClr val="dk1"/>
              </a:buClr>
              <a:buSzPct val="100000"/>
              <a:buAutoNum type="arabicPeriod"/>
            </a:pPr>
            <a:r>
              <a:rPr b="1" lang="en" sz="1700">
                <a:solidFill>
                  <a:schemeClr val="dk1"/>
                </a:solidFill>
              </a:rPr>
              <a:t>Antenna:</a:t>
            </a:r>
            <a:r>
              <a:rPr lang="en" sz="1700">
                <a:solidFill>
                  <a:schemeClr val="dk1"/>
                </a:solidFill>
              </a:rPr>
              <a:t> Facilitates the communication between the tag and reader.</a:t>
            </a:r>
            <a:endParaRPr sz="1700">
              <a:solidFill>
                <a:schemeClr val="dk1"/>
              </a:solidFill>
            </a:endParaRPr>
          </a:p>
          <a:p>
            <a:pPr indent="-320357" lvl="0" marL="457200" rtl="0" algn="l">
              <a:spcBef>
                <a:spcPts val="0"/>
              </a:spcBef>
              <a:spcAft>
                <a:spcPts val="0"/>
              </a:spcAft>
              <a:buClr>
                <a:schemeClr val="dk1"/>
              </a:buClr>
              <a:buSzPct val="100000"/>
              <a:buAutoNum type="arabicPeriod"/>
            </a:pPr>
            <a:r>
              <a:rPr b="1" lang="en" sz="1700">
                <a:solidFill>
                  <a:schemeClr val="dk1"/>
                </a:solidFill>
              </a:rPr>
              <a:t>Software/System:</a:t>
            </a:r>
            <a:r>
              <a:rPr lang="en" sz="1700">
                <a:solidFill>
                  <a:schemeClr val="dk1"/>
                </a:solidFill>
              </a:rPr>
              <a:t> Processes the data collected by the reader for various applications.</a:t>
            </a:r>
            <a:endParaRPr sz="1700">
              <a:solidFill>
                <a:schemeClr val="dk1"/>
              </a:solidFill>
            </a:endParaRPr>
          </a:p>
          <a:p>
            <a:pPr indent="0" lvl="0" marL="0" rtl="0" algn="l">
              <a:spcBef>
                <a:spcPts val="1200"/>
              </a:spcBef>
              <a:spcAft>
                <a:spcPts val="0"/>
              </a:spcAft>
              <a:buClr>
                <a:schemeClr val="dk1"/>
              </a:buClr>
              <a:buSzPct val="64705"/>
              <a:buFont typeface="Arial"/>
              <a:buNone/>
            </a:pPr>
            <a:r>
              <a:rPr lang="en" sz="1700">
                <a:solidFill>
                  <a:schemeClr val="dk1"/>
                </a:solidFill>
              </a:rPr>
              <a:t>When a tag enters the electromagnetic zone of a reader, it detects the activation signal. The tag’s antenna draws power from the reader’s signal, allowing the microchip to transmit the information back to the reader.</a:t>
            </a:r>
            <a:endParaRPr sz="1700">
              <a:solidFill>
                <a:schemeClr val="dk1"/>
              </a:solidFill>
            </a:endParaRPr>
          </a:p>
          <a:p>
            <a:pPr indent="0" lvl="0" marL="0" rtl="0" algn="l">
              <a:spcBef>
                <a:spcPts val="120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5620200" y="1170125"/>
            <a:ext cx="3371400" cy="21096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RFID</a:t>
            </a:r>
            <a:endParaRPr/>
          </a:p>
        </p:txBody>
      </p:sp>
      <p:sp>
        <p:nvSpPr>
          <p:cNvPr id="128" name="Google Shape;128;p24"/>
          <p:cNvSpPr txBox="1"/>
          <p:nvPr>
            <p:ph idx="1" type="body"/>
          </p:nvPr>
        </p:nvSpPr>
        <p:spPr>
          <a:xfrm>
            <a:off x="311700" y="1152475"/>
            <a:ext cx="54540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solidFill>
                  <a:schemeClr val="dk1"/>
                </a:solidFill>
              </a:rPr>
              <a:t>No line-of-sight requirement:</a:t>
            </a:r>
            <a:r>
              <a:rPr lang="en" sz="1700">
                <a:solidFill>
                  <a:schemeClr val="dk1"/>
                </a:solidFill>
              </a:rPr>
              <a:t> Tags can be read without direct visibility.</a:t>
            </a:r>
            <a:endParaRPr sz="1700">
              <a:solidFill>
                <a:schemeClr val="dk1"/>
              </a:solidFill>
            </a:endParaRPr>
          </a:p>
          <a:p>
            <a:pPr indent="-336550" lvl="0" marL="457200" rtl="0" algn="l">
              <a:spcBef>
                <a:spcPts val="0"/>
              </a:spcBef>
              <a:spcAft>
                <a:spcPts val="0"/>
              </a:spcAft>
              <a:buSzPts val="1700"/>
              <a:buChar char="●"/>
            </a:pPr>
            <a:r>
              <a:rPr b="1" lang="en" sz="1700">
                <a:solidFill>
                  <a:schemeClr val="dk1"/>
                </a:solidFill>
              </a:rPr>
              <a:t>Durability:</a:t>
            </a:r>
            <a:r>
              <a:rPr lang="en" sz="1700">
                <a:solidFill>
                  <a:schemeClr val="dk1"/>
                </a:solidFill>
              </a:rPr>
              <a:t> RFID tags are more robust than barcodes.</a:t>
            </a:r>
            <a:endParaRPr sz="1700">
              <a:solidFill>
                <a:schemeClr val="dk1"/>
              </a:solidFill>
            </a:endParaRPr>
          </a:p>
          <a:p>
            <a:pPr indent="-336550" lvl="0" marL="457200" rtl="0" algn="l">
              <a:spcBef>
                <a:spcPts val="0"/>
              </a:spcBef>
              <a:spcAft>
                <a:spcPts val="0"/>
              </a:spcAft>
              <a:buSzPts val="1700"/>
              <a:buChar char="●"/>
            </a:pPr>
            <a:r>
              <a:rPr b="1" lang="en" sz="1700">
                <a:solidFill>
                  <a:schemeClr val="dk1"/>
                </a:solidFill>
              </a:rPr>
              <a:t>Data capacity:</a:t>
            </a:r>
            <a:r>
              <a:rPr lang="en" sz="1700">
                <a:solidFill>
                  <a:schemeClr val="dk1"/>
                </a:solidFill>
              </a:rPr>
              <a:t> Can store more data than traditional barcodes.</a:t>
            </a:r>
            <a:endParaRPr sz="1700">
              <a:solidFill>
                <a:schemeClr val="dk1"/>
              </a:solidFill>
            </a:endParaRPr>
          </a:p>
          <a:p>
            <a:pPr indent="-336550" lvl="0" marL="457200" rtl="0" algn="l">
              <a:spcBef>
                <a:spcPts val="0"/>
              </a:spcBef>
              <a:spcAft>
                <a:spcPts val="0"/>
              </a:spcAft>
              <a:buSzPts val="1700"/>
              <a:buChar char="●"/>
            </a:pPr>
            <a:r>
              <a:rPr b="1" lang="en" sz="1700">
                <a:solidFill>
                  <a:schemeClr val="dk1"/>
                </a:solidFill>
              </a:rPr>
              <a:t>Efficiency:</a:t>
            </a:r>
            <a:r>
              <a:rPr lang="en" sz="1700">
                <a:solidFill>
                  <a:schemeClr val="dk1"/>
                </a:solidFill>
              </a:rPr>
              <a:t> Speeds up data collection processes.</a:t>
            </a:r>
            <a:endParaRPr sz="1700">
              <a:solidFill>
                <a:schemeClr val="dk1"/>
              </a:solidFill>
            </a:endParaRPr>
          </a:p>
          <a:p>
            <a:pPr indent="-336550" lvl="0" marL="457200" rtl="0" algn="l">
              <a:spcBef>
                <a:spcPts val="0"/>
              </a:spcBef>
              <a:spcAft>
                <a:spcPts val="0"/>
              </a:spcAft>
              <a:buSzPts val="1700"/>
              <a:buChar char="●"/>
            </a:pPr>
            <a:r>
              <a:rPr b="1" lang="en" sz="1700">
                <a:solidFill>
                  <a:schemeClr val="dk1"/>
                </a:solidFill>
              </a:rPr>
              <a:t>Automation:</a:t>
            </a:r>
            <a:r>
              <a:rPr lang="en" sz="1700">
                <a:solidFill>
                  <a:schemeClr val="dk1"/>
                </a:solidFill>
              </a:rPr>
              <a:t> Enhances automation and accuracy in tracking and inventory management.</a:t>
            </a:r>
            <a:endParaRPr sz="1700">
              <a:solidFill>
                <a:schemeClr val="dk1"/>
              </a:solidFill>
            </a:endParaRPr>
          </a:p>
          <a:p>
            <a:pPr indent="0" lvl="0" marL="457200" rtl="0" algn="l">
              <a:spcBef>
                <a:spcPts val="1200"/>
              </a:spcBef>
              <a:spcAft>
                <a:spcPts val="1200"/>
              </a:spcAft>
              <a:buNone/>
            </a:pPr>
            <a:r>
              <a:t/>
            </a:r>
            <a:endParaRPr sz="1700"/>
          </a:p>
        </p:txBody>
      </p:sp>
      <p:pic>
        <p:nvPicPr>
          <p:cNvPr id="129" name="Google Shape;129;p24"/>
          <p:cNvPicPr preferRelativeResize="0"/>
          <p:nvPr/>
        </p:nvPicPr>
        <p:blipFill>
          <a:blip r:embed="rId3">
            <a:alphaModFix/>
          </a:blip>
          <a:stretch>
            <a:fillRect/>
          </a:stretch>
        </p:blipFill>
        <p:spPr>
          <a:xfrm>
            <a:off x="5717450" y="1394575"/>
            <a:ext cx="3347051" cy="223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RFID</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b="1" lang="en" sz="1700">
                <a:solidFill>
                  <a:schemeClr val="dk1"/>
                </a:solidFill>
              </a:rPr>
              <a:t>Cost:</a:t>
            </a:r>
            <a:r>
              <a:rPr lang="en" sz="1700">
                <a:solidFill>
                  <a:schemeClr val="dk1"/>
                </a:solidFill>
              </a:rPr>
              <a:t> Higher initial cost compared to barcodes.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Interference:</a:t>
            </a:r>
            <a:r>
              <a:rPr lang="en" sz="1700">
                <a:solidFill>
                  <a:schemeClr val="dk1"/>
                </a:solidFill>
              </a:rPr>
              <a:t> Metal and liquids can interfere with signals.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Privacy concerns:</a:t>
            </a:r>
            <a:r>
              <a:rPr lang="en" sz="1700">
                <a:solidFill>
                  <a:schemeClr val="dk1"/>
                </a:solidFill>
              </a:rPr>
              <a:t> Potential for unauthorized reading of tags.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Compatibility issues:</a:t>
            </a:r>
            <a:r>
              <a:rPr lang="en" sz="1700">
                <a:solidFill>
                  <a:schemeClr val="dk1"/>
                </a:solidFill>
              </a:rPr>
              <a:t> Different RFID systems may not be compatible.</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Technology and Scope</a:t>
            </a:r>
            <a:endParaRPr/>
          </a:p>
        </p:txBody>
      </p:sp>
      <p:sp>
        <p:nvSpPr>
          <p:cNvPr id="141" name="Google Shape;141;p26"/>
          <p:cNvSpPr txBox="1"/>
          <p:nvPr>
            <p:ph idx="1" type="body"/>
          </p:nvPr>
        </p:nvSpPr>
        <p:spPr>
          <a:xfrm>
            <a:off x="311700" y="1152475"/>
            <a:ext cx="5519100" cy="38322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dk1"/>
              </a:buClr>
              <a:buSzPts val="1700"/>
              <a:buChar char="●"/>
            </a:pPr>
            <a:r>
              <a:rPr b="1" lang="en" sz="1700">
                <a:solidFill>
                  <a:schemeClr val="dk1"/>
                </a:solidFill>
              </a:rPr>
              <a:t>Enhanced data security:</a:t>
            </a:r>
            <a:r>
              <a:rPr lang="en" sz="1700">
                <a:solidFill>
                  <a:schemeClr val="dk1"/>
                </a:solidFill>
              </a:rPr>
              <a:t> Improved encryption and authentication methods.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Integration with IoT:</a:t>
            </a:r>
            <a:r>
              <a:rPr lang="en" sz="1700">
                <a:solidFill>
                  <a:schemeClr val="dk1"/>
                </a:solidFill>
              </a:rPr>
              <a:t> Greater synergy with Internet of Things applications.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Smaller, cheaper tags:</a:t>
            </a:r>
            <a:r>
              <a:rPr lang="en" sz="1700">
                <a:solidFill>
                  <a:schemeClr val="dk1"/>
                </a:solidFill>
              </a:rPr>
              <a:t> Advances in manufacturing and materials.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Increased range and reliability:</a:t>
            </a:r>
            <a:r>
              <a:rPr lang="en" sz="1700">
                <a:solidFill>
                  <a:schemeClr val="dk1"/>
                </a:solidFill>
              </a:rPr>
              <a:t> Development of new frequency bands and improved reader technology.</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Wider adoption:</a:t>
            </a:r>
            <a:r>
              <a:rPr lang="en" sz="1700">
                <a:solidFill>
                  <a:schemeClr val="dk1"/>
                </a:solidFill>
              </a:rPr>
              <a:t> Broader implementation in smart cities, healthcare, and logistics.</a:t>
            </a:r>
            <a:endParaRPr sz="1700">
              <a:solidFill>
                <a:schemeClr val="dk1"/>
              </a:solidFill>
            </a:endParaRPr>
          </a:p>
          <a:p>
            <a:pPr indent="0" lvl="0" marL="0" rtl="0" algn="l">
              <a:spcBef>
                <a:spcPts val="120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5559975" y="684600"/>
            <a:ext cx="3354950" cy="18871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700"/>
              <a:t>RFID technology represents a significant advancement in the field of automatic identification and data capture. Its ability to provide accurate, real-time data tracking and management has already revolutionized many industries. Despite challenges like cost and interference, ongoing technological advancements promise to enhance its capabilities and applications, positioning RFID as a cornerstone of future technological ecosystems.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1161050" y="152400"/>
            <a:ext cx="6672901"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p>
        </p:txBody>
      </p:sp>
      <p:graphicFrame>
        <p:nvGraphicFramePr>
          <p:cNvPr id="61" name="Google Shape;61;p14"/>
          <p:cNvGraphicFramePr/>
          <p:nvPr/>
        </p:nvGraphicFramePr>
        <p:xfrm>
          <a:off x="127225" y="25163"/>
          <a:ext cx="3000000" cy="3000000"/>
        </p:xfrm>
        <a:graphic>
          <a:graphicData uri="http://schemas.openxmlformats.org/drawingml/2006/table">
            <a:tbl>
              <a:tblPr>
                <a:noFill/>
                <a:tableStyleId>{5C60B49E-476C-4B80-B36F-513BE0D8581A}</a:tableStyleId>
              </a:tblPr>
              <a:tblGrid>
                <a:gridCol w="1074450"/>
                <a:gridCol w="4728950"/>
                <a:gridCol w="2901675"/>
              </a:tblGrid>
              <a:tr h="332475">
                <a:tc>
                  <a:txBody>
                    <a:bodyPr/>
                    <a:lstStyle/>
                    <a:p>
                      <a:pPr indent="0" lvl="0" marL="0" rtl="0" algn="l">
                        <a:spcBef>
                          <a:spcPts val="0"/>
                        </a:spcBef>
                        <a:spcAft>
                          <a:spcPts val="0"/>
                        </a:spcAft>
                        <a:buNone/>
                      </a:pPr>
                      <a:r>
                        <a:rPr lang="en" sz="1000"/>
                        <a:t>Sl no</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t>Content</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a:t>Page Number</a:t>
                      </a:r>
                      <a:endParaRPr/>
                    </a:p>
                  </a:txBody>
                  <a:tcPr marT="19050" marB="19050" marR="28575" marL="28575" anchor="b"/>
                </a:tc>
              </a:tr>
              <a:tr h="3926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lnSpc>
                          <a:spcPct val="115000"/>
                        </a:lnSpc>
                        <a:spcBef>
                          <a:spcPts val="0"/>
                        </a:spcBef>
                        <a:spcAft>
                          <a:spcPts val="0"/>
                        </a:spcAft>
                        <a:buNone/>
                      </a:pPr>
                      <a:r>
                        <a:rPr lang="en" sz="1300"/>
                        <a:t>Abstract on RFID</a:t>
                      </a:r>
                      <a:endParaRPr sz="1300"/>
                    </a:p>
                  </a:txBody>
                  <a:tcPr marT="19050" marB="19050" marR="28575" marL="28575" anchor="b"/>
                </a:tc>
                <a:tc>
                  <a:txBody>
                    <a:bodyPr/>
                    <a:lstStyle/>
                    <a:p>
                      <a:pPr indent="0" lvl="0" marL="0" rtl="0" algn="r">
                        <a:lnSpc>
                          <a:spcPct val="115000"/>
                        </a:lnSpc>
                        <a:spcBef>
                          <a:spcPts val="0"/>
                        </a:spcBef>
                        <a:spcAft>
                          <a:spcPts val="0"/>
                        </a:spcAft>
                        <a:buNone/>
                      </a:pPr>
                      <a:r>
                        <a:rPr lang="en" sz="1600"/>
                        <a:t>3</a:t>
                      </a:r>
                      <a:endParaRPr sz="1600"/>
                    </a:p>
                  </a:txBody>
                  <a:tcPr marT="19050" marB="19050" marR="28575" marL="28575" anchor="b"/>
                </a:tc>
              </a:tr>
              <a:tr h="3929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lnSpc>
                          <a:spcPct val="115000"/>
                        </a:lnSpc>
                        <a:spcBef>
                          <a:spcPts val="0"/>
                        </a:spcBef>
                        <a:spcAft>
                          <a:spcPts val="0"/>
                        </a:spcAft>
                        <a:buNone/>
                      </a:pPr>
                      <a:r>
                        <a:rPr lang="en" sz="1200"/>
                        <a:t>What is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4</a:t>
                      </a:r>
                      <a:endParaRPr sz="1600"/>
                    </a:p>
                  </a:txBody>
                  <a:tcPr marT="19050" marB="19050" marR="28575" marL="28575" anchor="b"/>
                </a:tc>
              </a:tr>
              <a:tr h="3929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lnSpc>
                          <a:spcPct val="115000"/>
                        </a:lnSpc>
                        <a:spcBef>
                          <a:spcPts val="0"/>
                        </a:spcBef>
                        <a:spcAft>
                          <a:spcPts val="0"/>
                        </a:spcAft>
                        <a:buNone/>
                      </a:pPr>
                      <a:r>
                        <a:rPr lang="en" sz="1200"/>
                        <a:t>Uses of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5</a:t>
                      </a:r>
                      <a:endParaRPr sz="1600"/>
                    </a:p>
                  </a:txBody>
                  <a:tcPr marT="19050" marB="19050" marR="28575" marL="28575" anchor="b"/>
                </a:tc>
              </a:tr>
              <a:tr h="3929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lnSpc>
                          <a:spcPct val="115000"/>
                        </a:lnSpc>
                        <a:spcBef>
                          <a:spcPts val="0"/>
                        </a:spcBef>
                        <a:spcAft>
                          <a:spcPts val="0"/>
                        </a:spcAft>
                        <a:buNone/>
                      </a:pPr>
                      <a:r>
                        <a:rPr lang="en" sz="1200"/>
                        <a:t>Types of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6</a:t>
                      </a:r>
                      <a:endParaRPr sz="1600"/>
                    </a:p>
                  </a:txBody>
                  <a:tcPr marT="19050" marB="19050" marR="28575" marL="28575" anchor="b"/>
                </a:tc>
              </a:tr>
              <a:tr h="3929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lnSpc>
                          <a:spcPct val="115000"/>
                        </a:lnSpc>
                        <a:spcBef>
                          <a:spcPts val="0"/>
                        </a:spcBef>
                        <a:spcAft>
                          <a:spcPts val="0"/>
                        </a:spcAft>
                        <a:buNone/>
                      </a:pPr>
                      <a:r>
                        <a:rPr lang="en" sz="1200"/>
                        <a:t>Passive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7</a:t>
                      </a:r>
                      <a:endParaRPr sz="1600"/>
                    </a:p>
                  </a:txBody>
                  <a:tcPr marT="19050" marB="19050" marR="28575" marL="28575" anchor="b"/>
                </a:tc>
              </a:tr>
              <a:tr h="3929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lnSpc>
                          <a:spcPct val="115000"/>
                        </a:lnSpc>
                        <a:spcBef>
                          <a:spcPts val="0"/>
                        </a:spcBef>
                        <a:spcAft>
                          <a:spcPts val="0"/>
                        </a:spcAft>
                        <a:buNone/>
                      </a:pPr>
                      <a:r>
                        <a:rPr lang="en" sz="1200"/>
                        <a:t>Active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8</a:t>
                      </a:r>
                      <a:endParaRPr sz="1600"/>
                    </a:p>
                  </a:txBody>
                  <a:tcPr marT="19050" marB="19050" marR="28575" marL="28575" anchor="b"/>
                </a:tc>
              </a:tr>
              <a:tr h="39295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lnSpc>
                          <a:spcPct val="115000"/>
                        </a:lnSpc>
                        <a:spcBef>
                          <a:spcPts val="0"/>
                        </a:spcBef>
                        <a:spcAft>
                          <a:spcPts val="0"/>
                        </a:spcAft>
                        <a:buNone/>
                      </a:pPr>
                      <a:r>
                        <a:rPr lang="en" sz="1200"/>
                        <a:t>Semi-passive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9</a:t>
                      </a:r>
                      <a:endParaRPr sz="1600"/>
                    </a:p>
                  </a:txBody>
                  <a:tcPr marT="19050" marB="19050" marR="28575" marL="28575" anchor="b"/>
                </a:tc>
              </a:tr>
              <a:tr h="39295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lnSpc>
                          <a:spcPct val="115000"/>
                        </a:lnSpc>
                        <a:spcBef>
                          <a:spcPts val="0"/>
                        </a:spcBef>
                        <a:spcAft>
                          <a:spcPts val="0"/>
                        </a:spcAft>
                        <a:buNone/>
                      </a:pPr>
                      <a:r>
                        <a:rPr lang="en" sz="1200"/>
                        <a:t>Working of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10</a:t>
                      </a:r>
                      <a:endParaRPr sz="1600"/>
                    </a:p>
                  </a:txBody>
                  <a:tcPr marT="19050" marB="19050" marR="28575" marL="28575" anchor="b"/>
                </a:tc>
              </a:tr>
              <a:tr h="39295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lnSpc>
                          <a:spcPct val="115000"/>
                        </a:lnSpc>
                        <a:spcBef>
                          <a:spcPts val="0"/>
                        </a:spcBef>
                        <a:spcAft>
                          <a:spcPts val="0"/>
                        </a:spcAft>
                        <a:buNone/>
                      </a:pPr>
                      <a:r>
                        <a:rPr lang="en" sz="1200"/>
                        <a:t>Advantages of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11</a:t>
                      </a:r>
                      <a:endParaRPr sz="1600"/>
                    </a:p>
                  </a:txBody>
                  <a:tcPr marT="19050" marB="19050" marR="28575" marL="28575" anchor="b"/>
                </a:tc>
              </a:tr>
              <a:tr h="392950">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lnSpc>
                          <a:spcPct val="115000"/>
                        </a:lnSpc>
                        <a:spcBef>
                          <a:spcPts val="0"/>
                        </a:spcBef>
                        <a:spcAft>
                          <a:spcPts val="0"/>
                        </a:spcAft>
                        <a:buNone/>
                      </a:pPr>
                      <a:r>
                        <a:rPr lang="en" sz="1200"/>
                        <a:t>Disadvantages of RFID</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12</a:t>
                      </a:r>
                      <a:endParaRPr sz="1600"/>
                    </a:p>
                  </a:txBody>
                  <a:tcPr marT="19050" marB="19050" marR="28575" marL="28575" anchor="b"/>
                </a:tc>
              </a:tr>
              <a:tr h="392950">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lnSpc>
                          <a:spcPct val="115000"/>
                        </a:lnSpc>
                        <a:spcBef>
                          <a:spcPts val="0"/>
                        </a:spcBef>
                        <a:spcAft>
                          <a:spcPts val="0"/>
                        </a:spcAft>
                        <a:buNone/>
                      </a:pPr>
                      <a:r>
                        <a:rPr lang="en" sz="1200"/>
                        <a:t>Future Technology and Scope</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13</a:t>
                      </a:r>
                      <a:endParaRPr sz="1600"/>
                    </a:p>
                  </a:txBody>
                  <a:tcPr marT="19050" marB="19050" marR="28575" marL="28575" anchor="b"/>
                </a:tc>
              </a:tr>
              <a:tr h="39295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lnSpc>
                          <a:spcPct val="115000"/>
                        </a:lnSpc>
                        <a:spcBef>
                          <a:spcPts val="0"/>
                        </a:spcBef>
                        <a:spcAft>
                          <a:spcPts val="0"/>
                        </a:spcAft>
                        <a:buNone/>
                      </a:pPr>
                      <a:r>
                        <a:rPr lang="en" sz="1200"/>
                        <a:t>Conclusion</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600"/>
                        <a:t>14</a:t>
                      </a:r>
                      <a:endParaRPr sz="1600"/>
                    </a:p>
                  </a:txBody>
                  <a:tcPr marT="19050" marB="19050" marR="28575" marL="28575" anchor="b"/>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Abstract </a:t>
            </a:r>
            <a:endParaRPr sz="28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Radio Frequency Identification (RFID) technology is a wireless communication system that utilizes radio waves to identify and track objects. Widely used in various industries for asset tracking, inventory management, and identification purposes, RFID offers significant improvements over traditional barcode systems. This presentation delves into the fundamentals of RFID, its types, working mechanism, advantages, disadvantages, and its potential future developments.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RFID?</a:t>
            </a:r>
            <a:endParaRPr/>
          </a:p>
        </p:txBody>
      </p:sp>
      <p:sp>
        <p:nvSpPr>
          <p:cNvPr id="73" name="Google Shape;73;p16"/>
          <p:cNvSpPr txBox="1"/>
          <p:nvPr>
            <p:ph idx="1" type="body"/>
          </p:nvPr>
        </p:nvSpPr>
        <p:spPr>
          <a:xfrm>
            <a:off x="311700" y="1152475"/>
            <a:ext cx="5845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RFID stands for Radio Frequency Identification. It is a technology that uses electromagnetic fields to automatically identify and track tags attached to objects. These tags contain electronically stored information, which can be read by a reader device without requiring line-of-sight, making it more versatile than barcode systems.</a:t>
            </a:r>
            <a:endParaRPr/>
          </a:p>
        </p:txBody>
      </p:sp>
      <p:pic>
        <p:nvPicPr>
          <p:cNvPr id="74" name="Google Shape;74;p16"/>
          <p:cNvPicPr preferRelativeResize="0"/>
          <p:nvPr/>
        </p:nvPicPr>
        <p:blipFill>
          <a:blip r:embed="rId3">
            <a:alphaModFix/>
          </a:blip>
          <a:stretch>
            <a:fillRect/>
          </a:stretch>
        </p:blipFill>
        <p:spPr>
          <a:xfrm>
            <a:off x="6336750" y="1308063"/>
            <a:ext cx="2495550" cy="183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2796900" y="59275"/>
            <a:ext cx="3696229"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RFID</a:t>
            </a:r>
            <a:endParaRPr/>
          </a:p>
        </p:txBody>
      </p:sp>
      <p:sp>
        <p:nvSpPr>
          <p:cNvPr id="85" name="Google Shape;85;p18"/>
          <p:cNvSpPr txBox="1"/>
          <p:nvPr>
            <p:ph idx="1" type="body"/>
          </p:nvPr>
        </p:nvSpPr>
        <p:spPr>
          <a:xfrm>
            <a:off x="311700" y="1152475"/>
            <a:ext cx="4821000" cy="328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Inventory and supply chain management</a:t>
            </a:r>
            <a:endParaRPr/>
          </a:p>
          <a:p>
            <a:pPr indent="-342900" lvl="0" marL="457200" rtl="0" algn="l">
              <a:spcBef>
                <a:spcPts val="0"/>
              </a:spcBef>
              <a:spcAft>
                <a:spcPts val="0"/>
              </a:spcAft>
              <a:buSzPts val="1800"/>
              <a:buChar char="●"/>
            </a:pPr>
            <a:r>
              <a:rPr lang="en"/>
              <a:t>Asset tracking</a:t>
            </a:r>
            <a:endParaRPr/>
          </a:p>
          <a:p>
            <a:pPr indent="-342900" lvl="0" marL="457200" rtl="0" algn="l">
              <a:spcBef>
                <a:spcPts val="0"/>
              </a:spcBef>
              <a:spcAft>
                <a:spcPts val="0"/>
              </a:spcAft>
              <a:buSzPts val="1800"/>
              <a:buChar char="●"/>
            </a:pPr>
            <a:r>
              <a:rPr lang="en"/>
              <a:t>Access control</a:t>
            </a:r>
            <a:endParaRPr/>
          </a:p>
          <a:p>
            <a:pPr indent="-342900" lvl="0" marL="457200" rtl="0" algn="l">
              <a:spcBef>
                <a:spcPts val="0"/>
              </a:spcBef>
              <a:spcAft>
                <a:spcPts val="0"/>
              </a:spcAft>
              <a:buSzPts val="1800"/>
              <a:buChar char="●"/>
            </a:pPr>
            <a:r>
              <a:rPr lang="en"/>
              <a:t>Contactless payment systems</a:t>
            </a:r>
            <a:endParaRPr/>
          </a:p>
          <a:p>
            <a:pPr indent="-342900" lvl="0" marL="457200" rtl="0" algn="l">
              <a:spcBef>
                <a:spcPts val="0"/>
              </a:spcBef>
              <a:spcAft>
                <a:spcPts val="0"/>
              </a:spcAft>
              <a:buSzPts val="1800"/>
              <a:buChar char="●"/>
            </a:pPr>
            <a:r>
              <a:rPr lang="en"/>
              <a:t>Identification of animals and humans</a:t>
            </a:r>
            <a:endParaRPr/>
          </a:p>
          <a:p>
            <a:pPr indent="-342900" lvl="0" marL="457200" rtl="0" algn="l">
              <a:spcBef>
                <a:spcPts val="0"/>
              </a:spcBef>
              <a:spcAft>
                <a:spcPts val="0"/>
              </a:spcAft>
              <a:buSzPts val="1800"/>
              <a:buChar char="●"/>
            </a:pPr>
            <a:r>
              <a:rPr lang="en"/>
              <a:t>Healthcare (e.g., tracking patients and equipment)</a:t>
            </a:r>
            <a:endParaRPr/>
          </a:p>
          <a:p>
            <a:pPr indent="-342900" lvl="0" marL="457200" rtl="0" algn="l">
              <a:spcBef>
                <a:spcPts val="0"/>
              </a:spcBef>
              <a:spcAft>
                <a:spcPts val="0"/>
              </a:spcAft>
              <a:buSzPts val="1800"/>
              <a:buChar char="●"/>
            </a:pPr>
            <a:r>
              <a:rPr lang="en"/>
              <a:t>Logistics and transportation</a:t>
            </a:r>
            <a:endParaRPr/>
          </a:p>
          <a:p>
            <a:pPr indent="0" lvl="0" marL="0" rtl="0" algn="l">
              <a:spcBef>
                <a:spcPts val="1200"/>
              </a:spcBef>
              <a:spcAft>
                <a:spcPts val="1200"/>
              </a:spcAft>
              <a:buNone/>
            </a:pPr>
            <a:r>
              <a:t/>
            </a:r>
            <a:endParaRPr/>
          </a:p>
        </p:txBody>
      </p:sp>
      <p:pic>
        <p:nvPicPr>
          <p:cNvPr id="86" name="Google Shape;86;p18"/>
          <p:cNvPicPr preferRelativeResize="0"/>
          <p:nvPr/>
        </p:nvPicPr>
        <p:blipFill rotWithShape="1">
          <a:blip r:embed="rId3">
            <a:alphaModFix/>
          </a:blip>
          <a:srcRect b="14662" l="2352" r="1613" t="1787"/>
          <a:stretch/>
        </p:blipFill>
        <p:spPr>
          <a:xfrm>
            <a:off x="5225675" y="1074550"/>
            <a:ext cx="3799125" cy="2652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RFID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RFID systems are categorized based on their power sources and operational range. The main types are:</a:t>
            </a:r>
            <a:endParaRPr/>
          </a:p>
          <a:p>
            <a:pPr indent="-298450" lvl="0" marL="457200" rtl="0" algn="l">
              <a:spcBef>
                <a:spcPts val="1200"/>
              </a:spcBef>
              <a:spcAft>
                <a:spcPts val="0"/>
              </a:spcAft>
              <a:buClr>
                <a:schemeClr val="dk1"/>
              </a:buClr>
              <a:buSzPts val="1100"/>
              <a:buAutoNum type="arabicPeriod"/>
            </a:pPr>
            <a:r>
              <a:rPr lang="en"/>
              <a:t>Passive RFID</a:t>
            </a:r>
            <a:endParaRPr/>
          </a:p>
          <a:p>
            <a:pPr indent="-298450" lvl="0" marL="457200" rtl="0" algn="l">
              <a:spcBef>
                <a:spcPts val="0"/>
              </a:spcBef>
              <a:spcAft>
                <a:spcPts val="0"/>
              </a:spcAft>
              <a:buClr>
                <a:schemeClr val="dk1"/>
              </a:buClr>
              <a:buSzPts val="1100"/>
              <a:buAutoNum type="arabicPeriod"/>
            </a:pPr>
            <a:r>
              <a:rPr lang="en"/>
              <a:t>Active RFID</a:t>
            </a:r>
            <a:endParaRPr/>
          </a:p>
          <a:p>
            <a:pPr indent="-298450" lvl="0" marL="457200" rtl="0" algn="l">
              <a:spcBef>
                <a:spcPts val="0"/>
              </a:spcBef>
              <a:spcAft>
                <a:spcPts val="0"/>
              </a:spcAft>
              <a:buClr>
                <a:schemeClr val="dk1"/>
              </a:buClr>
              <a:buSzPts val="1100"/>
              <a:buAutoNum type="arabicPeriod"/>
            </a:pPr>
            <a:r>
              <a:rPr lang="en"/>
              <a:t>Semi-passive RFID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47800" y="147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Passive RFID</a:t>
            </a:r>
            <a:endParaRPr/>
          </a:p>
        </p:txBody>
      </p:sp>
      <p:sp>
        <p:nvSpPr>
          <p:cNvPr id="98" name="Google Shape;98;p20"/>
          <p:cNvSpPr txBox="1"/>
          <p:nvPr>
            <p:ph idx="1" type="body"/>
          </p:nvPr>
        </p:nvSpPr>
        <p:spPr>
          <a:xfrm>
            <a:off x="185350" y="719950"/>
            <a:ext cx="8605500" cy="42294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5000"/>
              </a:lnSpc>
              <a:spcBef>
                <a:spcPts val="1200"/>
              </a:spcBef>
              <a:spcAft>
                <a:spcPts val="0"/>
              </a:spcAft>
              <a:buClr>
                <a:schemeClr val="dk1"/>
              </a:buClr>
              <a:buSzPts val="275"/>
              <a:buFont typeface="Arial"/>
              <a:buNone/>
            </a:pPr>
            <a:r>
              <a:rPr lang="en" sz="7200">
                <a:solidFill>
                  <a:schemeClr val="dk1"/>
                </a:solidFill>
              </a:rPr>
              <a:t>Description:</a:t>
            </a:r>
            <a:endParaRPr sz="7200">
              <a:solidFill>
                <a:schemeClr val="dk1"/>
              </a:solidFill>
            </a:endParaRPr>
          </a:p>
          <a:p>
            <a:pPr indent="-342900" lvl="0" marL="457200" rtl="0" algn="just">
              <a:lnSpc>
                <a:spcPct val="115000"/>
              </a:lnSpc>
              <a:spcBef>
                <a:spcPts val="1200"/>
              </a:spcBef>
              <a:spcAft>
                <a:spcPts val="0"/>
              </a:spcAft>
              <a:buSzPct val="100000"/>
              <a:buChar char="●"/>
            </a:pPr>
            <a:r>
              <a:rPr lang="en" sz="7200">
                <a:solidFill>
                  <a:schemeClr val="dk1"/>
                </a:solidFill>
              </a:rPr>
              <a:t>No internal power source: The tags do not have a battery.</a:t>
            </a:r>
            <a:endParaRPr sz="7200">
              <a:solidFill>
                <a:schemeClr val="dk1"/>
              </a:solidFill>
            </a:endParaRPr>
          </a:p>
          <a:p>
            <a:pPr indent="-342900" lvl="0" marL="457200" rtl="0" algn="just">
              <a:lnSpc>
                <a:spcPct val="115000"/>
              </a:lnSpc>
              <a:spcBef>
                <a:spcPts val="0"/>
              </a:spcBef>
              <a:spcAft>
                <a:spcPts val="0"/>
              </a:spcAft>
              <a:buSzPct val="100000"/>
              <a:buChar char="●"/>
            </a:pPr>
            <a:r>
              <a:rPr lang="en" sz="7200">
                <a:solidFill>
                  <a:schemeClr val="dk1"/>
                </a:solidFill>
              </a:rPr>
              <a:t>Activation: Powered by the reader’s electromagnetic field.</a:t>
            </a:r>
            <a:endParaRPr sz="7200">
              <a:solidFill>
                <a:schemeClr val="dk1"/>
              </a:solidFill>
            </a:endParaRPr>
          </a:p>
          <a:p>
            <a:pPr indent="-342900" lvl="0" marL="457200" rtl="0" algn="just">
              <a:lnSpc>
                <a:spcPct val="115000"/>
              </a:lnSpc>
              <a:spcBef>
                <a:spcPts val="0"/>
              </a:spcBef>
              <a:spcAft>
                <a:spcPts val="0"/>
              </a:spcAft>
              <a:buSzPct val="100000"/>
              <a:buChar char="●"/>
            </a:pPr>
            <a:r>
              <a:rPr lang="en" sz="7200">
                <a:solidFill>
                  <a:schemeClr val="dk1"/>
                </a:solidFill>
              </a:rPr>
              <a:t>Range: Short-range, typically up to a few meters.</a:t>
            </a:r>
            <a:endParaRPr sz="7200">
              <a:solidFill>
                <a:schemeClr val="dk1"/>
              </a:solidFill>
            </a:endParaRPr>
          </a:p>
          <a:p>
            <a:pPr indent="-342900" lvl="0" marL="457200" rtl="0" algn="just">
              <a:lnSpc>
                <a:spcPct val="115000"/>
              </a:lnSpc>
              <a:spcBef>
                <a:spcPts val="0"/>
              </a:spcBef>
              <a:spcAft>
                <a:spcPts val="0"/>
              </a:spcAft>
              <a:buSzPct val="100000"/>
              <a:buChar char="●"/>
            </a:pPr>
            <a:r>
              <a:rPr lang="en" sz="7200">
                <a:solidFill>
                  <a:schemeClr val="dk1"/>
                </a:solidFill>
              </a:rPr>
              <a:t>Cost: Inexpensive and small in size.</a:t>
            </a:r>
            <a:endParaRPr sz="7200">
              <a:solidFill>
                <a:schemeClr val="dk1"/>
              </a:solidFill>
            </a:endParaRPr>
          </a:p>
          <a:p>
            <a:pPr indent="0" lvl="0" marL="0" rtl="0" algn="just">
              <a:lnSpc>
                <a:spcPct val="115000"/>
              </a:lnSpc>
              <a:spcBef>
                <a:spcPts val="1200"/>
              </a:spcBef>
              <a:spcAft>
                <a:spcPts val="0"/>
              </a:spcAft>
              <a:buNone/>
            </a:pPr>
            <a:r>
              <a:t/>
            </a:r>
            <a:endParaRPr sz="7200">
              <a:solidFill>
                <a:schemeClr val="dk1"/>
              </a:solidFill>
            </a:endParaRPr>
          </a:p>
          <a:p>
            <a:pPr indent="0" lvl="0" marL="0" rtl="0" algn="l">
              <a:spcBef>
                <a:spcPts val="1200"/>
              </a:spcBef>
              <a:spcAft>
                <a:spcPts val="0"/>
              </a:spcAft>
              <a:buNone/>
            </a:pPr>
            <a:r>
              <a:rPr lang="en" sz="7200">
                <a:solidFill>
                  <a:schemeClr val="dk1"/>
                </a:solidFill>
              </a:rPr>
              <a:t>Uses:</a:t>
            </a:r>
            <a:endParaRPr sz="7200">
              <a:solidFill>
                <a:schemeClr val="dk1"/>
              </a:solidFill>
            </a:endParaRPr>
          </a:p>
          <a:p>
            <a:pPr indent="-342900" lvl="0" marL="457200" rtl="0" algn="l">
              <a:spcBef>
                <a:spcPts val="1200"/>
              </a:spcBef>
              <a:spcAft>
                <a:spcPts val="0"/>
              </a:spcAft>
              <a:buSzPct val="100000"/>
              <a:buChar char="●"/>
            </a:pPr>
            <a:r>
              <a:rPr lang="en" sz="7200">
                <a:solidFill>
                  <a:schemeClr val="dk1"/>
                </a:solidFill>
              </a:rPr>
              <a:t>Inventory management</a:t>
            </a:r>
            <a:endParaRPr sz="7200">
              <a:solidFill>
                <a:schemeClr val="dk1"/>
              </a:solidFill>
            </a:endParaRPr>
          </a:p>
          <a:p>
            <a:pPr indent="-342900" lvl="0" marL="457200" rtl="0" algn="l">
              <a:spcBef>
                <a:spcPts val="0"/>
              </a:spcBef>
              <a:spcAft>
                <a:spcPts val="0"/>
              </a:spcAft>
              <a:buSzPct val="100000"/>
              <a:buChar char="●"/>
            </a:pPr>
            <a:r>
              <a:rPr lang="en" sz="7200">
                <a:solidFill>
                  <a:schemeClr val="dk1"/>
                </a:solidFill>
              </a:rPr>
              <a:t>Retail and anti-theft systems</a:t>
            </a:r>
            <a:endParaRPr sz="7200">
              <a:solidFill>
                <a:schemeClr val="dk1"/>
              </a:solidFill>
            </a:endParaRPr>
          </a:p>
          <a:p>
            <a:pPr indent="-342900" lvl="0" marL="457200" rtl="0" algn="l">
              <a:spcBef>
                <a:spcPts val="0"/>
              </a:spcBef>
              <a:spcAft>
                <a:spcPts val="0"/>
              </a:spcAft>
              <a:buSzPct val="100000"/>
              <a:buChar char="●"/>
            </a:pPr>
            <a:r>
              <a:rPr lang="en" sz="7200">
                <a:solidFill>
                  <a:schemeClr val="dk1"/>
                </a:solidFill>
              </a:rPr>
              <a:t>Access control</a:t>
            </a:r>
            <a:endParaRPr sz="7200">
              <a:solidFill>
                <a:schemeClr val="dk1"/>
              </a:solidFill>
            </a:endParaRPr>
          </a:p>
          <a:p>
            <a:pPr indent="0" lvl="0" marL="0" rtl="0" algn="just">
              <a:lnSpc>
                <a:spcPct val="115000"/>
              </a:lnSpc>
              <a:spcBef>
                <a:spcPts val="1200"/>
              </a:spcBef>
              <a:spcAft>
                <a:spcPts val="0"/>
              </a:spcAft>
              <a:buNone/>
            </a:pPr>
            <a:r>
              <a:t/>
            </a:r>
            <a:endParaRPr sz="1886">
              <a:solidFill>
                <a:schemeClr val="dk1"/>
              </a:solidFill>
            </a:endParaRPr>
          </a:p>
          <a:p>
            <a:pPr indent="0" lvl="0" marL="457200" rtl="0" algn="l">
              <a:spcBef>
                <a:spcPts val="1200"/>
              </a:spcBef>
              <a:spcAft>
                <a:spcPts val="0"/>
              </a:spcAft>
              <a:buNone/>
            </a:pPr>
            <a:r>
              <a:t/>
            </a:r>
            <a:endParaRPr sz="1957">
              <a:solidFill>
                <a:schemeClr val="dk1"/>
              </a:solidFill>
            </a:endParaRPr>
          </a:p>
          <a:p>
            <a:pPr indent="0" lvl="0" marL="457200" rtl="0" algn="l">
              <a:spcBef>
                <a:spcPts val="1200"/>
              </a:spcBef>
              <a:spcAft>
                <a:spcPts val="0"/>
              </a:spcAft>
              <a:buNone/>
            </a:pPr>
            <a:r>
              <a:t/>
            </a:r>
            <a:endParaRPr sz="3289">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6536474" y="50273"/>
            <a:ext cx="2500449" cy="1305475"/>
          </a:xfrm>
          <a:prstGeom prst="rect">
            <a:avLst/>
          </a:prstGeom>
          <a:noFill/>
          <a:ln>
            <a:noFill/>
          </a:ln>
        </p:spPr>
      </p:pic>
      <p:pic>
        <p:nvPicPr>
          <p:cNvPr id="100" name="Google Shape;100;p20"/>
          <p:cNvPicPr preferRelativeResize="0"/>
          <p:nvPr/>
        </p:nvPicPr>
        <p:blipFill>
          <a:blip r:embed="rId4">
            <a:alphaModFix/>
          </a:blip>
          <a:stretch>
            <a:fillRect/>
          </a:stretch>
        </p:blipFill>
        <p:spPr>
          <a:xfrm>
            <a:off x="3740117" y="2571741"/>
            <a:ext cx="5050725" cy="230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RFID</a:t>
            </a:r>
            <a:endParaRPr/>
          </a:p>
        </p:txBody>
      </p:sp>
      <p:sp>
        <p:nvSpPr>
          <p:cNvPr id="106" name="Google Shape;106;p21"/>
          <p:cNvSpPr txBox="1"/>
          <p:nvPr>
            <p:ph idx="1" type="body"/>
          </p:nvPr>
        </p:nvSpPr>
        <p:spPr>
          <a:xfrm>
            <a:off x="311700" y="1152475"/>
            <a:ext cx="8520600" cy="3805200"/>
          </a:xfrm>
          <a:prstGeom prst="rect">
            <a:avLst/>
          </a:prstGeom>
        </p:spPr>
        <p:txBody>
          <a:bodyPr anchorCtr="0" anchor="t" bIns="91425" lIns="91425" spcFirstLastPara="1" rIns="91425" wrap="square" tIns="91425">
            <a:normAutofit fontScale="70000"/>
          </a:bodyPr>
          <a:lstStyle/>
          <a:p>
            <a:pPr indent="0" lvl="0" marL="0" rtl="0" algn="l">
              <a:spcBef>
                <a:spcPts val="1200"/>
              </a:spcBef>
              <a:spcAft>
                <a:spcPts val="0"/>
              </a:spcAft>
              <a:buClr>
                <a:schemeClr val="dk1"/>
              </a:buClr>
              <a:buSzPct val="45833"/>
              <a:buFont typeface="Arial"/>
              <a:buNone/>
            </a:pPr>
            <a:r>
              <a:rPr lang="en" sz="2400">
                <a:solidFill>
                  <a:schemeClr val="dk1"/>
                </a:solidFill>
              </a:rPr>
              <a:t>Description:</a:t>
            </a:r>
            <a:endParaRPr sz="2400">
              <a:solidFill>
                <a:schemeClr val="dk1"/>
              </a:solidFill>
            </a:endParaRPr>
          </a:p>
          <a:p>
            <a:pPr indent="-335280" lvl="0" marL="457200" rtl="0" algn="l">
              <a:spcBef>
                <a:spcPts val="1200"/>
              </a:spcBef>
              <a:spcAft>
                <a:spcPts val="0"/>
              </a:spcAft>
              <a:buSzPct val="100000"/>
              <a:buChar char="●"/>
            </a:pPr>
            <a:r>
              <a:rPr lang="en" sz="2400">
                <a:solidFill>
                  <a:schemeClr val="dk1"/>
                </a:solidFill>
              </a:rPr>
              <a:t>Internal power source: Contains a battery to power the tag and its transmission.</a:t>
            </a:r>
            <a:endParaRPr sz="2400">
              <a:solidFill>
                <a:schemeClr val="dk1"/>
              </a:solidFill>
            </a:endParaRPr>
          </a:p>
          <a:p>
            <a:pPr indent="-335280" lvl="0" marL="457200" rtl="0" algn="l">
              <a:spcBef>
                <a:spcPts val="0"/>
              </a:spcBef>
              <a:spcAft>
                <a:spcPts val="0"/>
              </a:spcAft>
              <a:buSzPct val="100000"/>
              <a:buChar char="●"/>
            </a:pPr>
            <a:r>
              <a:rPr lang="en" sz="2400">
                <a:solidFill>
                  <a:schemeClr val="dk1"/>
                </a:solidFill>
              </a:rPr>
              <a:t>Range: Long-range, up to hundreds of meters.</a:t>
            </a:r>
            <a:endParaRPr sz="2400">
              <a:solidFill>
                <a:schemeClr val="dk1"/>
              </a:solidFill>
            </a:endParaRPr>
          </a:p>
          <a:p>
            <a:pPr indent="-335280" lvl="0" marL="457200" rtl="0" algn="l">
              <a:spcBef>
                <a:spcPts val="0"/>
              </a:spcBef>
              <a:spcAft>
                <a:spcPts val="0"/>
              </a:spcAft>
              <a:buSzPct val="100000"/>
              <a:buChar char="●"/>
            </a:pPr>
            <a:r>
              <a:rPr lang="en" sz="2400">
                <a:solidFill>
                  <a:schemeClr val="dk1"/>
                </a:solidFill>
              </a:rPr>
              <a:t>Cost: More expensive than passive tags.</a:t>
            </a:r>
            <a:endParaRPr sz="2400">
              <a:solidFill>
                <a:schemeClr val="dk1"/>
              </a:solidFill>
            </a:endParaRPr>
          </a:p>
          <a:p>
            <a:pPr indent="0" lvl="0" marL="0" rtl="0" algn="l">
              <a:spcBef>
                <a:spcPts val="1200"/>
              </a:spcBef>
              <a:spcAft>
                <a:spcPts val="0"/>
              </a:spcAft>
              <a:buClr>
                <a:schemeClr val="dk1"/>
              </a:buClr>
              <a:buSzPct val="43799"/>
              <a:buFont typeface="Arial"/>
              <a:buNone/>
            </a:pPr>
            <a:r>
              <a:rPr lang="en" sz="2511">
                <a:solidFill>
                  <a:schemeClr val="dk1"/>
                </a:solidFill>
              </a:rPr>
              <a:t>Uses:</a:t>
            </a:r>
            <a:endParaRPr sz="2511">
              <a:solidFill>
                <a:schemeClr val="dk1"/>
              </a:solidFill>
            </a:endParaRPr>
          </a:p>
          <a:p>
            <a:pPr indent="-340233" lvl="0" marL="457200" rtl="0" algn="l">
              <a:spcBef>
                <a:spcPts val="1200"/>
              </a:spcBef>
              <a:spcAft>
                <a:spcPts val="0"/>
              </a:spcAft>
              <a:buSzPct val="100000"/>
              <a:buChar char="●"/>
            </a:pPr>
            <a:r>
              <a:rPr lang="en" sz="2511">
                <a:solidFill>
                  <a:schemeClr val="dk1"/>
                </a:solidFill>
              </a:rPr>
              <a:t>Real-time location tracking</a:t>
            </a:r>
            <a:endParaRPr sz="2511">
              <a:solidFill>
                <a:schemeClr val="dk1"/>
              </a:solidFill>
            </a:endParaRPr>
          </a:p>
          <a:p>
            <a:pPr indent="-340233" lvl="0" marL="457200" rtl="0" algn="l">
              <a:spcBef>
                <a:spcPts val="0"/>
              </a:spcBef>
              <a:spcAft>
                <a:spcPts val="0"/>
              </a:spcAft>
              <a:buSzPct val="100000"/>
              <a:buChar char="●"/>
            </a:pPr>
            <a:r>
              <a:rPr lang="en" sz="2511">
                <a:solidFill>
                  <a:schemeClr val="dk1"/>
                </a:solidFill>
              </a:rPr>
              <a:t>Asset management in large facilities</a:t>
            </a:r>
            <a:endParaRPr sz="2511">
              <a:solidFill>
                <a:schemeClr val="dk1"/>
              </a:solidFill>
            </a:endParaRPr>
          </a:p>
          <a:p>
            <a:pPr indent="-340233" lvl="0" marL="457200" rtl="0" algn="l">
              <a:spcBef>
                <a:spcPts val="0"/>
              </a:spcBef>
              <a:spcAft>
                <a:spcPts val="0"/>
              </a:spcAft>
              <a:buSzPct val="100000"/>
              <a:buChar char="●"/>
            </a:pPr>
            <a:r>
              <a:rPr lang="en" sz="2511">
                <a:solidFill>
                  <a:schemeClr val="dk1"/>
                </a:solidFill>
              </a:rPr>
              <a:t>Environmental monitoring</a:t>
            </a:r>
            <a:endParaRPr sz="2511">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107" name="Google Shape;107;p21"/>
          <p:cNvPicPr preferRelativeResize="0"/>
          <p:nvPr/>
        </p:nvPicPr>
        <p:blipFill rotWithShape="1">
          <a:blip r:embed="rId3">
            <a:alphaModFix/>
          </a:blip>
          <a:srcRect b="24873" l="13605" r="13830" t="18902"/>
          <a:stretch/>
        </p:blipFill>
        <p:spPr>
          <a:xfrm>
            <a:off x="5979900" y="0"/>
            <a:ext cx="2626975" cy="1735675"/>
          </a:xfrm>
          <a:prstGeom prst="rect">
            <a:avLst/>
          </a:prstGeom>
          <a:noFill/>
          <a:ln>
            <a:noFill/>
          </a:ln>
        </p:spPr>
      </p:pic>
      <p:pic>
        <p:nvPicPr>
          <p:cNvPr id="108" name="Google Shape;108;p21"/>
          <p:cNvPicPr preferRelativeResize="0"/>
          <p:nvPr/>
        </p:nvPicPr>
        <p:blipFill>
          <a:blip r:embed="rId4">
            <a:alphaModFix/>
          </a:blip>
          <a:stretch>
            <a:fillRect/>
          </a:stretch>
        </p:blipFill>
        <p:spPr>
          <a:xfrm>
            <a:off x="4674424" y="2571750"/>
            <a:ext cx="4243300" cy="217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