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Arial Bold" charset="1" panose="020B0802020202020204"/>
      <p:regular r:id="rId24"/>
    </p:embeddedFont>
    <p:embeddedFont>
      <p:font typeface="Calibri (MS)" charset="1" panose="020F0502020204030204"/>
      <p:regular r:id="rId25"/>
    </p:embeddedFont>
    <p:embeddedFont>
      <p:font typeface="Calibri (MS) Bold" charset="1" panose="020F0702030404030204"/>
      <p:regular r:id="rId26"/>
    </p:embeddedFont>
    <p:embeddedFont>
      <p:font typeface="Tahoma" charset="1" panose="020B060403050404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hub.com/TECHYpranav07/Travel-Planner-AI-Agent.git"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6595943" y="3790301"/>
            <a:ext cx="4995559" cy="691324"/>
          </a:xfrm>
          <a:prstGeom prst="rect">
            <a:avLst/>
          </a:prstGeom>
        </p:spPr>
        <p:txBody>
          <a:bodyPr anchor="t" rtlCol="false" tIns="0" lIns="0" bIns="0" rIns="0">
            <a:spAutoFit/>
          </a:bodyPr>
          <a:lstStyle/>
          <a:p>
            <a:pPr algn="l">
              <a:lnSpc>
                <a:spcPts val="4697"/>
              </a:lnSpc>
            </a:pPr>
            <a:r>
              <a:rPr lang="en-US" sz="3914" b="true">
                <a:solidFill>
                  <a:srgbClr val="1CACE4"/>
                </a:solidFill>
                <a:latin typeface="Arial Bold"/>
                <a:ea typeface="Arial Bold"/>
                <a:cs typeface="Arial Bold"/>
                <a:sym typeface="Arial Bold"/>
              </a:rPr>
              <a:t>Travel Planner Agent</a:t>
            </a:r>
          </a:p>
        </p:txBody>
      </p:sp>
      <p:sp>
        <p:nvSpPr>
          <p:cNvPr name="TextBox 11" id="11"/>
          <p:cNvSpPr txBox="true"/>
          <p:nvPr/>
        </p:nvSpPr>
        <p:spPr>
          <a:xfrm rot="0">
            <a:off x="6733651" y="2381047"/>
            <a:ext cx="4723411" cy="628960"/>
          </a:xfrm>
          <a:prstGeom prst="rect">
            <a:avLst/>
          </a:prstGeom>
        </p:spPr>
        <p:txBody>
          <a:bodyPr anchor="t" rtlCol="false" tIns="0" lIns="0" bIns="0" rIns="0">
            <a:spAutoFit/>
          </a:bodyPr>
          <a:lstStyle/>
          <a:p>
            <a:pPr algn="l">
              <a:lnSpc>
                <a:spcPts val="4219"/>
              </a:lnSpc>
            </a:pPr>
            <a:r>
              <a:rPr lang="en-US" b="true" sz="3516" spc="-13">
                <a:solidFill>
                  <a:srgbClr val="1382AC"/>
                </a:solidFill>
                <a:latin typeface="Arial Bold"/>
                <a:ea typeface="Arial Bold"/>
                <a:cs typeface="Arial Bold"/>
                <a:sym typeface="Arial Bold"/>
              </a:rPr>
              <a:t>CAPSTONE PROJECT</a:t>
            </a:r>
          </a:p>
        </p:txBody>
      </p:sp>
      <p:grpSp>
        <p:nvGrpSpPr>
          <p:cNvPr name="Group 12" id="12"/>
          <p:cNvGrpSpPr/>
          <p:nvPr/>
        </p:nvGrpSpPr>
        <p:grpSpPr>
          <a:xfrm rot="0">
            <a:off x="2977067" y="4782389"/>
            <a:ext cx="12369675" cy="3654198"/>
            <a:chOff x="0" y="0"/>
            <a:chExt cx="12461302" cy="3681266"/>
          </a:xfrm>
        </p:grpSpPr>
        <p:sp>
          <p:nvSpPr>
            <p:cNvPr name="Freeform 13" id="13"/>
            <p:cNvSpPr/>
            <p:nvPr/>
          </p:nvSpPr>
          <p:spPr>
            <a:xfrm flipH="false" flipV="false" rot="0">
              <a:off x="0" y="0"/>
              <a:ext cx="12461240" cy="3681222"/>
            </a:xfrm>
            <a:custGeom>
              <a:avLst/>
              <a:gdLst/>
              <a:ahLst/>
              <a:cxnLst/>
              <a:rect r="r" b="b" t="t" l="l"/>
              <a:pathLst>
                <a:path h="3681222" w="12461240">
                  <a:moveTo>
                    <a:pt x="0" y="0"/>
                  </a:moveTo>
                  <a:lnTo>
                    <a:pt x="12461240" y="0"/>
                  </a:lnTo>
                  <a:lnTo>
                    <a:pt x="12461240" y="3681222"/>
                  </a:lnTo>
                  <a:lnTo>
                    <a:pt x="0" y="3681222"/>
                  </a:lnTo>
                  <a:close/>
                </a:path>
              </a:pathLst>
            </a:custGeom>
            <a:solidFill>
              <a:srgbClr val="465259"/>
            </a:solidFill>
          </p:spPr>
        </p:sp>
        <p:sp>
          <p:nvSpPr>
            <p:cNvPr name="TextBox 14" id="14"/>
            <p:cNvSpPr txBox="true"/>
            <p:nvPr/>
          </p:nvSpPr>
          <p:spPr>
            <a:xfrm>
              <a:off x="0" y="-47625"/>
              <a:ext cx="12461302" cy="3728891"/>
            </a:xfrm>
            <a:prstGeom prst="rect">
              <a:avLst/>
            </a:prstGeom>
          </p:spPr>
          <p:txBody>
            <a:bodyPr anchor="t" rtlCol="false" tIns="50800" lIns="50800" bIns="50800" rIns="50800"/>
            <a:lstStyle/>
            <a:p>
              <a:pPr algn="l">
                <a:lnSpc>
                  <a:spcPts val="2706"/>
                </a:lnSpc>
              </a:pPr>
            </a:p>
            <a:p>
              <a:pPr algn="l">
                <a:lnSpc>
                  <a:spcPts val="2706"/>
                </a:lnSpc>
              </a:pPr>
            </a:p>
            <a:p>
              <a:pPr algn="l">
                <a:lnSpc>
                  <a:spcPts val="2706"/>
                </a:lnSpc>
              </a:pPr>
            </a:p>
            <a:p>
              <a:pPr algn="l">
                <a:lnSpc>
                  <a:spcPts val="2706"/>
                </a:lnSpc>
              </a:pPr>
            </a:p>
            <a:p>
              <a:pPr algn="l">
                <a:lnSpc>
                  <a:spcPts val="2706"/>
                </a:lnSpc>
              </a:pPr>
              <a:r>
                <a:rPr lang="en-US" sz="2255" b="true">
                  <a:solidFill>
                    <a:srgbClr val="1382AC"/>
                  </a:solidFill>
                  <a:latin typeface="Arial Bold"/>
                  <a:ea typeface="Arial Bold"/>
                  <a:cs typeface="Arial Bold"/>
                  <a:sym typeface="Arial Bold"/>
                </a:rPr>
                <a:t>Presented By:</a:t>
              </a:r>
            </a:p>
            <a:p>
              <a:pPr algn="l">
                <a:lnSpc>
                  <a:spcPts val="2706"/>
                </a:lnSpc>
              </a:pPr>
              <a:r>
                <a:rPr lang="en-US" sz="2255" b="true">
                  <a:solidFill>
                    <a:srgbClr val="1382AC"/>
                  </a:solidFill>
                  <a:latin typeface="Arial Bold"/>
                  <a:ea typeface="Arial Bold"/>
                  <a:cs typeface="Arial Bold"/>
                  <a:sym typeface="Arial Bold"/>
                </a:rPr>
                <a:t>Student name : Pranav Gopal Karande</a:t>
              </a:r>
            </a:p>
            <a:p>
              <a:pPr algn="l">
                <a:lnSpc>
                  <a:spcPts val="2773"/>
                </a:lnSpc>
              </a:pPr>
              <a:r>
                <a:rPr lang="en-US" sz="2255" b="true">
                  <a:solidFill>
                    <a:srgbClr val="1382AC"/>
                  </a:solidFill>
                  <a:latin typeface="Arial Bold"/>
                  <a:ea typeface="Arial Bold"/>
                  <a:cs typeface="Arial Bold"/>
                  <a:sym typeface="Arial Bold"/>
                </a:rPr>
                <a:t>College Name &amp; Department : MIT Academy Of Engineering, Electronics &amp; Telecommunication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grpSp>
        <p:nvGrpSpPr>
          <p:cNvPr name="Group 10" id="10"/>
          <p:cNvGrpSpPr/>
          <p:nvPr/>
        </p:nvGrpSpPr>
        <p:grpSpPr>
          <a:xfrm rot="0">
            <a:off x="3260168" y="2794615"/>
            <a:ext cx="11803302" cy="5967372"/>
            <a:chOff x="0" y="0"/>
            <a:chExt cx="11890734" cy="6011575"/>
          </a:xfrm>
        </p:grpSpPr>
        <p:sp>
          <p:nvSpPr>
            <p:cNvPr name="Freeform 11" id="11"/>
            <p:cNvSpPr/>
            <p:nvPr/>
          </p:nvSpPr>
          <p:spPr>
            <a:xfrm flipH="false" flipV="false" rot="0">
              <a:off x="0" y="0"/>
              <a:ext cx="11890756" cy="6011545"/>
            </a:xfrm>
            <a:custGeom>
              <a:avLst/>
              <a:gdLst/>
              <a:ahLst/>
              <a:cxnLst/>
              <a:rect r="r" b="b" t="t" l="l"/>
              <a:pathLst>
                <a:path h="6011545" w="11890756">
                  <a:moveTo>
                    <a:pt x="0" y="0"/>
                  </a:moveTo>
                  <a:lnTo>
                    <a:pt x="11890756" y="0"/>
                  </a:lnTo>
                  <a:lnTo>
                    <a:pt x="11890756" y="6011545"/>
                  </a:lnTo>
                  <a:lnTo>
                    <a:pt x="0" y="6011545"/>
                  </a:lnTo>
                  <a:lnTo>
                    <a:pt x="0" y="0"/>
                  </a:lnTo>
                  <a:close/>
                </a:path>
              </a:pathLst>
            </a:custGeom>
            <a:blipFill>
              <a:blip r:embed="rId3"/>
              <a:stretch>
                <a:fillRect l="0" t="-3" r="0" b="-4"/>
              </a:stretch>
            </a:blipFill>
          </p:spPr>
        </p:sp>
      </p:grpSp>
      <p:sp>
        <p:nvSpPr>
          <p:cNvPr name="TextBox 12" id="12"/>
          <p:cNvSpPr txBox="true"/>
          <p:nvPr/>
        </p:nvSpPr>
        <p:spPr>
          <a:xfrm rot="0">
            <a:off x="3073516" y="2240975"/>
            <a:ext cx="5046113" cy="674942"/>
          </a:xfrm>
          <a:prstGeom prst="rect">
            <a:avLst/>
          </a:prstGeom>
        </p:spPr>
        <p:txBody>
          <a:bodyPr anchor="t" rtlCol="false" tIns="0" lIns="0" bIns="0" rIns="0">
            <a:spAutoFit/>
          </a:bodyPr>
          <a:lstStyle/>
          <a:p>
            <a:pPr algn="l">
              <a:lnSpc>
                <a:spcPts val="3662"/>
              </a:lnSpc>
            </a:pPr>
            <a:r>
              <a:rPr lang="en-US" sz="3051" spc="46">
                <a:solidFill>
                  <a:srgbClr val="1CACE4"/>
                </a:solidFill>
                <a:latin typeface="Tahoma"/>
                <a:ea typeface="Tahoma"/>
                <a:cs typeface="Tahoma"/>
                <a:sym typeface="Tahoma"/>
              </a:rPr>
              <a:t>Results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grpSp>
        <p:nvGrpSpPr>
          <p:cNvPr name="Group 10" id="10"/>
          <p:cNvGrpSpPr/>
          <p:nvPr/>
        </p:nvGrpSpPr>
        <p:grpSpPr>
          <a:xfrm rot="0">
            <a:off x="3425985" y="3152536"/>
            <a:ext cx="11580867" cy="5702470"/>
            <a:chOff x="0" y="0"/>
            <a:chExt cx="11666651" cy="5744710"/>
          </a:xfrm>
        </p:grpSpPr>
        <p:sp>
          <p:nvSpPr>
            <p:cNvPr name="Freeform 11" id="11"/>
            <p:cNvSpPr/>
            <p:nvPr/>
          </p:nvSpPr>
          <p:spPr>
            <a:xfrm flipH="false" flipV="false" rot="0">
              <a:off x="0" y="0"/>
              <a:ext cx="11666601" cy="5744718"/>
            </a:xfrm>
            <a:custGeom>
              <a:avLst/>
              <a:gdLst/>
              <a:ahLst/>
              <a:cxnLst/>
              <a:rect r="r" b="b" t="t" l="l"/>
              <a:pathLst>
                <a:path h="5744718" w="11666601">
                  <a:moveTo>
                    <a:pt x="0" y="0"/>
                  </a:moveTo>
                  <a:lnTo>
                    <a:pt x="11666601" y="0"/>
                  </a:lnTo>
                  <a:lnTo>
                    <a:pt x="11666601" y="5744718"/>
                  </a:lnTo>
                  <a:lnTo>
                    <a:pt x="0" y="5744718"/>
                  </a:lnTo>
                  <a:lnTo>
                    <a:pt x="0" y="0"/>
                  </a:lnTo>
                  <a:close/>
                </a:path>
              </a:pathLst>
            </a:custGeom>
            <a:blipFill>
              <a:blip r:embed="rId3"/>
              <a:stretch>
                <a:fillRect l="-2" t="0" r="-2" b="0"/>
              </a:stretch>
            </a:blipFill>
          </p:spPr>
        </p:sp>
      </p:grpSp>
      <p:sp>
        <p:nvSpPr>
          <p:cNvPr name="TextBox 12" id="12"/>
          <p:cNvSpPr txBox="true"/>
          <p:nvPr/>
        </p:nvSpPr>
        <p:spPr>
          <a:xfrm rot="0">
            <a:off x="3109735" y="2295819"/>
            <a:ext cx="4217030" cy="851111"/>
          </a:xfrm>
          <a:prstGeom prst="rect">
            <a:avLst/>
          </a:prstGeom>
        </p:spPr>
        <p:txBody>
          <a:bodyPr anchor="t" rtlCol="false" tIns="0" lIns="0" bIns="0" rIns="0">
            <a:spAutoFit/>
          </a:bodyPr>
          <a:lstStyle/>
          <a:p>
            <a:pPr algn="l">
              <a:lnSpc>
                <a:spcPts val="3390"/>
              </a:lnSpc>
            </a:pPr>
            <a:r>
              <a:rPr lang="en-US" sz="3051" spc="46">
                <a:solidFill>
                  <a:srgbClr val="1CACE4"/>
                </a:solidFill>
                <a:latin typeface="Tahoma"/>
                <a:ea typeface="Tahoma"/>
                <a:cs typeface="Tahoma"/>
                <a:sym typeface="Tahoma"/>
              </a:rPr>
              <a:t>Results</a:t>
            </a:r>
          </a:p>
          <a:p>
            <a:pPr algn="l">
              <a:lnSpc>
                <a:spcPts val="3390"/>
              </a:lnSpc>
            </a:pPr>
            <a:r>
              <a:rPr lang="en-US" sz="3051" spc="46">
                <a:solidFill>
                  <a:srgbClr val="2683C6"/>
                </a:solidFill>
                <a:latin typeface="Calibri (MS)"/>
                <a:ea typeface="Calibri (MS)"/>
                <a:cs typeface="Calibri (MS)"/>
                <a:sym typeface="Calibri (MS)"/>
              </a:rPr>
              <a:t>Deployed AI Agent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28393" y="2434670"/>
            <a:ext cx="10666854" cy="5443633"/>
            <a:chOff x="0" y="0"/>
            <a:chExt cx="10745868" cy="5483956"/>
          </a:xfrm>
        </p:grpSpPr>
        <p:sp>
          <p:nvSpPr>
            <p:cNvPr name="Freeform 3" id="3"/>
            <p:cNvSpPr/>
            <p:nvPr/>
          </p:nvSpPr>
          <p:spPr>
            <a:xfrm flipH="false" flipV="false" rot="0">
              <a:off x="0" y="0"/>
              <a:ext cx="10745851" cy="5483987"/>
            </a:xfrm>
            <a:custGeom>
              <a:avLst/>
              <a:gdLst/>
              <a:ahLst/>
              <a:cxnLst/>
              <a:rect r="r" b="b" t="t" l="l"/>
              <a:pathLst>
                <a:path h="5483987" w="10745851">
                  <a:moveTo>
                    <a:pt x="0" y="0"/>
                  </a:moveTo>
                  <a:lnTo>
                    <a:pt x="10745851" y="0"/>
                  </a:lnTo>
                  <a:lnTo>
                    <a:pt x="10745851" y="5483987"/>
                  </a:lnTo>
                  <a:lnTo>
                    <a:pt x="0" y="5483987"/>
                  </a:lnTo>
                  <a:lnTo>
                    <a:pt x="0" y="0"/>
                  </a:lnTo>
                  <a:close/>
                </a:path>
              </a:pathLst>
            </a:custGeom>
            <a:blipFill>
              <a:blip r:embed="rId2"/>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3073516" y="2240975"/>
            <a:ext cx="5046113" cy="674942"/>
          </a:xfrm>
          <a:prstGeom prst="rect">
            <a:avLst/>
          </a:prstGeom>
        </p:spPr>
        <p:txBody>
          <a:bodyPr anchor="t" rtlCol="false" tIns="0" lIns="0" bIns="0" rIns="0">
            <a:spAutoFit/>
          </a:bodyPr>
          <a:lstStyle/>
          <a:p>
            <a:pPr algn="l">
              <a:lnSpc>
                <a:spcPts val="3662"/>
              </a:lnSpc>
            </a:pPr>
            <a:r>
              <a:rPr lang="en-US" sz="3051" spc="-13">
                <a:solidFill>
                  <a:srgbClr val="1CACE4"/>
                </a:solidFill>
                <a:latin typeface="Tahoma"/>
                <a:ea typeface="Tahoma"/>
                <a:cs typeface="Tahoma"/>
                <a:sym typeface="Tahoma"/>
              </a:rPr>
              <a:t>Conclusion</a:t>
            </a:r>
          </a:p>
        </p:txBody>
      </p:sp>
      <p:sp>
        <p:nvSpPr>
          <p:cNvPr name="TextBox 11" id="11"/>
          <p:cNvSpPr txBox="true"/>
          <p:nvPr/>
        </p:nvSpPr>
        <p:spPr>
          <a:xfrm rot="0">
            <a:off x="3140211" y="3379585"/>
            <a:ext cx="11833804" cy="3661866"/>
          </a:xfrm>
          <a:prstGeom prst="rect">
            <a:avLst/>
          </a:prstGeom>
        </p:spPr>
        <p:txBody>
          <a:bodyPr anchor="t" rtlCol="false" tIns="0" lIns="0" bIns="0" rIns="0">
            <a:spAutoFit/>
          </a:bodyPr>
          <a:lstStyle/>
          <a:p>
            <a:pPr algn="just" marL="401188" indent="-200594" lvl="1">
              <a:lnSpc>
                <a:spcPts val="4007"/>
              </a:lnSpc>
              <a:buFont typeface="Arial"/>
              <a:buChar char="•"/>
            </a:pPr>
            <a:r>
              <a:rPr lang="en-US" sz="3184">
                <a:solidFill>
                  <a:srgbClr val="000000"/>
                </a:solidFill>
                <a:latin typeface="Calibri (MS)"/>
                <a:ea typeface="Calibri (MS)"/>
                <a:cs typeface="Calibri (MS)"/>
                <a:sym typeface="Calibri (MS)"/>
              </a:rPr>
              <a:t>The Travel Planner AI Agent simplifies and transforms the way people 	plan  trips  by  leveraging  IBM  Watson  AI  and  cloud  services.  It 	eliminates   the   need   to   visit   multiple   platforms,   providing 	personalized  itineraries,  real-time  insights,  and  intelligent  travel 	recommendations    through    a    conversational    interface. 	This solution enhances the travel experience, saves time, and reduces</a:t>
            </a:r>
          </a:p>
          <a:p>
            <a:pPr algn="just" marL="401188" indent="-200594" lvl="1">
              <a:lnSpc>
                <a:spcPts val="3821"/>
              </a:lnSpc>
            </a:pPr>
            <a:r>
              <a:rPr lang="en-US" sz="3184">
                <a:solidFill>
                  <a:srgbClr val="000000"/>
                </a:solidFill>
                <a:latin typeface="Calibri (MS)"/>
                <a:ea typeface="Calibri (MS)"/>
                <a:cs typeface="Calibri (MS)"/>
                <a:sym typeface="Calibri (MS)"/>
              </a:rPr>
              <a:t>planning stress for individuals and agencies alike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3073516" y="2273488"/>
            <a:ext cx="5046113" cy="642429"/>
          </a:xfrm>
          <a:prstGeom prst="rect">
            <a:avLst/>
          </a:prstGeom>
        </p:spPr>
        <p:txBody>
          <a:bodyPr anchor="t" rtlCol="false" tIns="0" lIns="0" bIns="0" rIns="0">
            <a:spAutoFit/>
          </a:bodyPr>
          <a:lstStyle/>
          <a:p>
            <a:pPr algn="l">
              <a:lnSpc>
                <a:spcPts val="4299"/>
              </a:lnSpc>
            </a:pPr>
            <a:r>
              <a:rPr lang="en-US" sz="3582" b="true">
                <a:solidFill>
                  <a:srgbClr val="1CACE4"/>
                </a:solidFill>
                <a:latin typeface="Arial Bold"/>
                <a:ea typeface="Arial Bold"/>
                <a:cs typeface="Arial Bold"/>
                <a:sym typeface="Arial Bold"/>
              </a:rPr>
              <a:t>Future scope</a:t>
            </a:r>
          </a:p>
        </p:txBody>
      </p:sp>
      <p:sp>
        <p:nvSpPr>
          <p:cNvPr name="TextBox 11" id="11"/>
          <p:cNvSpPr txBox="true"/>
          <p:nvPr/>
        </p:nvSpPr>
        <p:spPr>
          <a:xfrm rot="0">
            <a:off x="3289837" y="3561342"/>
            <a:ext cx="7787814" cy="2872210"/>
          </a:xfrm>
          <a:prstGeom prst="rect">
            <a:avLst/>
          </a:prstGeom>
        </p:spPr>
        <p:txBody>
          <a:bodyPr anchor="t" rtlCol="false" tIns="0" lIns="0" bIns="0" rIns="0">
            <a:spAutoFit/>
          </a:bodyPr>
          <a:lstStyle/>
          <a:p>
            <a:pPr algn="l" marL="329809" indent="-164905" lvl="1">
              <a:lnSpc>
                <a:spcPts val="3104"/>
              </a:lnSpc>
              <a:buFont typeface="Arial"/>
              <a:buChar char="•"/>
            </a:pPr>
            <a:r>
              <a:rPr lang="en-US" sz="2587" spc="-13">
                <a:solidFill>
                  <a:srgbClr val="000000"/>
                </a:solidFill>
                <a:latin typeface="Calibri (MS)"/>
                <a:ea typeface="Calibri (MS)"/>
                <a:cs typeface="Calibri (MS)"/>
                <a:sym typeface="Calibri (MS)"/>
              </a:rPr>
              <a:t>Voice-based virtual assistant</a:t>
            </a:r>
          </a:p>
          <a:p>
            <a:pPr algn="l" marL="329809" indent="-164905" lvl="1">
              <a:lnSpc>
                <a:spcPts val="3104"/>
              </a:lnSpc>
              <a:buFont typeface="Arial"/>
              <a:buChar char="•"/>
            </a:pPr>
            <a:r>
              <a:rPr lang="en-US" sz="2587" spc="-13">
                <a:solidFill>
                  <a:srgbClr val="000000"/>
                </a:solidFill>
                <a:latin typeface="Calibri (MS)"/>
                <a:ea typeface="Calibri (MS)"/>
                <a:cs typeface="Calibri (MS)"/>
                <a:sym typeface="Calibri (MS)"/>
              </a:rPr>
              <a:t>Multi-language support</a:t>
            </a:r>
          </a:p>
          <a:p>
            <a:pPr algn="l" marL="329809" indent="-164905" lvl="1">
              <a:lnSpc>
                <a:spcPts val="3104"/>
              </a:lnSpc>
              <a:buFont typeface="Arial"/>
              <a:buChar char="•"/>
            </a:pPr>
            <a:r>
              <a:rPr lang="en-US" sz="2587" spc="-13">
                <a:solidFill>
                  <a:srgbClr val="000000"/>
                </a:solidFill>
                <a:latin typeface="Calibri (MS)"/>
                <a:ea typeface="Calibri (MS)"/>
                <a:cs typeface="Calibri (MS)"/>
                <a:sym typeface="Calibri (MS)"/>
              </a:rPr>
              <a:t>AI-driven budget optimization</a:t>
            </a:r>
          </a:p>
          <a:p>
            <a:pPr algn="l" marL="329809" indent="-164905" lvl="1">
              <a:lnSpc>
                <a:spcPts val="3104"/>
              </a:lnSpc>
              <a:buFont typeface="Arial"/>
              <a:buChar char="•"/>
            </a:pPr>
            <a:r>
              <a:rPr lang="en-US" sz="2587" spc="-13">
                <a:solidFill>
                  <a:srgbClr val="000000"/>
                </a:solidFill>
                <a:latin typeface="Calibri (MS)"/>
                <a:ea typeface="Calibri (MS)"/>
                <a:cs typeface="Calibri (MS)"/>
                <a:sym typeface="Calibri (MS)"/>
              </a:rPr>
              <a:t>Personalized recommendations with machine learning</a:t>
            </a:r>
          </a:p>
          <a:p>
            <a:pPr algn="l" marL="329809" indent="-164905" lvl="1">
              <a:lnSpc>
                <a:spcPts val="3104"/>
              </a:lnSpc>
              <a:buFont typeface="Arial"/>
              <a:buChar char="•"/>
            </a:pPr>
            <a:r>
              <a:rPr lang="en-US" sz="2587" spc="-13">
                <a:solidFill>
                  <a:srgbClr val="000000"/>
                </a:solidFill>
                <a:latin typeface="Calibri (MS)"/>
                <a:ea typeface="Calibri (MS)"/>
                <a:cs typeface="Calibri (MS)"/>
                <a:sym typeface="Calibri (MS)"/>
              </a:rPr>
              <a:t>Mobile application deployment</a:t>
            </a:r>
          </a:p>
          <a:p>
            <a:pPr algn="l" marL="329809" indent="-164905" lvl="1">
              <a:lnSpc>
                <a:spcPts val="3104"/>
              </a:lnSpc>
              <a:buFont typeface="Arial"/>
              <a:buChar char="•"/>
            </a:pPr>
            <a:r>
              <a:rPr lang="en-US" sz="2587" spc="-13">
                <a:solidFill>
                  <a:srgbClr val="000000"/>
                </a:solidFill>
                <a:latin typeface="Calibri (MS)"/>
                <a:ea typeface="Calibri (MS)"/>
                <a:cs typeface="Calibri (MS)"/>
                <a:sym typeface="Calibri (MS)"/>
              </a:rPr>
              <a:t>AR/VR integration for virtual destination previews</a:t>
            </a:r>
          </a:p>
          <a:p>
            <a:pPr algn="l" marL="329809" indent="-164905" lvl="1">
              <a:lnSpc>
                <a:spcPts val="3104"/>
              </a:lnSpc>
              <a:buFont typeface="Arial"/>
              <a:buChar char="•"/>
            </a:pPr>
            <a:r>
              <a:rPr lang="en-US" sz="2587" spc="-13">
                <a:solidFill>
                  <a:srgbClr val="000000"/>
                </a:solidFill>
                <a:latin typeface="Calibri (MS)"/>
                <a:ea typeface="Calibri (MS)"/>
                <a:cs typeface="Calibri (MS)"/>
                <a:sym typeface="Calibri (MS)"/>
              </a:rPr>
              <a:t>Integration with booking platforms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3073516" y="2240975"/>
            <a:ext cx="5046113" cy="674942"/>
          </a:xfrm>
          <a:prstGeom prst="rect">
            <a:avLst/>
          </a:prstGeom>
        </p:spPr>
        <p:txBody>
          <a:bodyPr anchor="t" rtlCol="false" tIns="0" lIns="0" bIns="0" rIns="0">
            <a:spAutoFit/>
          </a:bodyPr>
          <a:lstStyle/>
          <a:p>
            <a:pPr algn="l">
              <a:lnSpc>
                <a:spcPts val="3662"/>
              </a:lnSpc>
            </a:pPr>
            <a:r>
              <a:rPr lang="en-US" sz="3051" spc="-13">
                <a:solidFill>
                  <a:srgbClr val="1CACE4"/>
                </a:solidFill>
                <a:latin typeface="Tahoma"/>
                <a:ea typeface="Tahoma"/>
                <a:cs typeface="Tahoma"/>
                <a:sym typeface="Tahoma"/>
              </a:rPr>
              <a:t>IBM Certifications</a:t>
            </a:r>
          </a:p>
        </p:txBody>
      </p:sp>
      <p:sp>
        <p:nvSpPr>
          <p:cNvPr name="TextBox 11" id="11"/>
          <p:cNvSpPr txBox="true"/>
          <p:nvPr/>
        </p:nvSpPr>
        <p:spPr>
          <a:xfrm rot="0">
            <a:off x="3277671" y="3004243"/>
            <a:ext cx="5742913" cy="309522"/>
          </a:xfrm>
          <a:prstGeom prst="rect">
            <a:avLst/>
          </a:prstGeom>
        </p:spPr>
        <p:txBody>
          <a:bodyPr anchor="t" rtlCol="false" tIns="0" lIns="0" bIns="0" rIns="0">
            <a:spAutoFit/>
          </a:bodyPr>
          <a:lstStyle/>
          <a:p>
            <a:pPr algn="l" marL="241539" indent="-120770" lvl="1">
              <a:lnSpc>
                <a:spcPts val="2229"/>
              </a:lnSpc>
              <a:buFont typeface="Arial"/>
              <a:buChar char="•"/>
            </a:pPr>
            <a:r>
              <a:rPr lang="en-US" sz="1857">
                <a:solidFill>
                  <a:srgbClr val="3F3F3F"/>
                </a:solidFill>
                <a:latin typeface="Tahoma"/>
                <a:ea typeface="Tahoma"/>
                <a:cs typeface="Tahoma"/>
                <a:sym typeface="Tahoma"/>
              </a:rPr>
              <a:t>Screenshot/ credly certificate( getting started with AI)</a:t>
            </a:r>
          </a:p>
        </p:txBody>
      </p:sp>
      <p:grpSp>
        <p:nvGrpSpPr>
          <p:cNvPr name="Group 12" id="12"/>
          <p:cNvGrpSpPr/>
          <p:nvPr/>
        </p:nvGrpSpPr>
        <p:grpSpPr>
          <a:xfrm rot="0">
            <a:off x="5986028" y="3538767"/>
            <a:ext cx="6567950" cy="4919895"/>
            <a:chOff x="0" y="0"/>
            <a:chExt cx="6616601" cy="4956339"/>
          </a:xfrm>
        </p:grpSpPr>
        <p:sp>
          <p:nvSpPr>
            <p:cNvPr name="Freeform 13" id="13"/>
            <p:cNvSpPr/>
            <p:nvPr/>
          </p:nvSpPr>
          <p:spPr>
            <a:xfrm flipH="false" flipV="false" rot="0">
              <a:off x="0" y="0"/>
              <a:ext cx="6616573" cy="4956302"/>
            </a:xfrm>
            <a:custGeom>
              <a:avLst/>
              <a:gdLst/>
              <a:ahLst/>
              <a:cxnLst/>
              <a:rect r="r" b="b" t="t" l="l"/>
              <a:pathLst>
                <a:path h="4956302" w="6616573">
                  <a:moveTo>
                    <a:pt x="0" y="0"/>
                  </a:moveTo>
                  <a:lnTo>
                    <a:pt x="6616573" y="0"/>
                  </a:lnTo>
                  <a:lnTo>
                    <a:pt x="6616573" y="4956302"/>
                  </a:lnTo>
                  <a:lnTo>
                    <a:pt x="0" y="4956302"/>
                  </a:lnTo>
                  <a:lnTo>
                    <a:pt x="0" y="0"/>
                  </a:lnTo>
                  <a:close/>
                </a:path>
              </a:pathLst>
            </a:custGeom>
            <a:blipFill>
              <a:blip r:embed="rId3"/>
              <a:stretch>
                <a:fillRect l="-8" t="0" r="-8" b="0"/>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2962317" y="2475449"/>
            <a:ext cx="4094016" cy="322172"/>
          </a:xfrm>
          <a:prstGeom prst="rect">
            <a:avLst/>
          </a:prstGeom>
        </p:spPr>
        <p:txBody>
          <a:bodyPr anchor="t" rtlCol="false" tIns="0" lIns="0" bIns="0" rIns="0">
            <a:spAutoFit/>
          </a:bodyPr>
          <a:lstStyle/>
          <a:p>
            <a:pPr algn="l">
              <a:lnSpc>
                <a:spcPts val="2308"/>
              </a:lnSpc>
            </a:pPr>
            <a:r>
              <a:rPr lang="en-US" sz="1923">
                <a:solidFill>
                  <a:srgbClr val="000000"/>
                </a:solidFill>
                <a:latin typeface="Tahoma"/>
                <a:ea typeface="Tahoma"/>
                <a:cs typeface="Tahoma"/>
                <a:sym typeface="Tahoma"/>
              </a:rPr>
              <a:t>Attach your RAG LAB certificate here</a:t>
            </a:r>
          </a:p>
        </p:txBody>
      </p:sp>
      <p:grpSp>
        <p:nvGrpSpPr>
          <p:cNvPr name="Group 11" id="11"/>
          <p:cNvGrpSpPr/>
          <p:nvPr/>
        </p:nvGrpSpPr>
        <p:grpSpPr>
          <a:xfrm rot="0">
            <a:off x="5599798" y="3318351"/>
            <a:ext cx="7334345" cy="4626685"/>
            <a:chOff x="0" y="0"/>
            <a:chExt cx="7388674" cy="4660956"/>
          </a:xfrm>
        </p:grpSpPr>
        <p:sp>
          <p:nvSpPr>
            <p:cNvPr name="Freeform 12" id="12"/>
            <p:cNvSpPr/>
            <p:nvPr/>
          </p:nvSpPr>
          <p:spPr>
            <a:xfrm flipH="false" flipV="false" rot="0">
              <a:off x="0" y="0"/>
              <a:ext cx="7388733" cy="4660900"/>
            </a:xfrm>
            <a:custGeom>
              <a:avLst/>
              <a:gdLst/>
              <a:ahLst/>
              <a:cxnLst/>
              <a:rect r="r" b="b" t="t" l="l"/>
              <a:pathLst>
                <a:path h="4660900" w="7388733">
                  <a:moveTo>
                    <a:pt x="0" y="0"/>
                  </a:moveTo>
                  <a:lnTo>
                    <a:pt x="7388733" y="0"/>
                  </a:lnTo>
                  <a:lnTo>
                    <a:pt x="7388733" y="4660900"/>
                  </a:lnTo>
                  <a:lnTo>
                    <a:pt x="0" y="4660900"/>
                  </a:lnTo>
                  <a:lnTo>
                    <a:pt x="0" y="0"/>
                  </a:lnTo>
                  <a:close/>
                </a:path>
              </a:pathLst>
            </a:custGeom>
            <a:blipFill>
              <a:blip r:embed="rId3"/>
              <a:stretch>
                <a:fillRect l="0" t="-59" r="0" b="-61"/>
              </a:stretch>
            </a:blip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3073516" y="4723197"/>
            <a:ext cx="8111803" cy="602036"/>
          </a:xfrm>
          <a:prstGeom prst="rect">
            <a:avLst/>
          </a:prstGeom>
        </p:spPr>
        <p:txBody>
          <a:bodyPr anchor="t" rtlCol="false" tIns="0" lIns="0" bIns="0" rIns="0">
            <a:spAutoFit/>
          </a:bodyPr>
          <a:lstStyle/>
          <a:p>
            <a:pPr algn="l">
              <a:lnSpc>
                <a:spcPts val="2308"/>
              </a:lnSpc>
            </a:pPr>
          </a:p>
          <a:p>
            <a:pPr algn="l">
              <a:lnSpc>
                <a:spcPts val="2388"/>
              </a:lnSpc>
            </a:pPr>
            <a:r>
              <a:rPr lang="en-US" sz="1990" u="sng">
                <a:solidFill>
                  <a:srgbClr val="0070BF"/>
                </a:solidFill>
                <a:latin typeface="Calibri (MS)"/>
                <a:ea typeface="Calibri (MS)"/>
                <a:cs typeface="Calibri (MS)"/>
                <a:sym typeface="Calibri (MS)"/>
                <a:hlinkClick r:id="rId3" tooltip="https://github.com/TECHYpranav07/Travel-Planner-AI-Agent.git"/>
              </a:rPr>
              <a:t>https://github.com/TECHYpranav07/Travel-Planner-AI-Agent.git</a:t>
            </a:r>
          </a:p>
        </p:txBody>
      </p:sp>
      <p:sp>
        <p:nvSpPr>
          <p:cNvPr name="TextBox 11" id="11"/>
          <p:cNvSpPr txBox="true"/>
          <p:nvPr/>
        </p:nvSpPr>
        <p:spPr>
          <a:xfrm rot="0">
            <a:off x="3073516" y="2269554"/>
            <a:ext cx="5046113" cy="646364"/>
          </a:xfrm>
          <a:prstGeom prst="rect">
            <a:avLst/>
          </a:prstGeom>
        </p:spPr>
        <p:txBody>
          <a:bodyPr anchor="t" rtlCol="false" tIns="0" lIns="0" bIns="0" rIns="0">
            <a:spAutoFit/>
          </a:bodyPr>
          <a:lstStyle/>
          <a:p>
            <a:pPr algn="l">
              <a:lnSpc>
                <a:spcPts val="4219"/>
              </a:lnSpc>
            </a:pPr>
            <a:r>
              <a:rPr lang="en-US" sz="3516" b="true">
                <a:solidFill>
                  <a:srgbClr val="1CACE4"/>
                </a:solidFill>
                <a:latin typeface="Arial Bold"/>
                <a:ea typeface="Arial Bold"/>
                <a:cs typeface="Arial Bold"/>
                <a:sym typeface="Arial Bold"/>
              </a:rPr>
              <a:t>Github Link</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8009584" y="5350472"/>
            <a:ext cx="2345695" cy="539989"/>
          </a:xfrm>
          <a:prstGeom prst="rect">
            <a:avLst/>
          </a:prstGeom>
        </p:spPr>
        <p:txBody>
          <a:bodyPr anchor="t" rtlCol="false" tIns="0" lIns="0" bIns="0" rIns="0">
            <a:spAutoFit/>
          </a:bodyPr>
          <a:lstStyle/>
          <a:p>
            <a:pPr algn="l">
              <a:lnSpc>
                <a:spcPts val="3662"/>
              </a:lnSpc>
            </a:pPr>
            <a:r>
              <a:rPr lang="en-US" sz="3051" b="true">
                <a:solidFill>
                  <a:srgbClr val="001F60"/>
                </a:solidFill>
                <a:latin typeface="Arial Bold"/>
                <a:ea typeface="Arial Bold"/>
                <a:cs typeface="Arial Bold"/>
                <a:sym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3403091" y="2934127"/>
            <a:ext cx="1746634" cy="539989"/>
          </a:xfrm>
          <a:prstGeom prst="rect">
            <a:avLst/>
          </a:prstGeom>
        </p:spPr>
        <p:txBody>
          <a:bodyPr anchor="t" rtlCol="false" tIns="0" lIns="0" bIns="0" rIns="0">
            <a:spAutoFit/>
          </a:bodyPr>
          <a:lstStyle/>
          <a:p>
            <a:pPr algn="l">
              <a:lnSpc>
                <a:spcPts val="3662"/>
              </a:lnSpc>
            </a:pPr>
            <a:r>
              <a:rPr lang="en-US" b="true" sz="3051" spc="-13">
                <a:solidFill>
                  <a:srgbClr val="001F60"/>
                </a:solidFill>
                <a:latin typeface="Arial Bold"/>
                <a:ea typeface="Arial Bold"/>
                <a:cs typeface="Arial Bold"/>
                <a:sym typeface="Arial Bold"/>
              </a:rPr>
              <a:t>OUTLINE</a:t>
            </a:r>
          </a:p>
        </p:txBody>
      </p:sp>
      <p:sp>
        <p:nvSpPr>
          <p:cNvPr name="TextBox 11" id="11"/>
          <p:cNvSpPr txBox="true"/>
          <p:nvPr/>
        </p:nvSpPr>
        <p:spPr>
          <a:xfrm rot="0">
            <a:off x="3668023" y="3652199"/>
            <a:ext cx="2769506" cy="3375303"/>
          </a:xfrm>
          <a:prstGeom prst="rect">
            <a:avLst/>
          </a:prstGeom>
        </p:spPr>
        <p:txBody>
          <a:bodyPr anchor="t" rtlCol="false" tIns="0" lIns="0" bIns="0" rIns="0">
            <a:spAutoFit/>
          </a:bodyPr>
          <a:lstStyle/>
          <a:p>
            <a:pPr algn="l" marL="281662" indent="-140831" lvl="1">
              <a:lnSpc>
                <a:spcPts val="2627"/>
              </a:lnSpc>
              <a:buFont typeface="Arial"/>
              <a:buChar char="•"/>
            </a:pPr>
            <a:r>
              <a:rPr lang="en-US" b="true" sz="2189" spc="-13">
                <a:solidFill>
                  <a:srgbClr val="3F3F3F"/>
                </a:solidFill>
                <a:latin typeface="Arial Bold"/>
                <a:ea typeface="Arial Bold"/>
                <a:cs typeface="Arial Bold"/>
                <a:sym typeface="Arial Bold"/>
              </a:rPr>
              <a:t>Problem Statement</a:t>
            </a:r>
          </a:p>
          <a:p>
            <a:pPr algn="l" marL="281662" indent="-140831" lvl="1">
              <a:lnSpc>
                <a:spcPts val="2627"/>
              </a:lnSpc>
              <a:buFont typeface="Arial"/>
              <a:buChar char="•"/>
            </a:pPr>
            <a:r>
              <a:rPr lang="en-US" b="true" sz="2189" spc="-26">
                <a:solidFill>
                  <a:srgbClr val="3F3F3F"/>
                </a:solidFill>
                <a:latin typeface="Arial Bold"/>
                <a:ea typeface="Arial Bold"/>
                <a:cs typeface="Arial Bold"/>
                <a:sym typeface="Arial Bold"/>
              </a:rPr>
              <a:t>Technology used</a:t>
            </a:r>
          </a:p>
          <a:p>
            <a:pPr algn="l" marL="281662" indent="-140831" lvl="1">
              <a:lnSpc>
                <a:spcPts val="2627"/>
              </a:lnSpc>
              <a:buFont typeface="Arial"/>
              <a:buChar char="•"/>
            </a:pPr>
            <a:r>
              <a:rPr lang="en-US" b="true" sz="2189" spc="-13">
                <a:solidFill>
                  <a:srgbClr val="3F3F3F"/>
                </a:solidFill>
                <a:latin typeface="Arial Bold"/>
                <a:ea typeface="Arial Bold"/>
                <a:cs typeface="Arial Bold"/>
                <a:sym typeface="Arial Bold"/>
              </a:rPr>
              <a:t>Wow factor</a:t>
            </a:r>
          </a:p>
          <a:p>
            <a:pPr algn="l" marL="281662" indent="-140831" lvl="1">
              <a:lnSpc>
                <a:spcPts val="2627"/>
              </a:lnSpc>
              <a:buFont typeface="Arial"/>
              <a:buChar char="•"/>
            </a:pPr>
            <a:r>
              <a:rPr lang="en-US" b="true" sz="2189" spc="-13">
                <a:solidFill>
                  <a:srgbClr val="3F3F3F"/>
                </a:solidFill>
                <a:latin typeface="Arial Bold"/>
                <a:ea typeface="Arial Bold"/>
                <a:cs typeface="Arial Bold"/>
                <a:sym typeface="Arial Bold"/>
              </a:rPr>
              <a:t>End users</a:t>
            </a:r>
          </a:p>
          <a:p>
            <a:pPr algn="l" marL="281662" indent="-140831" lvl="1">
              <a:lnSpc>
                <a:spcPts val="2627"/>
              </a:lnSpc>
              <a:buFont typeface="Arial"/>
              <a:buChar char="•"/>
            </a:pPr>
            <a:r>
              <a:rPr lang="en-US" b="true" sz="2189" spc="-13">
                <a:solidFill>
                  <a:srgbClr val="3F3F3F"/>
                </a:solidFill>
                <a:latin typeface="Arial Bold"/>
                <a:ea typeface="Arial Bold"/>
                <a:cs typeface="Arial Bold"/>
                <a:sym typeface="Arial Bold"/>
              </a:rPr>
              <a:t>Result</a:t>
            </a:r>
          </a:p>
          <a:p>
            <a:pPr algn="l" marL="281662" indent="-140831" lvl="1">
              <a:lnSpc>
                <a:spcPts val="2627"/>
              </a:lnSpc>
              <a:buFont typeface="Arial"/>
              <a:buChar char="•"/>
            </a:pPr>
            <a:r>
              <a:rPr lang="en-US" b="true" sz="2189" spc="-13">
                <a:solidFill>
                  <a:srgbClr val="3F3F3F"/>
                </a:solidFill>
                <a:latin typeface="Arial Bold"/>
                <a:ea typeface="Arial Bold"/>
                <a:cs typeface="Arial Bold"/>
                <a:sym typeface="Arial Bold"/>
              </a:rPr>
              <a:t>Conclusion</a:t>
            </a:r>
          </a:p>
          <a:p>
            <a:pPr algn="l" marL="281662" indent="-140831" lvl="1">
              <a:lnSpc>
                <a:spcPts val="2627"/>
              </a:lnSpc>
              <a:buFont typeface="Arial"/>
              <a:buChar char="•"/>
            </a:pPr>
            <a:r>
              <a:rPr lang="en-US" b="true" sz="2189" spc="-13">
                <a:solidFill>
                  <a:srgbClr val="3F3F3F"/>
                </a:solidFill>
                <a:latin typeface="Arial Bold"/>
                <a:ea typeface="Arial Bold"/>
                <a:cs typeface="Arial Bold"/>
                <a:sym typeface="Arial Bold"/>
              </a:rPr>
              <a:t>Git-hub Link</a:t>
            </a:r>
          </a:p>
          <a:p>
            <a:pPr algn="l" marL="281662" indent="-140831" lvl="1">
              <a:lnSpc>
                <a:spcPts val="2627"/>
              </a:lnSpc>
              <a:buFont typeface="Arial"/>
              <a:buChar char="•"/>
            </a:pPr>
            <a:r>
              <a:rPr lang="en-US" b="true" sz="2189" spc="-13">
                <a:solidFill>
                  <a:srgbClr val="3F3F3F"/>
                </a:solidFill>
                <a:latin typeface="Arial Bold"/>
                <a:ea typeface="Arial Bold"/>
                <a:cs typeface="Arial Bold"/>
                <a:sym typeface="Arial Bold"/>
              </a:rPr>
              <a:t>Future scope</a:t>
            </a:r>
          </a:p>
          <a:p>
            <a:pPr algn="l" marL="281662" indent="-140831" lvl="1">
              <a:lnSpc>
                <a:spcPts val="2627"/>
              </a:lnSpc>
              <a:buFont typeface="Arial"/>
              <a:buChar char="•"/>
            </a:pPr>
            <a:r>
              <a:rPr lang="en-US" b="true" sz="2189" spc="-13">
                <a:solidFill>
                  <a:srgbClr val="3F3F3F"/>
                </a:solidFill>
                <a:latin typeface="Arial Bold"/>
                <a:ea typeface="Arial Bold"/>
                <a:cs typeface="Arial Bold"/>
                <a:sym typeface="Arial Bold"/>
              </a:rPr>
              <a:t>IBM Certifications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3073516" y="2154411"/>
            <a:ext cx="5046113" cy="761506"/>
          </a:xfrm>
          <a:prstGeom prst="rect">
            <a:avLst/>
          </a:prstGeom>
        </p:spPr>
        <p:txBody>
          <a:bodyPr anchor="t" rtlCol="false" tIns="0" lIns="0" bIns="0" rIns="0">
            <a:spAutoFit/>
          </a:bodyPr>
          <a:lstStyle/>
          <a:p>
            <a:pPr algn="l">
              <a:lnSpc>
                <a:spcPts val="5174"/>
              </a:lnSpc>
            </a:pPr>
            <a:r>
              <a:rPr lang="en-US" b="true" sz="4312" spc="-13">
                <a:solidFill>
                  <a:srgbClr val="1CACE4"/>
                </a:solidFill>
                <a:latin typeface="Arial Bold"/>
                <a:ea typeface="Arial Bold"/>
                <a:cs typeface="Arial Bold"/>
                <a:sym typeface="Arial Bold"/>
              </a:rPr>
              <a:t>Problem Statement</a:t>
            </a:r>
          </a:p>
        </p:txBody>
      </p:sp>
      <p:sp>
        <p:nvSpPr>
          <p:cNvPr name="TextBox 11" id="11"/>
          <p:cNvSpPr txBox="true"/>
          <p:nvPr/>
        </p:nvSpPr>
        <p:spPr>
          <a:xfrm rot="0">
            <a:off x="2962149" y="3286547"/>
            <a:ext cx="12106795" cy="4357564"/>
          </a:xfrm>
          <a:prstGeom prst="rect">
            <a:avLst/>
          </a:prstGeom>
        </p:spPr>
        <p:txBody>
          <a:bodyPr anchor="t" rtlCol="false" tIns="0" lIns="0" bIns="0" rIns="0">
            <a:spAutoFit/>
          </a:bodyPr>
          <a:lstStyle/>
          <a:p>
            <a:pPr algn="l">
              <a:lnSpc>
                <a:spcPts val="3723"/>
              </a:lnSpc>
            </a:pPr>
            <a:r>
              <a:rPr lang="en-US" sz="2919">
                <a:solidFill>
                  <a:srgbClr val="000000"/>
                </a:solidFill>
                <a:latin typeface="Calibri (MS)"/>
                <a:ea typeface="Calibri (MS)"/>
                <a:cs typeface="Calibri (MS)"/>
                <a:sym typeface="Calibri (MS)"/>
              </a:rPr>
              <a:t>Planning a trip is often overwhelming because travelers must gather information from multiple sources such as destination details, accommodations, transportation, and activities. This process is time-consuming and lacks personalization. Most existing tools offer generic recommendations, which fail to match the traveler’s budget, preferences, and trip duration.</a:t>
            </a:r>
          </a:p>
          <a:p>
            <a:pPr algn="l">
              <a:lnSpc>
                <a:spcPts val="3720"/>
              </a:lnSpc>
            </a:pPr>
            <a:r>
              <a:rPr lang="en-US" sz="2919">
                <a:solidFill>
                  <a:srgbClr val="000000"/>
                </a:solidFill>
                <a:latin typeface="Calibri (MS)"/>
                <a:ea typeface="Calibri (MS)"/>
                <a:cs typeface="Calibri (MS)"/>
                <a:sym typeface="Calibri (MS)"/>
              </a:rPr>
              <a:t>There is a growing demand for an AI-driven solution that can </a:t>
            </a:r>
            <a:r>
              <a:rPr lang="en-US" sz="2919" b="true">
                <a:solidFill>
                  <a:srgbClr val="000000"/>
                </a:solidFill>
                <a:latin typeface="Calibri (MS) Bold"/>
                <a:ea typeface="Calibri (MS) Bold"/>
                <a:cs typeface="Calibri (MS) Bold"/>
                <a:sym typeface="Calibri (MS) Bold"/>
              </a:rPr>
              <a:t>understand user needs</a:t>
            </a:r>
            <a:r>
              <a:rPr lang="en-US" sz="2919">
                <a:solidFill>
                  <a:srgbClr val="000000"/>
                </a:solidFill>
                <a:latin typeface="Calibri (MS)"/>
                <a:ea typeface="Calibri (MS)"/>
                <a:cs typeface="Calibri (MS)"/>
                <a:sym typeface="Calibri (MS)"/>
              </a:rPr>
              <a:t>, </a:t>
            </a:r>
            <a:r>
              <a:rPr lang="en-US" sz="2919" b="true">
                <a:solidFill>
                  <a:srgbClr val="000000"/>
                </a:solidFill>
                <a:latin typeface="Calibri (MS) Bold"/>
                <a:ea typeface="Calibri (MS) Bold"/>
                <a:cs typeface="Calibri (MS) Bold"/>
                <a:sym typeface="Calibri (MS) Bold"/>
              </a:rPr>
              <a:t>generate personalized itineraries instantly</a:t>
            </a:r>
            <a:r>
              <a:rPr lang="en-US" sz="2919">
                <a:solidFill>
                  <a:srgbClr val="000000"/>
                </a:solidFill>
                <a:latin typeface="Calibri (MS)"/>
                <a:ea typeface="Calibri (MS)"/>
                <a:cs typeface="Calibri (MS)"/>
                <a:sym typeface="Calibri (MS)"/>
              </a:rPr>
              <a:t>, and provide real-time insights like weather updates and travel suggestions—all within a single platform.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3105744" y="2237399"/>
            <a:ext cx="4666115" cy="761508"/>
          </a:xfrm>
          <a:prstGeom prst="rect">
            <a:avLst/>
          </a:prstGeom>
        </p:spPr>
        <p:txBody>
          <a:bodyPr anchor="t" rtlCol="false" tIns="0" lIns="0" bIns="0" rIns="0">
            <a:spAutoFit/>
          </a:bodyPr>
          <a:lstStyle/>
          <a:p>
            <a:pPr algn="l">
              <a:lnSpc>
                <a:spcPts val="5174"/>
              </a:lnSpc>
            </a:pPr>
            <a:r>
              <a:rPr lang="en-US" b="true" sz="4312" spc="-13">
                <a:solidFill>
                  <a:srgbClr val="1CACE4"/>
                </a:solidFill>
                <a:latin typeface="Arial Bold"/>
                <a:ea typeface="Arial Bold"/>
                <a:cs typeface="Arial Bold"/>
                <a:sym typeface="Arial Bold"/>
              </a:rPr>
              <a:t>Technology	used</a:t>
            </a:r>
          </a:p>
        </p:txBody>
      </p:sp>
      <p:sp>
        <p:nvSpPr>
          <p:cNvPr name="TextBox 11" id="11"/>
          <p:cNvSpPr txBox="true"/>
          <p:nvPr/>
        </p:nvSpPr>
        <p:spPr>
          <a:xfrm rot="0">
            <a:off x="2962149" y="4293227"/>
            <a:ext cx="12106795" cy="3350884"/>
          </a:xfrm>
          <a:prstGeom prst="rect">
            <a:avLst/>
          </a:prstGeom>
        </p:spPr>
        <p:txBody>
          <a:bodyPr anchor="t" rtlCol="false" tIns="0" lIns="0" bIns="0" rIns="0">
            <a:spAutoFit/>
          </a:bodyPr>
          <a:lstStyle/>
          <a:p>
            <a:pPr algn="l">
              <a:lnSpc>
                <a:spcPts val="3821"/>
              </a:lnSpc>
            </a:pPr>
            <a:r>
              <a:rPr lang="en-US" sz="3184">
                <a:solidFill>
                  <a:srgbClr val="000000"/>
                </a:solidFill>
                <a:latin typeface="Calibri (MS)"/>
                <a:ea typeface="Calibri (MS)"/>
                <a:cs typeface="Calibri (MS)"/>
                <a:sym typeface="Calibri (MS)"/>
              </a:rPr>
              <a:t>IBM Watson Assistant – Conversational AI for travel queries</a:t>
            </a:r>
          </a:p>
          <a:p>
            <a:pPr algn="l">
              <a:lnSpc>
                <a:spcPts val="3821"/>
              </a:lnSpc>
            </a:pPr>
            <a:r>
              <a:rPr lang="en-US" sz="3184">
                <a:solidFill>
                  <a:srgbClr val="000000"/>
                </a:solidFill>
                <a:latin typeface="Calibri (MS)"/>
                <a:ea typeface="Calibri (MS)"/>
                <a:cs typeface="Calibri (MS)"/>
                <a:sym typeface="Calibri (MS)"/>
              </a:rPr>
              <a:t>IBM Cloud Services – Hosting and integration</a:t>
            </a:r>
          </a:p>
          <a:p>
            <a:pPr algn="l">
              <a:lnSpc>
                <a:spcPts val="3662"/>
              </a:lnSpc>
            </a:pPr>
            <a:r>
              <a:rPr lang="en-US" sz="3051">
                <a:solidFill>
                  <a:srgbClr val="000000"/>
                </a:solidFill>
                <a:latin typeface="Calibri (MS)"/>
                <a:ea typeface="Calibri (MS)"/>
                <a:cs typeface="Calibri (MS)"/>
                <a:sym typeface="Calibri (MS)"/>
              </a:rPr>
              <a:t>IBM Granite model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3073516" y="2240975"/>
            <a:ext cx="5046113" cy="674942"/>
          </a:xfrm>
          <a:prstGeom prst="rect">
            <a:avLst/>
          </a:prstGeom>
        </p:spPr>
        <p:txBody>
          <a:bodyPr anchor="t" rtlCol="false" tIns="0" lIns="0" bIns="0" rIns="0">
            <a:spAutoFit/>
          </a:bodyPr>
          <a:lstStyle/>
          <a:p>
            <a:pPr algn="l">
              <a:lnSpc>
                <a:spcPts val="3662"/>
              </a:lnSpc>
            </a:pPr>
            <a:r>
              <a:rPr lang="en-US" sz="3051" spc="59">
                <a:solidFill>
                  <a:srgbClr val="1CACE4"/>
                </a:solidFill>
                <a:latin typeface="Tahoma"/>
                <a:ea typeface="Tahoma"/>
                <a:cs typeface="Tahoma"/>
                <a:sym typeface="Tahoma"/>
              </a:rPr>
              <a:t>IBM cloud services used</a:t>
            </a:r>
          </a:p>
        </p:txBody>
      </p:sp>
      <p:sp>
        <p:nvSpPr>
          <p:cNvPr name="TextBox 11" id="11"/>
          <p:cNvSpPr txBox="true"/>
          <p:nvPr/>
        </p:nvSpPr>
        <p:spPr>
          <a:xfrm rot="0">
            <a:off x="3277632" y="4121941"/>
            <a:ext cx="5097509" cy="2352949"/>
          </a:xfrm>
          <a:prstGeom prst="rect">
            <a:avLst/>
          </a:prstGeom>
        </p:spPr>
        <p:txBody>
          <a:bodyPr anchor="t" rtlCol="false" tIns="0" lIns="0" bIns="0" rIns="0">
            <a:spAutoFit/>
          </a:bodyPr>
          <a:lstStyle/>
          <a:p>
            <a:pPr algn="l" marL="369934" indent="-184967" lvl="1">
              <a:lnSpc>
                <a:spcPts val="3502"/>
              </a:lnSpc>
              <a:buFont typeface="Arial"/>
              <a:buChar char="•"/>
            </a:pPr>
            <a:r>
              <a:rPr lang="en-US" sz="2919">
                <a:solidFill>
                  <a:srgbClr val="3F3F3F"/>
                </a:solidFill>
                <a:latin typeface="Tahoma"/>
                <a:ea typeface="Tahoma"/>
                <a:cs typeface="Tahoma"/>
                <a:sym typeface="Tahoma"/>
              </a:rPr>
              <a:t>IBM Cloud Watsonx AI Studio</a:t>
            </a:r>
          </a:p>
          <a:p>
            <a:pPr algn="l" marL="369934" indent="-184967" lvl="1">
              <a:lnSpc>
                <a:spcPts val="3502"/>
              </a:lnSpc>
              <a:buFont typeface="Arial"/>
              <a:buChar char="•"/>
            </a:pPr>
            <a:r>
              <a:rPr lang="en-US" sz="2919">
                <a:solidFill>
                  <a:srgbClr val="3F3F3F"/>
                </a:solidFill>
                <a:latin typeface="Tahoma"/>
                <a:ea typeface="Tahoma"/>
                <a:cs typeface="Tahoma"/>
                <a:sym typeface="Tahoma"/>
              </a:rPr>
              <a:t>IBM Cloud Watsonx AI runtime</a:t>
            </a:r>
          </a:p>
          <a:p>
            <a:pPr algn="l" marL="369934" indent="-184967" lvl="1">
              <a:lnSpc>
                <a:spcPts val="3502"/>
              </a:lnSpc>
              <a:buFont typeface="Arial"/>
              <a:buChar char="•"/>
            </a:pPr>
            <a:r>
              <a:rPr lang="en-US" sz="2919">
                <a:solidFill>
                  <a:srgbClr val="3F3F3F"/>
                </a:solidFill>
                <a:latin typeface="Tahoma"/>
                <a:ea typeface="Tahoma"/>
                <a:cs typeface="Tahoma"/>
                <a:sym typeface="Tahoma"/>
              </a:rPr>
              <a:t>IBM Cloud Agent Lab</a:t>
            </a:r>
          </a:p>
          <a:p>
            <a:pPr algn="l" marL="369934" indent="-184967" lvl="1">
              <a:lnSpc>
                <a:spcPts val="3502"/>
              </a:lnSpc>
              <a:buFont typeface="Arial"/>
              <a:buChar char="•"/>
            </a:pPr>
            <a:r>
              <a:rPr lang="en-US" sz="2919" spc="-13">
                <a:solidFill>
                  <a:srgbClr val="3F3F3F"/>
                </a:solidFill>
                <a:latin typeface="Tahoma"/>
                <a:ea typeface="Tahoma"/>
                <a:cs typeface="Tahoma"/>
                <a:sym typeface="Tahoma"/>
              </a:rPr>
              <a:t>IBM Granite foundation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3073516" y="2160574"/>
            <a:ext cx="5046113" cy="755343"/>
          </a:xfrm>
          <a:prstGeom prst="rect">
            <a:avLst/>
          </a:prstGeom>
        </p:spPr>
        <p:txBody>
          <a:bodyPr anchor="t" rtlCol="false" tIns="0" lIns="0" bIns="0" rIns="0">
            <a:spAutoFit/>
          </a:bodyPr>
          <a:lstStyle/>
          <a:p>
            <a:pPr algn="l">
              <a:lnSpc>
                <a:spcPts val="4219"/>
              </a:lnSpc>
            </a:pPr>
            <a:r>
              <a:rPr lang="en-US" b="true" sz="3516" spc="-13">
                <a:solidFill>
                  <a:srgbClr val="1CACE4"/>
                </a:solidFill>
                <a:latin typeface="Arial Bold"/>
                <a:ea typeface="Arial Bold"/>
                <a:cs typeface="Arial Bold"/>
                <a:sym typeface="Arial Bold"/>
              </a:rPr>
              <a:t>Wow factors</a:t>
            </a:r>
          </a:p>
        </p:txBody>
      </p:sp>
      <p:sp>
        <p:nvSpPr>
          <p:cNvPr name="TextBox 11" id="11"/>
          <p:cNvSpPr txBox="true"/>
          <p:nvPr/>
        </p:nvSpPr>
        <p:spPr>
          <a:xfrm rot="0">
            <a:off x="3176545" y="2973995"/>
            <a:ext cx="11886043" cy="4702244"/>
          </a:xfrm>
          <a:prstGeom prst="rect">
            <a:avLst/>
          </a:prstGeom>
        </p:spPr>
        <p:txBody>
          <a:bodyPr anchor="t" rtlCol="false" tIns="0" lIns="0" bIns="0" rIns="0">
            <a:spAutoFit/>
          </a:bodyPr>
          <a:lstStyle/>
          <a:p>
            <a:pPr algn="l">
              <a:lnSpc>
                <a:spcPts val="2803"/>
              </a:lnSpc>
            </a:pPr>
            <a:r>
              <a:rPr lang="en-US" sz="2322">
                <a:solidFill>
                  <a:srgbClr val="000000"/>
                </a:solidFill>
                <a:latin typeface="Calibri (MS)"/>
                <a:ea typeface="Calibri (MS)"/>
                <a:cs typeface="Calibri (MS)"/>
                <a:sym typeface="Calibri (MS)"/>
              </a:rPr>
              <a:t>This AI agent revolutionizes travel planning by transforming complex itinerary creation into a seamless experience</a:t>
            </a:r>
            <a:r>
              <a:rPr lang="en-US" sz="2322" b="true">
                <a:solidFill>
                  <a:srgbClr val="000000"/>
                </a:solidFill>
                <a:latin typeface="Calibri (MS) Bold"/>
                <a:ea typeface="Calibri (MS) Bold"/>
                <a:cs typeface="Calibri (MS) Bold"/>
                <a:sym typeface="Calibri (MS) Bold"/>
              </a:rPr>
              <a:t>. </a:t>
            </a:r>
            <a:r>
              <a:rPr lang="en-US" sz="2322">
                <a:solidFill>
                  <a:srgbClr val="000000"/>
                </a:solidFill>
                <a:latin typeface="Calibri (MS)"/>
                <a:ea typeface="Calibri (MS)"/>
                <a:cs typeface="Calibri (MS)"/>
                <a:sym typeface="Calibri (MS)"/>
              </a:rPr>
              <a:t>It empowers users to save time, stay within budget, and explore destinations confidently with the help of real-time, intelligent travel recommendations.</a:t>
            </a:r>
          </a:p>
          <a:p>
            <a:pPr algn="l">
              <a:lnSpc>
                <a:spcPts val="2786"/>
              </a:lnSpc>
            </a:pPr>
            <a:r>
              <a:rPr lang="en-US" b="true" sz="2322" spc="-13">
                <a:solidFill>
                  <a:srgbClr val="000000"/>
                </a:solidFill>
                <a:latin typeface="Calibri (MS) Bold"/>
                <a:ea typeface="Calibri (MS) Bold"/>
                <a:cs typeface="Calibri (MS) Bold"/>
                <a:sym typeface="Calibri (MS) Bold"/>
              </a:rPr>
              <a:t>Unique features:</a:t>
            </a:r>
          </a:p>
          <a:p>
            <a:pPr algn="l" marL="296869" indent="-148434" lvl="1">
              <a:lnSpc>
                <a:spcPts val="2803"/>
              </a:lnSpc>
              <a:buFont typeface="Arial"/>
              <a:buChar char="•"/>
            </a:pPr>
            <a:r>
              <a:rPr lang="en-US" b="true" sz="2322" spc="-13">
                <a:solidFill>
                  <a:srgbClr val="000000"/>
                </a:solidFill>
                <a:latin typeface="Calibri (MS) Bold"/>
                <a:ea typeface="Calibri (MS) Bold"/>
                <a:cs typeface="Calibri (MS) Bold"/>
                <a:sym typeface="Calibri (MS) Bold"/>
              </a:rPr>
              <a:t>Personalized itinerary generation </a:t>
            </a:r>
            <a:r>
              <a:rPr lang="en-US" sz="2322" spc="-13">
                <a:solidFill>
                  <a:srgbClr val="000000"/>
                </a:solidFill>
                <a:latin typeface="Calibri (MS)"/>
                <a:ea typeface="Calibri (MS)"/>
                <a:cs typeface="Calibri (MS)"/>
                <a:sym typeface="Calibri (MS)"/>
              </a:rPr>
              <a:t>based on user preferences such as budget, duration, and 	interests</a:t>
            </a:r>
          </a:p>
          <a:p>
            <a:pPr algn="l" marL="297711" indent="-148856" lvl="1">
              <a:lnSpc>
                <a:spcPts val="2786"/>
              </a:lnSpc>
              <a:buFont typeface="Arial"/>
              <a:buChar char="•"/>
            </a:pPr>
            <a:r>
              <a:rPr lang="en-US" b="true" sz="2322" spc="-13">
                <a:solidFill>
                  <a:srgbClr val="000000"/>
                </a:solidFill>
                <a:latin typeface="Calibri (MS) Bold"/>
                <a:ea typeface="Calibri (MS) Bold"/>
                <a:cs typeface="Calibri (MS) Bold"/>
                <a:sym typeface="Calibri (MS) Bold"/>
              </a:rPr>
              <a:t>Real-time weather and travel insights </a:t>
            </a:r>
            <a:r>
              <a:rPr lang="en-US" sz="2322" spc="-13">
                <a:solidFill>
                  <a:srgbClr val="000000"/>
                </a:solidFill>
                <a:latin typeface="Calibri (MS)"/>
                <a:ea typeface="Calibri (MS)"/>
                <a:cs typeface="Calibri (MS)"/>
                <a:sym typeface="Calibri (MS)"/>
              </a:rPr>
              <a:t>for informed decision-making</a:t>
            </a:r>
          </a:p>
          <a:p>
            <a:pPr algn="l" marL="297711" indent="-148856" lvl="1">
              <a:lnSpc>
                <a:spcPts val="2786"/>
              </a:lnSpc>
              <a:buFont typeface="Arial"/>
              <a:buChar char="•"/>
            </a:pPr>
            <a:r>
              <a:rPr lang="en-US" b="true" sz="2322" spc="-13">
                <a:solidFill>
                  <a:srgbClr val="000000"/>
                </a:solidFill>
                <a:latin typeface="Calibri (MS) Bold"/>
                <a:ea typeface="Calibri (MS) Bold"/>
                <a:cs typeface="Calibri (MS) Bold"/>
                <a:sym typeface="Calibri (MS) Bold"/>
              </a:rPr>
              <a:t>Smart destination and activity recommendations </a:t>
            </a:r>
            <a:r>
              <a:rPr lang="en-US" sz="2322" spc="-13">
                <a:solidFill>
                  <a:srgbClr val="000000"/>
                </a:solidFill>
                <a:latin typeface="Calibri (MS)"/>
                <a:ea typeface="Calibri (MS)"/>
                <a:cs typeface="Calibri (MS)"/>
                <a:sym typeface="Calibri (MS)"/>
              </a:rPr>
              <a:t>tailored to the traveler’s profile</a:t>
            </a:r>
          </a:p>
          <a:p>
            <a:pPr algn="l" marL="297711" indent="-148856" lvl="1">
              <a:lnSpc>
                <a:spcPts val="2786"/>
              </a:lnSpc>
              <a:buFont typeface="Arial"/>
              <a:buChar char="•"/>
            </a:pPr>
            <a:r>
              <a:rPr lang="en-US" b="true" sz="2322" spc="-13">
                <a:solidFill>
                  <a:srgbClr val="000000"/>
                </a:solidFill>
                <a:latin typeface="Calibri (MS) Bold"/>
                <a:ea typeface="Calibri (MS) Bold"/>
                <a:cs typeface="Calibri (MS) Bold"/>
                <a:sym typeface="Calibri (MS) Bold"/>
              </a:rPr>
              <a:t>Hotel and flight suggestions </a:t>
            </a:r>
            <a:r>
              <a:rPr lang="en-US" sz="2322" spc="-13">
                <a:solidFill>
                  <a:srgbClr val="000000"/>
                </a:solidFill>
                <a:latin typeface="Calibri (MS)"/>
                <a:ea typeface="Calibri (MS)"/>
                <a:cs typeface="Calibri (MS)"/>
                <a:sym typeface="Calibri (MS)"/>
              </a:rPr>
              <a:t>integrated through APIs</a:t>
            </a:r>
          </a:p>
          <a:p>
            <a:pPr algn="l" marL="297711" indent="-148856" lvl="1">
              <a:lnSpc>
                <a:spcPts val="2786"/>
              </a:lnSpc>
              <a:buFont typeface="Arial"/>
              <a:buChar char="•"/>
            </a:pPr>
            <a:r>
              <a:rPr lang="en-US" b="true" sz="2322" spc="-13">
                <a:solidFill>
                  <a:srgbClr val="000000"/>
                </a:solidFill>
                <a:latin typeface="Calibri (MS) Bold"/>
                <a:ea typeface="Calibri (MS) Bold"/>
                <a:cs typeface="Calibri (MS) Bold"/>
                <a:sym typeface="Calibri (MS) Bold"/>
              </a:rPr>
              <a:t>Budget estimation and cost optimization </a:t>
            </a:r>
            <a:r>
              <a:rPr lang="en-US" sz="2322" spc="-13">
                <a:solidFill>
                  <a:srgbClr val="000000"/>
                </a:solidFill>
                <a:latin typeface="Calibri (MS)"/>
                <a:ea typeface="Calibri (MS)"/>
                <a:cs typeface="Calibri (MS)"/>
                <a:sym typeface="Calibri (MS)"/>
              </a:rPr>
              <a:t>to plan trips efficiently</a:t>
            </a:r>
          </a:p>
          <a:p>
            <a:pPr algn="l" marL="297711" indent="-148856" lvl="1">
              <a:lnSpc>
                <a:spcPts val="2786"/>
              </a:lnSpc>
              <a:buFont typeface="Arial"/>
              <a:buChar char="•"/>
            </a:pPr>
            <a:r>
              <a:rPr lang="en-US" b="true" sz="2322" spc="-13">
                <a:solidFill>
                  <a:srgbClr val="000000"/>
                </a:solidFill>
                <a:latin typeface="Calibri (MS) Bold"/>
                <a:ea typeface="Calibri (MS) Bold"/>
                <a:cs typeface="Calibri (MS) Bold"/>
                <a:sym typeface="Calibri (MS) Bold"/>
              </a:rPr>
              <a:t>Conversational and multilingual support </a:t>
            </a:r>
            <a:r>
              <a:rPr lang="en-US" sz="2322" spc="-13">
                <a:solidFill>
                  <a:srgbClr val="000000"/>
                </a:solidFill>
                <a:latin typeface="Calibri (MS)"/>
                <a:ea typeface="Calibri (MS)"/>
                <a:cs typeface="Calibri (MS)"/>
                <a:sym typeface="Calibri (MS)"/>
              </a:rPr>
              <a:t>for an inclusive and interactive experience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sp>
        <p:nvSpPr>
          <p:cNvPr name="TextBox 10" id="10"/>
          <p:cNvSpPr txBox="true"/>
          <p:nvPr/>
        </p:nvSpPr>
        <p:spPr>
          <a:xfrm rot="0">
            <a:off x="3073516" y="2240975"/>
            <a:ext cx="5046113" cy="674942"/>
          </a:xfrm>
          <a:prstGeom prst="rect">
            <a:avLst/>
          </a:prstGeom>
        </p:spPr>
        <p:txBody>
          <a:bodyPr anchor="t" rtlCol="false" tIns="0" lIns="0" bIns="0" rIns="0">
            <a:spAutoFit/>
          </a:bodyPr>
          <a:lstStyle/>
          <a:p>
            <a:pPr algn="l">
              <a:lnSpc>
                <a:spcPts val="3662"/>
              </a:lnSpc>
            </a:pPr>
            <a:r>
              <a:rPr lang="en-US" sz="3051" spc="53">
                <a:solidFill>
                  <a:srgbClr val="1CACE4"/>
                </a:solidFill>
                <a:latin typeface="Tahoma"/>
                <a:ea typeface="Tahoma"/>
                <a:cs typeface="Tahoma"/>
                <a:sym typeface="Tahoma"/>
              </a:rPr>
              <a:t>End users</a:t>
            </a:r>
          </a:p>
        </p:txBody>
      </p:sp>
      <p:sp>
        <p:nvSpPr>
          <p:cNvPr name="TextBox 11" id="11"/>
          <p:cNvSpPr txBox="true"/>
          <p:nvPr/>
        </p:nvSpPr>
        <p:spPr>
          <a:xfrm rot="0">
            <a:off x="3109895" y="3956070"/>
            <a:ext cx="4882655" cy="2047852"/>
          </a:xfrm>
          <a:prstGeom prst="rect">
            <a:avLst/>
          </a:prstGeom>
        </p:spPr>
        <p:txBody>
          <a:bodyPr anchor="t" rtlCol="false" tIns="0" lIns="0" bIns="0" rIns="0">
            <a:spAutoFit/>
          </a:bodyPr>
          <a:lstStyle/>
          <a:p>
            <a:pPr algn="l" marL="402030" indent="-201015" lvl="1">
              <a:lnSpc>
                <a:spcPts val="3821"/>
              </a:lnSpc>
              <a:buFont typeface="Arial"/>
              <a:buChar char="•"/>
            </a:pPr>
            <a:r>
              <a:rPr lang="en-US" sz="3184">
                <a:solidFill>
                  <a:srgbClr val="000000"/>
                </a:solidFill>
                <a:latin typeface="Calibri (MS)"/>
                <a:ea typeface="Calibri (MS)"/>
                <a:cs typeface="Calibri (MS)"/>
                <a:sym typeface="Calibri (MS)"/>
              </a:rPr>
              <a:t>- Individual travelers</a:t>
            </a:r>
          </a:p>
          <a:p>
            <a:pPr algn="l" marL="402030" indent="-201015" lvl="1">
              <a:lnSpc>
                <a:spcPts val="3821"/>
              </a:lnSpc>
              <a:buFont typeface="Arial"/>
              <a:buChar char="•"/>
            </a:pPr>
            <a:r>
              <a:rPr lang="en-US" sz="3184" spc="-13">
                <a:solidFill>
                  <a:srgbClr val="000000"/>
                </a:solidFill>
                <a:latin typeface="Calibri (MS)"/>
                <a:ea typeface="Calibri (MS)"/>
                <a:cs typeface="Calibri (MS)"/>
                <a:sym typeface="Calibri (MS)"/>
              </a:rPr>
              <a:t>- Travel agencies</a:t>
            </a:r>
          </a:p>
          <a:p>
            <a:pPr algn="l" marL="402030" indent="-201015" lvl="1">
              <a:lnSpc>
                <a:spcPts val="3821"/>
              </a:lnSpc>
              <a:buFont typeface="Arial"/>
              <a:buChar char="•"/>
            </a:pPr>
            <a:r>
              <a:rPr lang="en-US" sz="3184" spc="-13">
                <a:solidFill>
                  <a:srgbClr val="000000"/>
                </a:solidFill>
                <a:latin typeface="Calibri (MS)"/>
                <a:ea typeface="Calibri (MS)"/>
                <a:cs typeface="Calibri (MS)"/>
                <a:sym typeface="Calibri (MS)"/>
              </a:rPr>
              <a:t>- Tourism companies</a:t>
            </a:r>
          </a:p>
          <a:p>
            <a:pPr algn="l" marL="402030" indent="-201015" lvl="1">
              <a:lnSpc>
                <a:spcPts val="3821"/>
              </a:lnSpc>
              <a:buFont typeface="Arial"/>
              <a:buChar char="•"/>
            </a:pPr>
            <a:r>
              <a:rPr lang="en-US" sz="3184" spc="-13">
                <a:solidFill>
                  <a:srgbClr val="000000"/>
                </a:solidFill>
                <a:latin typeface="Calibri (MS)"/>
                <a:ea typeface="Calibri (MS)"/>
                <a:cs typeface="Calibri (MS)"/>
                <a:sym typeface="Calibri (MS)"/>
              </a:rPr>
              <a:t>- Corporate event planners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grpSp>
        <p:nvGrpSpPr>
          <p:cNvPr name="Group 10" id="10"/>
          <p:cNvGrpSpPr/>
          <p:nvPr/>
        </p:nvGrpSpPr>
        <p:grpSpPr>
          <a:xfrm rot="0">
            <a:off x="3480581" y="2810792"/>
            <a:ext cx="11417071" cy="5647872"/>
            <a:chOff x="0" y="0"/>
            <a:chExt cx="11501642" cy="5689708"/>
          </a:xfrm>
        </p:grpSpPr>
        <p:sp>
          <p:nvSpPr>
            <p:cNvPr name="Freeform 11" id="11"/>
            <p:cNvSpPr/>
            <p:nvPr/>
          </p:nvSpPr>
          <p:spPr>
            <a:xfrm flipH="false" flipV="false" rot="0">
              <a:off x="0" y="0"/>
              <a:ext cx="11501628" cy="5689727"/>
            </a:xfrm>
            <a:custGeom>
              <a:avLst/>
              <a:gdLst/>
              <a:ahLst/>
              <a:cxnLst/>
              <a:rect r="r" b="b" t="t" l="l"/>
              <a:pathLst>
                <a:path h="5689727" w="11501628">
                  <a:moveTo>
                    <a:pt x="0" y="0"/>
                  </a:moveTo>
                  <a:lnTo>
                    <a:pt x="11501628" y="0"/>
                  </a:lnTo>
                  <a:lnTo>
                    <a:pt x="11501628" y="5689727"/>
                  </a:lnTo>
                  <a:lnTo>
                    <a:pt x="0" y="5689727"/>
                  </a:lnTo>
                  <a:lnTo>
                    <a:pt x="0" y="0"/>
                  </a:lnTo>
                  <a:close/>
                </a:path>
              </a:pathLst>
            </a:custGeom>
            <a:blipFill>
              <a:blip r:embed="rId3"/>
              <a:stretch>
                <a:fillRect l="0" t="0" r="0" b="0"/>
              </a:stretch>
            </a:blipFill>
          </p:spPr>
        </p:sp>
      </p:grpSp>
      <p:sp>
        <p:nvSpPr>
          <p:cNvPr name="TextBox 12" id="12"/>
          <p:cNvSpPr txBox="true"/>
          <p:nvPr/>
        </p:nvSpPr>
        <p:spPr>
          <a:xfrm rot="0">
            <a:off x="3073516" y="2240975"/>
            <a:ext cx="5046113" cy="674942"/>
          </a:xfrm>
          <a:prstGeom prst="rect">
            <a:avLst/>
          </a:prstGeom>
        </p:spPr>
        <p:txBody>
          <a:bodyPr anchor="t" rtlCol="false" tIns="0" lIns="0" bIns="0" rIns="0">
            <a:spAutoFit/>
          </a:bodyPr>
          <a:lstStyle/>
          <a:p>
            <a:pPr algn="l">
              <a:lnSpc>
                <a:spcPts val="3662"/>
              </a:lnSpc>
            </a:pPr>
            <a:r>
              <a:rPr lang="en-US" sz="3051" spc="46">
                <a:solidFill>
                  <a:srgbClr val="1CACE4"/>
                </a:solidFill>
                <a:latin typeface="Tahoma"/>
                <a:ea typeface="Tahoma"/>
                <a:cs typeface="Tahoma"/>
                <a:sym typeface="Tahoma"/>
              </a:rPr>
              <a:t>Results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77067" y="1904868"/>
            <a:ext cx="4054416" cy="103635"/>
            <a:chOff x="0" y="0"/>
            <a:chExt cx="4084448" cy="104403"/>
          </a:xfrm>
        </p:grpSpPr>
        <p:sp>
          <p:nvSpPr>
            <p:cNvPr name="Freeform 3" id="3"/>
            <p:cNvSpPr/>
            <p:nvPr/>
          </p:nvSpPr>
          <p:spPr>
            <a:xfrm flipH="false" flipV="false" rot="0">
              <a:off x="0" y="0"/>
              <a:ext cx="4084447" cy="103886"/>
            </a:xfrm>
            <a:custGeom>
              <a:avLst/>
              <a:gdLst/>
              <a:ahLst/>
              <a:cxnLst/>
              <a:rect r="r" b="b" t="t" l="l"/>
              <a:pathLst>
                <a:path h="103886" w="4084447">
                  <a:moveTo>
                    <a:pt x="4084447" y="103886"/>
                  </a:moveTo>
                  <a:lnTo>
                    <a:pt x="0" y="103886"/>
                  </a:lnTo>
                  <a:lnTo>
                    <a:pt x="0" y="0"/>
                  </a:lnTo>
                  <a:lnTo>
                    <a:pt x="4084447" y="0"/>
                  </a:lnTo>
                  <a:lnTo>
                    <a:pt x="4084447" y="103886"/>
                  </a:lnTo>
                  <a:close/>
                </a:path>
              </a:pathLst>
            </a:custGeom>
            <a:solidFill>
              <a:srgbClr val="465259"/>
            </a:solidFill>
          </p:spPr>
        </p:sp>
      </p:grpSp>
      <p:grpSp>
        <p:nvGrpSpPr>
          <p:cNvPr name="Group 4" id="4"/>
          <p:cNvGrpSpPr/>
          <p:nvPr/>
        </p:nvGrpSpPr>
        <p:grpSpPr>
          <a:xfrm rot="0">
            <a:off x="11292157" y="1900822"/>
            <a:ext cx="4054416" cy="107848"/>
            <a:chOff x="0" y="0"/>
            <a:chExt cx="4084448" cy="108647"/>
          </a:xfrm>
        </p:grpSpPr>
        <p:sp>
          <p:nvSpPr>
            <p:cNvPr name="Freeform 5" id="5"/>
            <p:cNvSpPr/>
            <p:nvPr/>
          </p:nvSpPr>
          <p:spPr>
            <a:xfrm flipH="false" flipV="false" rot="0">
              <a:off x="0" y="0"/>
              <a:ext cx="4084447" cy="107950"/>
            </a:xfrm>
            <a:custGeom>
              <a:avLst/>
              <a:gdLst/>
              <a:ahLst/>
              <a:cxnLst/>
              <a:rect r="r" b="b" t="t" l="l"/>
              <a:pathLst>
                <a:path h="107950" w="4084447">
                  <a:moveTo>
                    <a:pt x="4084447" y="107950"/>
                  </a:moveTo>
                  <a:lnTo>
                    <a:pt x="0" y="107950"/>
                  </a:lnTo>
                  <a:lnTo>
                    <a:pt x="0" y="0"/>
                  </a:lnTo>
                  <a:lnTo>
                    <a:pt x="4084447" y="0"/>
                  </a:lnTo>
                  <a:lnTo>
                    <a:pt x="4084447" y="107950"/>
                  </a:lnTo>
                  <a:close/>
                </a:path>
              </a:pathLst>
            </a:custGeom>
            <a:solidFill>
              <a:srgbClr val="959EA7"/>
            </a:solidFill>
          </p:spPr>
        </p:sp>
      </p:grpSp>
      <p:grpSp>
        <p:nvGrpSpPr>
          <p:cNvPr name="Group 6" id="6"/>
          <p:cNvGrpSpPr/>
          <p:nvPr/>
        </p:nvGrpSpPr>
        <p:grpSpPr>
          <a:xfrm rot="0">
            <a:off x="7132589" y="1904868"/>
            <a:ext cx="4052730" cy="99422"/>
            <a:chOff x="0" y="0"/>
            <a:chExt cx="4082751" cy="100159"/>
          </a:xfrm>
        </p:grpSpPr>
        <p:sp>
          <p:nvSpPr>
            <p:cNvPr name="Freeform 7" id="7"/>
            <p:cNvSpPr/>
            <p:nvPr/>
          </p:nvSpPr>
          <p:spPr>
            <a:xfrm flipH="false" flipV="false" rot="0">
              <a:off x="0" y="0"/>
              <a:ext cx="4082415" cy="99822"/>
            </a:xfrm>
            <a:custGeom>
              <a:avLst/>
              <a:gdLst/>
              <a:ahLst/>
              <a:cxnLst/>
              <a:rect r="r" b="b" t="t" l="l"/>
              <a:pathLst>
                <a:path h="99822" w="4082415">
                  <a:moveTo>
                    <a:pt x="4082415" y="99822"/>
                  </a:moveTo>
                  <a:lnTo>
                    <a:pt x="0" y="99822"/>
                  </a:lnTo>
                  <a:lnTo>
                    <a:pt x="0" y="0"/>
                  </a:lnTo>
                  <a:lnTo>
                    <a:pt x="4082415" y="0"/>
                  </a:lnTo>
                  <a:lnTo>
                    <a:pt x="4082415" y="99822"/>
                  </a:lnTo>
                  <a:close/>
                </a:path>
              </a:pathLst>
            </a:custGeom>
            <a:solidFill>
              <a:srgbClr val="1CACE4"/>
            </a:solidFill>
          </p:spPr>
        </p:sp>
      </p:grpSp>
      <p:grpSp>
        <p:nvGrpSpPr>
          <p:cNvPr name="Group 8" id="8"/>
          <p:cNvGrpSpPr/>
          <p:nvPr/>
        </p:nvGrpSpPr>
        <p:grpSpPr>
          <a:xfrm rot="0">
            <a:off x="13959376" y="8446531"/>
            <a:ext cx="1242147" cy="397434"/>
            <a:chOff x="0" y="0"/>
            <a:chExt cx="1251348" cy="400378"/>
          </a:xfrm>
        </p:grpSpPr>
        <p:sp>
          <p:nvSpPr>
            <p:cNvPr name="Freeform 9" id="9"/>
            <p:cNvSpPr/>
            <p:nvPr/>
          </p:nvSpPr>
          <p:spPr>
            <a:xfrm flipH="false" flipV="false" rot="0">
              <a:off x="0" y="0"/>
              <a:ext cx="1251331" cy="400431"/>
            </a:xfrm>
            <a:custGeom>
              <a:avLst/>
              <a:gdLst/>
              <a:ahLst/>
              <a:cxnLst/>
              <a:rect r="r" b="b" t="t" l="l"/>
              <a:pathLst>
                <a:path h="400431" w="1251331">
                  <a:moveTo>
                    <a:pt x="0" y="0"/>
                  </a:moveTo>
                  <a:lnTo>
                    <a:pt x="1251331" y="0"/>
                  </a:lnTo>
                  <a:lnTo>
                    <a:pt x="1251331" y="400431"/>
                  </a:lnTo>
                  <a:lnTo>
                    <a:pt x="0" y="400431"/>
                  </a:lnTo>
                  <a:lnTo>
                    <a:pt x="0" y="0"/>
                  </a:lnTo>
                  <a:close/>
                </a:path>
              </a:pathLst>
            </a:custGeom>
            <a:blipFill>
              <a:blip r:embed="rId2"/>
              <a:stretch>
                <a:fillRect l="0" t="-6" r="-1" b="6"/>
              </a:stretch>
            </a:blipFill>
          </p:spPr>
        </p:sp>
      </p:grpSp>
      <p:grpSp>
        <p:nvGrpSpPr>
          <p:cNvPr name="Group 10" id="10"/>
          <p:cNvGrpSpPr/>
          <p:nvPr/>
        </p:nvGrpSpPr>
        <p:grpSpPr>
          <a:xfrm rot="0">
            <a:off x="3237924" y="2820901"/>
            <a:ext cx="11835657" cy="5637760"/>
            <a:chOff x="0" y="0"/>
            <a:chExt cx="11923328" cy="5679521"/>
          </a:xfrm>
        </p:grpSpPr>
        <p:sp>
          <p:nvSpPr>
            <p:cNvPr name="Freeform 11" id="11"/>
            <p:cNvSpPr/>
            <p:nvPr/>
          </p:nvSpPr>
          <p:spPr>
            <a:xfrm flipH="false" flipV="false" rot="0">
              <a:off x="0" y="0"/>
              <a:ext cx="11923268" cy="5679567"/>
            </a:xfrm>
            <a:custGeom>
              <a:avLst/>
              <a:gdLst/>
              <a:ahLst/>
              <a:cxnLst/>
              <a:rect r="r" b="b" t="t" l="l"/>
              <a:pathLst>
                <a:path h="5679567" w="11923268">
                  <a:moveTo>
                    <a:pt x="0" y="0"/>
                  </a:moveTo>
                  <a:lnTo>
                    <a:pt x="11923268" y="0"/>
                  </a:lnTo>
                  <a:lnTo>
                    <a:pt x="11923268" y="5679567"/>
                  </a:lnTo>
                  <a:lnTo>
                    <a:pt x="0" y="5679567"/>
                  </a:lnTo>
                  <a:lnTo>
                    <a:pt x="0" y="0"/>
                  </a:lnTo>
                  <a:close/>
                </a:path>
              </a:pathLst>
            </a:custGeom>
            <a:blipFill>
              <a:blip r:embed="rId3"/>
              <a:stretch>
                <a:fillRect l="-10" t="0" r="-11" b="0"/>
              </a:stretch>
            </a:blipFill>
          </p:spPr>
        </p:sp>
      </p:grpSp>
      <p:sp>
        <p:nvSpPr>
          <p:cNvPr name="TextBox 12" id="12"/>
          <p:cNvSpPr txBox="true"/>
          <p:nvPr/>
        </p:nvSpPr>
        <p:spPr>
          <a:xfrm rot="0">
            <a:off x="3073516" y="2240975"/>
            <a:ext cx="5046113" cy="674942"/>
          </a:xfrm>
          <a:prstGeom prst="rect">
            <a:avLst/>
          </a:prstGeom>
        </p:spPr>
        <p:txBody>
          <a:bodyPr anchor="t" rtlCol="false" tIns="0" lIns="0" bIns="0" rIns="0">
            <a:spAutoFit/>
          </a:bodyPr>
          <a:lstStyle/>
          <a:p>
            <a:pPr algn="l">
              <a:lnSpc>
                <a:spcPts val="3662"/>
              </a:lnSpc>
            </a:pPr>
            <a:r>
              <a:rPr lang="en-US" sz="3051" spc="46">
                <a:solidFill>
                  <a:srgbClr val="1CACE4"/>
                </a:solidFill>
                <a:latin typeface="Tahoma"/>
                <a:ea typeface="Tahoma"/>
                <a:cs typeface="Tahoma"/>
                <a:sym typeface="Tahoma"/>
              </a:rPr>
              <a:t>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DAGu5dQMhTU</dc:identifier>
  <dcterms:modified xsi:type="dcterms:W3CDTF">2011-08-01T06:04:30Z</dcterms:modified>
  <cp:revision>1</cp:revision>
  <dc:title>Git hub link : https://github.com/TECHYpranav07/Travel-Planner-AI-Agent.git</dc:title>
</cp:coreProperties>
</file>