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6"/>
  </p:notesMasterIdLst>
  <p:sldIdLst>
    <p:sldId id="257" r:id="rId3"/>
    <p:sldId id="258" r:id="rId4"/>
    <p:sldId id="260" r:id="rId5"/>
    <p:sldId id="261" r:id="rId6"/>
    <p:sldId id="262" r:id="rId7"/>
    <p:sldId id="263" r:id="rId8"/>
    <p:sldId id="264" r:id="rId9"/>
    <p:sldId id="265" r:id="rId10"/>
    <p:sldId id="259" r:id="rId11"/>
    <p:sldId id="266" r:id="rId12"/>
    <p:sldId id="269"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76"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EB395-5ACD-427C-B3C9-B4DBB1DD2D21}" type="datetimeFigureOut">
              <a:rPr lang="en-US" smtClean="0"/>
              <a:t>9/29/2016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342253-4202-487E-90AB-D653D452A1AC}" type="slidenum">
              <a:rPr lang="en-US" smtClean="0"/>
              <a:t>‹#›</a:t>
            </a:fld>
            <a:endParaRPr lang="en-US"/>
          </a:p>
        </p:txBody>
      </p:sp>
    </p:spTree>
    <p:extLst>
      <p:ext uri="{BB962C8B-B14F-4D97-AF65-F5344CB8AC3E}">
        <p14:creationId xmlns:p14="http://schemas.microsoft.com/office/powerpoint/2010/main" val="3829830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solidFill>
                  <a:prstClr val="black"/>
                </a:solidFill>
              </a:rPr>
              <a:pPr/>
              <a:t>9/29/2016 10:28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532820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Microsoft has been working on machine</a:t>
            </a:r>
            <a:r>
              <a:rPr lang="en-US" baseline="0" dirty="0"/>
              <a:t> learning for over two decades. We formed Microsoft research back in 1991 to tackle the tough problems internally that we’re enabling you to tackle yourselves today. </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When we think of learning from experience – past data + human input – a great example is Hotmail. Back in 1997, external email was a relatively new concept. There wasn’t a lot to go on in terms of what email the customer wants and what they do not. With the rise of email, also came spam – and lots of it. Some of those issues were easy – like Nigerian princes we learned pretty quickly don’t give away their fortunes to strangers. But what about “free offer” – maybe that free offer is something the customer always wanted. Maybe it’s something they’d never want. But that’s where the “human input” part comes in as data is being collected – that takes the form of the actual user of the email service saying “yes, this is junk” or “no, I want this” and then the data scientist learning in aggregate and making tweaks to the underlying model in response. </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And we kept going with that learning – relying on past data and human input to solve problems like the best way home, which search results are most meaningful to the user and one of the toughest ones to tackle with Kinect. Kinect’s past data was all in the lab – we didn’t have a product in market that captured user input and translated that to active game play so we had to make up the variables. But that only takes us so far. The researchers told me that one thing they didn’t consider was people answering the phone while playing. This happens a lot – and Kinect at first was translating this as a wild motion in the game play – essentially crashing people’s cars or any number of unintended consequences. That was the human input we rely on, which allowed us to learn quickly and adjust the underlying model to ensure that answering the phone would not be considered part of the game moving forward. </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Skype translator is another huge machine learning problem to solve if you think of all the ways a person who is speaking English can pronounce the same word – tom-A-to or tom-AH-to – that’s the same word in French so Skype has to adjust quickly to ensure all the millions of variables are considered. </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But what about using all this learning to </a:t>
            </a:r>
            <a:r>
              <a:rPr lang="en-US" b="1" baseline="0" dirty="0"/>
              <a:t>predict what’s next</a:t>
            </a:r>
            <a:r>
              <a:rPr lang="en-US" baseline="0" dirty="0"/>
              <a:t>? Many of the same algorithms running behind the scenes of our products in market today are available within Azure ML, allowing you to take your own past data and learn from it what will happen in the future for your business. </a:t>
            </a:r>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9/29/2016 10:28 AM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039359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a:t>So let’s take a look at </a:t>
            </a:r>
            <a:r>
              <a:rPr lang="en-US" baseline="0" dirty="0"/>
              <a:t>the technology itself. The elegance of the solution is in its simplicity – something that has been lacking in the machine learning space which is a key reason this space has not improved in generations. But we are here to change this. </a:t>
            </a:r>
          </a:p>
          <a:p>
            <a:endParaRPr lang="en-US" baseline="0" dirty="0"/>
          </a:p>
          <a:p>
            <a:r>
              <a:rPr lang="en-US" baseline="0" dirty="0"/>
              <a:t>The first issue many enterprises face is data ingestion. With the cloud, you can bring in data sources with the ease of a drop down or drop your on-premises data set into the built in storage space. Users can then model in our development environment – Machine Learning Studio – where we’re offering R, Python and SQLite as first class citizens in addition to our world-class Microsoft algorithms. </a:t>
            </a:r>
          </a:p>
          <a:p>
            <a:endParaRPr lang="en-US" baseline="0" dirty="0"/>
          </a:p>
          <a:p>
            <a:r>
              <a:rPr lang="en-US" baseline="0" dirty="0"/>
              <a:t>The second issue – and often the primary one – is putting finished work into production in a way others can use. We’ve heard from many data scientists that they model in R on a Linux stack but then have to hand over their work to developers who need to translate that into another language to actually make it work. This time consuming and unnecessary process has been eliminated with our system, as the model is with a click transformed into a web service end-point that can run over any data, anywhere and connect to any solution or client. </a:t>
            </a:r>
          </a:p>
          <a:p>
            <a:endParaRPr lang="en-US" baseline="0" dirty="0"/>
          </a:p>
          <a:p>
            <a:r>
              <a:rPr lang="en-US" baseline="0" dirty="0"/>
              <a:t>Next, not only can this model be put into production for your company, it can be made available for the world on our Machine Learning Marketplace. Microsoft hosts your solution and markets it for you, while you have the freedom to brand and monetize as you see fit. We also offer a number of Microsoft solutions here.</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solidFill>
                  <a:prstClr val="black"/>
                </a:solidFill>
              </a:rPr>
              <a:pPr>
                <a:defRPr/>
              </a:pPr>
              <a:t>9</a:t>
            </a:fld>
            <a:endParaRPr lang="en-US" dirty="0">
              <a:solidFill>
                <a:prstClr val="black"/>
              </a:solidFill>
            </a:endParaRPr>
          </a:p>
        </p:txBody>
      </p:sp>
    </p:spTree>
    <p:extLst>
      <p:ext uri="{BB962C8B-B14F-4D97-AF65-F5344CB8AC3E}">
        <p14:creationId xmlns:p14="http://schemas.microsoft.com/office/powerpoint/2010/main" val="548493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3.emf"/><Relationship Id="rId4" Type="http://schemas.openxmlformats.org/officeDocument/2006/relationships/oleObject" Target="../embeddings/oleObject4.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3.emf"/><Relationship Id="rId4" Type="http://schemas.openxmlformats.org/officeDocument/2006/relationships/oleObject" Target="../embeddings/oleObject5.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3.emf"/><Relationship Id="rId4" Type="http://schemas.openxmlformats.org/officeDocument/2006/relationships/oleObject" Target="../embeddings/oleObject6.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7.vml"/><Relationship Id="rId5" Type="http://schemas.openxmlformats.org/officeDocument/2006/relationships/image" Target="../media/image3.emf"/><Relationship Id="rId4" Type="http://schemas.openxmlformats.org/officeDocument/2006/relationships/oleObject" Target="../embeddings/oleObject7.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8.vml"/><Relationship Id="rId5" Type="http://schemas.openxmlformats.org/officeDocument/2006/relationships/image" Target="../media/image3.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9.vml"/><Relationship Id="rId5" Type="http://schemas.openxmlformats.org/officeDocument/2006/relationships/image" Target="../media/image3.emf"/><Relationship Id="rId4" Type="http://schemas.openxmlformats.org/officeDocument/2006/relationships/oleObject" Target="../embeddings/oleObject9.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10.vml"/><Relationship Id="rId5" Type="http://schemas.openxmlformats.org/officeDocument/2006/relationships/image" Target="../media/image3.emf"/><Relationship Id="rId4" Type="http://schemas.openxmlformats.org/officeDocument/2006/relationships/oleObject" Target="../embeddings/oleObject10.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1.vml"/><Relationship Id="rId5" Type="http://schemas.openxmlformats.org/officeDocument/2006/relationships/image" Target="../media/image3.emf"/><Relationship Id="rId4" Type="http://schemas.openxmlformats.org/officeDocument/2006/relationships/oleObject" Target="../embeddings/oleObject11.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12.vml"/><Relationship Id="rId6" Type="http://schemas.openxmlformats.org/officeDocument/2006/relationships/image" Target="../media/image5.png"/><Relationship Id="rId5" Type="http://schemas.openxmlformats.org/officeDocument/2006/relationships/image" Target="../media/image3.emf"/><Relationship Id="rId4" Type="http://schemas.openxmlformats.org/officeDocument/2006/relationships/oleObject" Target="../embeddings/oleObject12.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vmlDrawing" Target="../drawings/vmlDrawing13.vml"/><Relationship Id="rId6" Type="http://schemas.openxmlformats.org/officeDocument/2006/relationships/image" Target="../media/image6.png"/><Relationship Id="rId5" Type="http://schemas.openxmlformats.org/officeDocument/2006/relationships/image" Target="../media/image3.emf"/><Relationship Id="rId4" Type="http://schemas.openxmlformats.org/officeDocument/2006/relationships/oleObject" Target="../embeddings/oleObject13.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xml"/><Relationship Id="rId1" Type="http://schemas.openxmlformats.org/officeDocument/2006/relationships/vmlDrawing" Target="../drawings/vmlDrawing14.vml"/><Relationship Id="rId5" Type="http://schemas.openxmlformats.org/officeDocument/2006/relationships/image" Target="../media/image3.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7CA70EA-C0CC-4A95-AE37-179CBAE2D05B}" type="datetimeFigureOut">
              <a:rPr lang="en-US" smtClean="0"/>
              <a:t>9/29/2016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3C2F2-08A2-46F6-B7BE-27053D25D601}" type="slidenum">
              <a:rPr lang="en-US" smtClean="0"/>
              <a:t>‹#›</a:t>
            </a:fld>
            <a:endParaRPr lang="en-US"/>
          </a:p>
        </p:txBody>
      </p:sp>
    </p:spTree>
    <p:extLst>
      <p:ext uri="{BB962C8B-B14F-4D97-AF65-F5344CB8AC3E}">
        <p14:creationId xmlns:p14="http://schemas.microsoft.com/office/powerpoint/2010/main" val="1013283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CA70EA-C0CC-4A95-AE37-179CBAE2D05B}" type="datetimeFigureOut">
              <a:rPr lang="en-US" smtClean="0"/>
              <a:t>9/29/2016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3C2F2-08A2-46F6-B7BE-27053D25D601}" type="slidenum">
              <a:rPr lang="en-US" smtClean="0"/>
              <a:t>‹#›</a:t>
            </a:fld>
            <a:endParaRPr lang="en-US"/>
          </a:p>
        </p:txBody>
      </p:sp>
    </p:spTree>
    <p:extLst>
      <p:ext uri="{BB962C8B-B14F-4D97-AF65-F5344CB8AC3E}">
        <p14:creationId xmlns:p14="http://schemas.microsoft.com/office/powerpoint/2010/main" val="351044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CA70EA-C0CC-4A95-AE37-179CBAE2D05B}" type="datetimeFigureOut">
              <a:rPr lang="en-US" smtClean="0"/>
              <a:t>9/29/2016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3C2F2-08A2-46F6-B7BE-27053D25D601}" type="slidenum">
              <a:rPr lang="en-US" smtClean="0"/>
              <a:t>‹#›</a:t>
            </a:fld>
            <a:endParaRPr lang="en-US"/>
          </a:p>
        </p:txBody>
      </p:sp>
    </p:spTree>
    <p:extLst>
      <p:ext uri="{BB962C8B-B14F-4D97-AF65-F5344CB8AC3E}">
        <p14:creationId xmlns:p14="http://schemas.microsoft.com/office/powerpoint/2010/main" val="1754193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hoto_O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p:cNvSpPr/>
          <p:nvPr userDrawn="1"/>
        </p:nvSpPr>
        <p:spPr bwMode="auto">
          <a:xfrm>
            <a:off x="269239" y="2077800"/>
            <a:ext cx="6274974" cy="3592580"/>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grpSp>
        <p:nvGrpSpPr>
          <p:cNvPr id="10" name="Group 9"/>
          <p:cNvGrpSpPr>
            <a:grpSpLocks noChangeAspect="1"/>
          </p:cNvGrpSpPr>
          <p:nvPr userDrawn="1"/>
        </p:nvGrpSpPr>
        <p:grpSpPr bwMode="black">
          <a:xfrm>
            <a:off x="448213" y="6123954"/>
            <a:ext cx="1241424" cy="266557"/>
            <a:chOff x="457200" y="1643393"/>
            <a:chExt cx="4492753" cy="964540"/>
          </a:xfrm>
        </p:grpSpPr>
        <p:pic>
          <p:nvPicPr>
            <p:cNvPr id="11" name="Picture 10"/>
            <p:cNvPicPr>
              <a:picLocks noChangeAspect="1"/>
            </p:cNvPicPr>
            <p:nvPr/>
          </p:nvPicPr>
          <p:blipFill>
            <a:blip r:embed="rId3"/>
            <a:stretch>
              <a:fillRect/>
            </a:stretch>
          </p:blipFill>
          <p:spPr bwMode="black">
            <a:xfrm>
              <a:off x="457200" y="1643393"/>
              <a:ext cx="964540" cy="964540"/>
            </a:xfrm>
            <a:prstGeom prst="rect">
              <a:avLst/>
            </a:prstGeom>
          </p:spPr>
        </p:pic>
        <p:sp>
          <p:nvSpPr>
            <p:cNvPr id="12"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412252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2061" name="think-cell Slide" r:id="rId4" imgW="270" imgH="270" progId="TCLayout.ActiveDocument.1">
                  <p:embed/>
                </p:oleObj>
              </mc:Choice>
              <mc:Fallback>
                <p:oleObj name="think-cell Slide" r:id="rId4" imgW="270" imgH="270" progId="TCLayout.ActiveDocument.1">
                  <p:embed/>
                  <p:pic>
                    <p:nvPicPr>
                      <p:cNvPr id="4" name="Object 3"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a:t>Click to edit Master title style</a:t>
            </a:r>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600">
                <a:solidFill>
                  <a:schemeClr val="tx1"/>
                </a:solidFill>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dirty="0"/>
              <a:t>Click to edit Master subtitle style</a:t>
            </a:r>
          </a:p>
        </p:txBody>
      </p:sp>
    </p:spTree>
    <p:extLst>
      <p:ext uri="{BB962C8B-B14F-4D97-AF65-F5344CB8AC3E}">
        <p14:creationId xmlns:p14="http://schemas.microsoft.com/office/powerpoint/2010/main" val="28629428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3085"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sz="1800" dirty="0">
              <a:solidFill>
                <a:srgbClr val="FFFFFF"/>
              </a:solidFill>
            </a:endParaRPr>
          </a:p>
        </p:txBody>
      </p:sp>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a:t>Click to edit Master title style</a:t>
            </a:r>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600">
                <a:solidFill>
                  <a:schemeClr val="tx1"/>
                </a:solidFill>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dirty="0"/>
              <a:t>Click to edit Master subtitle style</a:t>
            </a:r>
          </a:p>
        </p:txBody>
      </p:sp>
    </p:spTree>
    <p:extLst>
      <p:ext uri="{BB962C8B-B14F-4D97-AF65-F5344CB8AC3E}">
        <p14:creationId xmlns:p14="http://schemas.microsoft.com/office/powerpoint/2010/main" val="2998637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4109"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sz="1800" dirty="0">
              <a:solidFill>
                <a:srgbClr val="FFFFFF"/>
              </a:solidFill>
            </a:endParaRPr>
          </a:p>
        </p:txBody>
      </p:sp>
      <p:sp>
        <p:nvSpPr>
          <p:cNvPr id="2" name="Title 1"/>
          <p:cNvSpPr>
            <a:spLocks noGrp="1"/>
          </p:cNvSpPr>
          <p:nvPr>
            <p:ph type="ctrTitle" hasCustomPrompt="1"/>
          </p:nvPr>
        </p:nvSpPr>
        <p:spPr>
          <a:xfrm>
            <a:off x="606176" y="2235200"/>
            <a:ext cx="11034445" cy="2387600"/>
          </a:xfrm>
        </p:spPr>
        <p:txBody>
          <a:bodyPr anchor="b">
            <a:normAutofit/>
          </a:bodyPr>
          <a:lstStyle>
            <a:lvl1pPr algn="l">
              <a:defRPr sz="13798"/>
            </a:lvl1pPr>
          </a:lstStyle>
          <a:p>
            <a:r>
              <a:rPr lang="en-US" dirty="0"/>
              <a:t>Video</a:t>
            </a:r>
          </a:p>
        </p:txBody>
      </p:sp>
    </p:spTree>
    <p:extLst>
      <p:ext uri="{BB962C8B-B14F-4D97-AF65-F5344CB8AC3E}">
        <p14:creationId xmlns:p14="http://schemas.microsoft.com/office/powerpoint/2010/main" val="1508782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5133"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sz="1800" dirty="0">
              <a:solidFill>
                <a:srgbClr val="FFFFFF"/>
              </a:solidFill>
            </a:endParaRPr>
          </a:p>
        </p:txBody>
      </p:sp>
      <p:sp>
        <p:nvSpPr>
          <p:cNvPr id="2" name="Title 1"/>
          <p:cNvSpPr>
            <a:spLocks noGrp="1"/>
          </p:cNvSpPr>
          <p:nvPr>
            <p:ph type="ctrTitle"/>
          </p:nvPr>
        </p:nvSpPr>
        <p:spPr>
          <a:xfrm>
            <a:off x="606176" y="1534345"/>
            <a:ext cx="11034445" cy="1007888"/>
          </a:xfrm>
        </p:spPr>
        <p:txBody>
          <a:bodyPr anchor="b"/>
          <a:lstStyle>
            <a:lvl1pPr algn="l">
              <a:defRPr sz="5998">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06176" y="2853732"/>
            <a:ext cx="11034445" cy="2404068"/>
          </a:xfrm>
        </p:spPr>
        <p:txBody>
          <a:bodyPr>
            <a:normAutofit/>
          </a:bodyPr>
          <a:lstStyle>
            <a:lvl1pPr marL="0" indent="0" algn="l">
              <a:buNone/>
              <a:defRPr sz="3600"/>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dirty="0"/>
              <a:t>Click to edit Master subtitle style</a:t>
            </a:r>
          </a:p>
        </p:txBody>
      </p:sp>
    </p:spTree>
    <p:extLst>
      <p:ext uri="{BB962C8B-B14F-4D97-AF65-F5344CB8AC3E}">
        <p14:creationId xmlns:p14="http://schemas.microsoft.com/office/powerpoint/2010/main" val="263201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615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2" name="Title 1"/>
          <p:cNvSpPr>
            <a:spLocks noGrp="1"/>
          </p:cNvSpPr>
          <p:nvPr>
            <p:ph type="ctrTitle" hasCustomPrompt="1"/>
          </p:nvPr>
        </p:nvSpPr>
        <p:spPr>
          <a:xfrm>
            <a:off x="606176" y="2243915"/>
            <a:ext cx="11034445" cy="2387600"/>
          </a:xfrm>
        </p:spPr>
        <p:txBody>
          <a:bodyPr anchor="ctr">
            <a:noAutofit/>
          </a:bodyPr>
          <a:lstStyle>
            <a:lvl1pPr algn="l">
              <a:lnSpc>
                <a:spcPct val="100000"/>
              </a:lnSpc>
              <a:defRPr sz="16596">
                <a:solidFill>
                  <a:schemeClr val="bg1"/>
                </a:solidFill>
              </a:defRPr>
            </a:lvl1pPr>
          </a:lstStyle>
          <a:p>
            <a:r>
              <a:rPr lang="en-US" dirty="0"/>
              <a:t>subject</a:t>
            </a:r>
          </a:p>
        </p:txBody>
      </p:sp>
    </p:spTree>
    <p:extLst>
      <p:ext uri="{BB962C8B-B14F-4D97-AF65-F5344CB8AC3E}">
        <p14:creationId xmlns:p14="http://schemas.microsoft.com/office/powerpoint/2010/main" val="1995354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7181" name="think-cell Slide" r:id="rId4" imgW="270" imgH="270" progId="TCLayout.ActiveDocument.1">
                  <p:embed/>
                </p:oleObj>
              </mc:Choice>
              <mc:Fallback>
                <p:oleObj name="think-cell Slide" r:id="rId4" imgW="270" imgH="270" progId="TCLayout.ActiveDocument.1">
                  <p:embed/>
                  <p:pic>
                    <p:nvPicPr>
                      <p:cNvPr id="4" name="Object 3"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1" y="6256216"/>
            <a:ext cx="2743200" cy="365125"/>
          </a:xfrm>
          <a:prstGeom prst="rect">
            <a:avLst/>
          </a:prstGeom>
        </p:spPr>
        <p:txBody>
          <a:bodyPr/>
          <a:lstStyle/>
          <a:p>
            <a:fld id="{0A164282-434E-41D4-9582-783D542A7B68}" type="slidenum">
              <a:rPr lang="en-US" smtClean="0"/>
              <a:pPr/>
              <a:t>‹#›</a:t>
            </a:fld>
            <a:endParaRPr lang="en-US" dirty="0"/>
          </a:p>
        </p:txBody>
      </p:sp>
    </p:spTree>
    <p:extLst>
      <p:ext uri="{BB962C8B-B14F-4D97-AF65-F5344CB8AC3E}">
        <p14:creationId xmlns:p14="http://schemas.microsoft.com/office/powerpoint/2010/main" val="25448108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8205"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2" name="Title 1"/>
          <p:cNvSpPr>
            <a:spLocks noGrp="1"/>
          </p:cNvSpPr>
          <p:nvPr>
            <p:ph type="title"/>
          </p:nvPr>
        </p:nvSpPr>
        <p:spPr>
          <a:xfrm>
            <a:off x="560799" y="457200"/>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9" y="987426"/>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9" y="2604071"/>
            <a:ext cx="4211227" cy="3264917"/>
          </a:xfrm>
        </p:spPr>
        <p:txBody>
          <a:bodyPr>
            <a:normAutofit/>
          </a:bodyPr>
          <a:lstStyle>
            <a:lvl1pPr marL="0" indent="0">
              <a:buNone/>
              <a:defRPr sz="2000"/>
            </a:lvl1pPr>
            <a:lvl2pPr marL="457112" indent="0">
              <a:buNone/>
              <a:defRPr sz="1400"/>
            </a:lvl2pPr>
            <a:lvl3pPr marL="914225" indent="0">
              <a:buNone/>
              <a:defRPr sz="1200"/>
            </a:lvl3pPr>
            <a:lvl4pPr marL="1371337" indent="0">
              <a:buNone/>
              <a:defRPr sz="1000"/>
            </a:lvl4pPr>
            <a:lvl5pPr marL="1828449" indent="0">
              <a:buNone/>
              <a:defRPr sz="1000"/>
            </a:lvl5pPr>
            <a:lvl6pPr marL="2285561" indent="0">
              <a:buNone/>
              <a:defRPr sz="1000"/>
            </a:lvl6pPr>
            <a:lvl7pPr marL="2742674" indent="0">
              <a:buNone/>
              <a:defRPr sz="1000"/>
            </a:lvl7pPr>
            <a:lvl8pPr marL="3199785" indent="0">
              <a:buNone/>
              <a:defRPr sz="1000"/>
            </a:lvl8pPr>
            <a:lvl9pPr marL="3656897"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a:xfrm>
            <a:off x="8897421" y="6256216"/>
            <a:ext cx="2743200" cy="365125"/>
          </a:xfrm>
          <a:prstGeom prst="rect">
            <a:avLst/>
          </a:prstGeom>
        </p:spPr>
        <p:txBody>
          <a:bodyPr/>
          <a:lstStyle/>
          <a:p>
            <a:fld id="{0A164282-434E-41D4-9582-783D542A7B68}" type="slidenum">
              <a:rPr lang="en-US" smtClean="0"/>
              <a:pPr/>
              <a:t>‹#›</a:t>
            </a:fld>
            <a:endParaRPr lang="en-US" dirty="0"/>
          </a:p>
        </p:txBody>
      </p:sp>
    </p:spTree>
    <p:extLst>
      <p:ext uri="{BB962C8B-B14F-4D97-AF65-F5344CB8AC3E}">
        <p14:creationId xmlns:p14="http://schemas.microsoft.com/office/powerpoint/2010/main" val="3696723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CA70EA-C0CC-4A95-AE37-179CBAE2D05B}" type="datetimeFigureOut">
              <a:rPr lang="en-US" smtClean="0"/>
              <a:t>9/29/2016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3C2F2-08A2-46F6-B7BE-27053D25D601}" type="slidenum">
              <a:rPr lang="en-US" smtClean="0"/>
              <a:t>‹#›</a:t>
            </a:fld>
            <a:endParaRPr lang="en-US"/>
          </a:p>
        </p:txBody>
      </p:sp>
    </p:spTree>
    <p:extLst>
      <p:ext uri="{BB962C8B-B14F-4D97-AF65-F5344CB8AC3E}">
        <p14:creationId xmlns:p14="http://schemas.microsoft.com/office/powerpoint/2010/main" val="17802568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922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4" name="Slide Number Placeholder 3"/>
          <p:cNvSpPr>
            <a:spLocks noGrp="1"/>
          </p:cNvSpPr>
          <p:nvPr>
            <p:ph type="sldNum" sz="quarter" idx="12"/>
          </p:nvPr>
        </p:nvSpPr>
        <p:spPr>
          <a:xfrm>
            <a:off x="8903415" y="6256216"/>
            <a:ext cx="2743200" cy="365125"/>
          </a:xfrm>
          <a:prstGeom prst="rect">
            <a:avLst/>
          </a:prstGeom>
        </p:spPr>
        <p:txBody>
          <a:bodyPr/>
          <a:lstStyle/>
          <a:p>
            <a:fld id="{0A164282-434E-41D4-9582-783D542A7B68}" type="slidenum">
              <a:rPr lang="en-US" smtClean="0"/>
              <a:pPr/>
              <a:t>‹#›</a:t>
            </a:fld>
            <a:endParaRPr lang="en-US" dirty="0"/>
          </a:p>
        </p:txBody>
      </p:sp>
    </p:spTree>
    <p:extLst>
      <p:ext uri="{BB962C8B-B14F-4D97-AF65-F5344CB8AC3E}">
        <p14:creationId xmlns:p14="http://schemas.microsoft.com/office/powerpoint/2010/main" val="22493041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025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57" y="1558"/>
                        <a:ext cx="1556" cy="1556"/>
                      </a:xfrm>
                      <a:prstGeom prst="rect">
                        <a:avLst/>
                      </a:prstGeom>
                    </p:spPr>
                  </p:pic>
                </p:oleObj>
              </mc:Fallback>
            </mc:AlternateContent>
          </a:graphicData>
        </a:graphic>
      </p:graphicFrame>
    </p:spTree>
    <p:extLst>
      <p:ext uri="{BB962C8B-B14F-4D97-AF65-F5344CB8AC3E}">
        <p14:creationId xmlns:p14="http://schemas.microsoft.com/office/powerpoint/2010/main" val="6811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127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sz="1800" dirty="0">
              <a:solidFill>
                <a:srgbClr val="FFFFFF"/>
              </a:solidFill>
            </a:endParaRPr>
          </a:p>
        </p:txBody>
      </p:sp>
    </p:spTree>
    <p:extLst>
      <p:ext uri="{BB962C8B-B14F-4D97-AF65-F5344CB8AC3E}">
        <p14:creationId xmlns:p14="http://schemas.microsoft.com/office/powerpoint/2010/main" val="7224225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230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57" y="1558"/>
                        <a:ext cx="1556" cy="1556"/>
                      </a:xfrm>
                      <a:prstGeom prst="rect">
                        <a:avLst/>
                      </a:prstGeom>
                    </p:spPr>
                  </p:pic>
                </p:oleObj>
              </mc:Fallback>
            </mc:AlternateContent>
          </a:graphicData>
        </a:graphic>
      </p:graphicFrame>
      <p:pic>
        <p:nvPicPr>
          <p:cNvPr id="4" name="Picture 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2918"/>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sz="1800" dirty="0">
              <a:solidFill>
                <a:srgbClr val="FFFFFF"/>
              </a:solidFill>
            </a:endParaRPr>
          </a:p>
        </p:txBody>
      </p:sp>
    </p:spTree>
    <p:extLst>
      <p:ext uri="{BB962C8B-B14F-4D97-AF65-F5344CB8AC3E}">
        <p14:creationId xmlns:p14="http://schemas.microsoft.com/office/powerpoint/2010/main" val="14328900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3325"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sz="1800" dirty="0">
              <a:solidFill>
                <a:srgbClr val="FFFFFF"/>
              </a:solidFill>
            </a:endParaRPr>
          </a:p>
        </p:txBody>
      </p:sp>
      <p:sp>
        <p:nvSpPr>
          <p:cNvPr id="3" name="Text Box 3"/>
          <p:cNvSpPr txBox="1">
            <a:spLocks noChangeArrowheads="1"/>
          </p:cNvSpPr>
          <p:nvPr userDrawn="1"/>
        </p:nvSpPr>
        <p:spPr bwMode="blackWhite">
          <a:xfrm>
            <a:off x="450202" y="5503177"/>
            <a:ext cx="8639369" cy="720545"/>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dirty="0">
                <a:gradFill>
                  <a:gsLst>
                    <a:gs pos="0">
                      <a:srgbClr val="FFFFFF"/>
                    </a:gs>
                    <a:gs pos="100000">
                      <a:srgbClr val="FFFFFF"/>
                    </a:gs>
                  </a:gsLst>
                  <a:lin ang="5400000" scaled="0"/>
                </a:gradFill>
                <a:cs typeface="Segoe UI" pitchFamily="34" charset="0"/>
              </a:rPr>
              <a:t>© 2014 Microsoft Corporation. All rights reserved. Microsoft, Windows, Windows Vista and other product names are or may be registered trademarks and/or trademarks in the U.S. and/or other countries.</a:t>
            </a:r>
          </a:p>
          <a:p>
            <a:pPr defTabSz="913748"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6" cstate="screen">
            <a:extLst>
              <a:ext uri="{28A0092B-C50C-407E-A947-70E740481C1C}">
                <a14:useLocalDpi xmlns:a14="http://schemas.microsoft.com/office/drawing/2010/main" val="0"/>
              </a:ext>
            </a:extLst>
          </a:blip>
          <a:stretch>
            <a:fillRect/>
          </a:stretch>
        </p:blipFill>
        <p:spPr bwMode="invGray">
          <a:xfrm>
            <a:off x="667917" y="2968091"/>
            <a:ext cx="3223861" cy="690695"/>
          </a:xfrm>
          <a:prstGeom prst="rect">
            <a:avLst/>
          </a:prstGeom>
        </p:spPr>
      </p:pic>
    </p:spTree>
    <p:extLst>
      <p:ext uri="{BB962C8B-B14F-4D97-AF65-F5344CB8AC3E}">
        <p14:creationId xmlns:p14="http://schemas.microsoft.com/office/powerpoint/2010/main" val="41116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4349" name="think-cell Slide" r:id="rId4" imgW="6350000" imgH="6350000" progId="TCLayout.ActiveDocument.1">
                  <p:embed/>
                </p:oleObj>
              </mc:Choice>
              <mc:Fallback>
                <p:oleObj name="think-cell Slide" r:id="rId4" imgW="6350000" imgH="635000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5173029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52pt Title +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69243" y="1117577"/>
            <a:ext cx="10816237" cy="563458"/>
          </a:xfrm>
          <a:prstGeom prst="rect">
            <a:avLst/>
          </a:prstGeom>
        </p:spPr>
        <p:txBody>
          <a:bodyPr lIns="192024"/>
          <a:lstStyle>
            <a:lvl1pPr marL="0" indent="0">
              <a:buNone/>
              <a:defRPr lang="en-US" sz="2745" kern="1200" smtClean="0">
                <a:solidFill>
                  <a:schemeClr val="tx2"/>
                </a:solidFill>
                <a:latin typeface="+mj-lt"/>
                <a:ea typeface="+mn-ea"/>
                <a:cs typeface="+mn-cs"/>
              </a:defRPr>
            </a:lvl1pPr>
            <a:lvl2pPr marL="0" indent="0">
              <a:buNone/>
              <a:defRPr lang="en-US" sz="3108" kern="1200" smtClean="0">
                <a:solidFill>
                  <a:schemeClr val="bg1"/>
                </a:solidFill>
                <a:latin typeface="+mj-lt"/>
                <a:ea typeface="+mn-ea"/>
                <a:cs typeface="+mn-cs"/>
              </a:defRPr>
            </a:lvl2pPr>
            <a:lvl3pPr marL="0" indent="0">
              <a:buNone/>
              <a:defRPr lang="en-US" sz="3108" kern="1200" smtClean="0">
                <a:solidFill>
                  <a:schemeClr val="bg1"/>
                </a:solidFill>
                <a:latin typeface="+mj-lt"/>
                <a:ea typeface="+mn-ea"/>
                <a:cs typeface="+mn-cs"/>
              </a:defRPr>
            </a:lvl3pPr>
            <a:lvl4pPr marL="0" indent="0">
              <a:buNone/>
              <a:defRPr lang="en-US" sz="3108" kern="1200" smtClean="0">
                <a:solidFill>
                  <a:schemeClr val="bg1"/>
                </a:solidFill>
                <a:latin typeface="+mj-lt"/>
                <a:ea typeface="+mn-ea"/>
                <a:cs typeface="+mn-cs"/>
              </a:defRPr>
            </a:lvl4pPr>
            <a:lvl5pPr marL="0" indent="0">
              <a:buNone/>
              <a:defRPr lang="en-US" sz="3108" kern="1200">
                <a:solidFill>
                  <a:schemeClr val="bg1"/>
                </a:solidFill>
                <a:latin typeface="+mj-lt"/>
                <a:ea typeface="+mn-ea"/>
                <a:cs typeface="+mn-cs"/>
              </a:defRPr>
            </a:lvl5pPr>
          </a:lstStyle>
          <a:p>
            <a:pPr lvl="0"/>
            <a:r>
              <a:rPr lang="en-US"/>
              <a:t>Click to edit Master text styles</a:t>
            </a:r>
          </a:p>
        </p:txBody>
      </p:sp>
      <p:sp>
        <p:nvSpPr>
          <p:cNvPr id="7" name="Title 2"/>
          <p:cNvSpPr>
            <a:spLocks noGrp="1"/>
          </p:cNvSpPr>
          <p:nvPr>
            <p:ph type="title"/>
          </p:nvPr>
        </p:nvSpPr>
        <p:spPr>
          <a:xfrm>
            <a:off x="268927" y="286381"/>
            <a:ext cx="11653523" cy="927940"/>
          </a:xfrm>
          <a:prstGeom prst="rect">
            <a:avLst/>
          </a:prstGeom>
        </p:spPr>
        <p:txBody>
          <a:bodyPr/>
          <a:lstStyle>
            <a:lvl1pPr algn="l">
              <a:defRPr sz="5095">
                <a:solidFill>
                  <a:schemeClr val="tx2"/>
                </a:solidFill>
              </a:defRPr>
            </a:lvl1pPr>
          </a:lstStyle>
          <a:p>
            <a:r>
              <a:rPr lang="en-US" dirty="0"/>
              <a:t>Click to edit Master title style</a:t>
            </a:r>
          </a:p>
        </p:txBody>
      </p:sp>
      <p:sp>
        <p:nvSpPr>
          <p:cNvPr id="4" name="Footer Placeholder 2"/>
          <p:cNvSpPr>
            <a:spLocks noGrp="1"/>
          </p:cNvSpPr>
          <p:nvPr>
            <p:ph type="ftr" sz="quarter" idx="14"/>
          </p:nvPr>
        </p:nvSpPr>
        <p:spPr>
          <a:xfrm>
            <a:off x="269239" y="6558796"/>
            <a:ext cx="3859607" cy="134483"/>
          </a:xfrm>
          <a:prstGeom prst="rect">
            <a:avLst/>
          </a:prstGeom>
        </p:spPr>
        <p:txBody>
          <a:bodyPr/>
          <a:lstStyle>
            <a:lvl1pPr fontAlgn="base">
              <a:spcBef>
                <a:spcPct val="0"/>
              </a:spcBef>
              <a:spcAft>
                <a:spcPct val="0"/>
              </a:spcAft>
              <a:defRPr dirty="0" smtClean="0">
                <a:solidFill>
                  <a:srgbClr val="505050"/>
                </a:solidFill>
              </a:defRPr>
            </a:lvl1pPr>
          </a:lstStyle>
          <a:p>
            <a:pPr defTabSz="914225">
              <a:defRPr/>
            </a:pPr>
            <a:r>
              <a:rPr lang="en-US"/>
              <a:t>Microsoft Confidential</a:t>
            </a:r>
          </a:p>
        </p:txBody>
      </p:sp>
      <p:sp>
        <p:nvSpPr>
          <p:cNvPr id="5" name="Slide Number Placeholder 3"/>
          <p:cNvSpPr>
            <a:spLocks noGrp="1"/>
          </p:cNvSpPr>
          <p:nvPr>
            <p:ph type="sldNum" sz="quarter" idx="15"/>
          </p:nvPr>
        </p:nvSpPr>
        <p:spPr>
          <a:xfrm>
            <a:off x="11367166" y="6558796"/>
            <a:ext cx="555596" cy="134483"/>
          </a:xfrm>
          <a:prstGeom prst="rect">
            <a:avLst/>
          </a:prstGeom>
        </p:spPr>
        <p:txBody>
          <a:bodyPr/>
          <a:lstStyle>
            <a:lvl1pPr defTabSz="912979" fontAlgn="base">
              <a:spcBef>
                <a:spcPct val="0"/>
              </a:spcBef>
              <a:spcAft>
                <a:spcPct val="0"/>
              </a:spcAft>
              <a:defRPr smtClean="0">
                <a:solidFill>
                  <a:srgbClr val="505050"/>
                </a:solidFill>
              </a:defRPr>
            </a:lvl1pPr>
          </a:lstStyle>
          <a:p>
            <a:pPr>
              <a:defRPr/>
            </a:pPr>
            <a:fld id="{56442AAA-6A77-5942-BCC4-0CCA4B0626F8}" type="slidenum">
              <a:rPr/>
              <a:pPr>
                <a:defRPr/>
              </a:pPr>
              <a:t>‹#›</a:t>
            </a:fld>
            <a:endParaRPr dirty="0"/>
          </a:p>
        </p:txBody>
      </p:sp>
    </p:spTree>
    <p:extLst>
      <p:ext uri="{BB962C8B-B14F-4D97-AF65-F5344CB8AC3E}">
        <p14:creationId xmlns:p14="http://schemas.microsoft.com/office/powerpoint/2010/main" val="1352441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CA70EA-C0CC-4A95-AE37-179CBAE2D05B}" type="datetimeFigureOut">
              <a:rPr lang="en-US" smtClean="0"/>
              <a:t>9/29/2016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3C2F2-08A2-46F6-B7BE-27053D25D601}" type="slidenum">
              <a:rPr lang="en-US" smtClean="0"/>
              <a:t>‹#›</a:t>
            </a:fld>
            <a:endParaRPr lang="en-US"/>
          </a:p>
        </p:txBody>
      </p:sp>
    </p:spTree>
    <p:extLst>
      <p:ext uri="{BB962C8B-B14F-4D97-AF65-F5344CB8AC3E}">
        <p14:creationId xmlns:p14="http://schemas.microsoft.com/office/powerpoint/2010/main" val="1668247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CA70EA-C0CC-4A95-AE37-179CBAE2D05B}" type="datetimeFigureOut">
              <a:rPr lang="en-US" smtClean="0"/>
              <a:t>9/29/2016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3C2F2-08A2-46F6-B7BE-27053D25D601}" type="slidenum">
              <a:rPr lang="en-US" smtClean="0"/>
              <a:t>‹#›</a:t>
            </a:fld>
            <a:endParaRPr lang="en-US"/>
          </a:p>
        </p:txBody>
      </p:sp>
    </p:spTree>
    <p:extLst>
      <p:ext uri="{BB962C8B-B14F-4D97-AF65-F5344CB8AC3E}">
        <p14:creationId xmlns:p14="http://schemas.microsoft.com/office/powerpoint/2010/main" val="2632009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CA70EA-C0CC-4A95-AE37-179CBAE2D05B}" type="datetimeFigureOut">
              <a:rPr lang="en-US" smtClean="0"/>
              <a:t>9/29/2016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33C2F2-08A2-46F6-B7BE-27053D25D601}" type="slidenum">
              <a:rPr lang="en-US" smtClean="0"/>
              <a:t>‹#›</a:t>
            </a:fld>
            <a:endParaRPr lang="en-US"/>
          </a:p>
        </p:txBody>
      </p:sp>
    </p:spTree>
    <p:extLst>
      <p:ext uri="{BB962C8B-B14F-4D97-AF65-F5344CB8AC3E}">
        <p14:creationId xmlns:p14="http://schemas.microsoft.com/office/powerpoint/2010/main" val="972138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CA70EA-C0CC-4A95-AE37-179CBAE2D05B}" type="datetimeFigureOut">
              <a:rPr lang="en-US" smtClean="0"/>
              <a:t>9/29/2016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33C2F2-08A2-46F6-B7BE-27053D25D601}" type="slidenum">
              <a:rPr lang="en-US" smtClean="0"/>
              <a:t>‹#›</a:t>
            </a:fld>
            <a:endParaRPr lang="en-US"/>
          </a:p>
        </p:txBody>
      </p:sp>
    </p:spTree>
    <p:extLst>
      <p:ext uri="{BB962C8B-B14F-4D97-AF65-F5344CB8AC3E}">
        <p14:creationId xmlns:p14="http://schemas.microsoft.com/office/powerpoint/2010/main" val="2647202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A70EA-C0CC-4A95-AE37-179CBAE2D05B}" type="datetimeFigureOut">
              <a:rPr lang="en-US" smtClean="0"/>
              <a:t>9/29/2016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33C2F2-08A2-46F6-B7BE-27053D25D601}" type="slidenum">
              <a:rPr lang="en-US" smtClean="0"/>
              <a:t>‹#›</a:t>
            </a:fld>
            <a:endParaRPr lang="en-US"/>
          </a:p>
        </p:txBody>
      </p:sp>
    </p:spTree>
    <p:extLst>
      <p:ext uri="{BB962C8B-B14F-4D97-AF65-F5344CB8AC3E}">
        <p14:creationId xmlns:p14="http://schemas.microsoft.com/office/powerpoint/2010/main" val="2992534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CA70EA-C0CC-4A95-AE37-179CBAE2D05B}" type="datetimeFigureOut">
              <a:rPr lang="en-US" smtClean="0"/>
              <a:t>9/29/2016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3C2F2-08A2-46F6-B7BE-27053D25D601}" type="slidenum">
              <a:rPr lang="en-US" smtClean="0"/>
              <a:t>‹#›</a:t>
            </a:fld>
            <a:endParaRPr lang="en-US"/>
          </a:p>
        </p:txBody>
      </p:sp>
    </p:spTree>
    <p:extLst>
      <p:ext uri="{BB962C8B-B14F-4D97-AF65-F5344CB8AC3E}">
        <p14:creationId xmlns:p14="http://schemas.microsoft.com/office/powerpoint/2010/main" val="1768296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CA70EA-C0CC-4A95-AE37-179CBAE2D05B}" type="datetimeFigureOut">
              <a:rPr lang="en-US" smtClean="0"/>
              <a:t>9/29/2016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3C2F2-08A2-46F6-B7BE-27053D25D601}" type="slidenum">
              <a:rPr lang="en-US" smtClean="0"/>
              <a:t>‹#›</a:t>
            </a:fld>
            <a:endParaRPr lang="en-US"/>
          </a:p>
        </p:txBody>
      </p:sp>
    </p:spTree>
    <p:extLst>
      <p:ext uri="{BB962C8B-B14F-4D97-AF65-F5344CB8AC3E}">
        <p14:creationId xmlns:p14="http://schemas.microsoft.com/office/powerpoint/2010/main" val="2446643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oleObject" Target="../embeddings/oleObject1.bin"/><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ags" Target="../tags/tag1.xml"/><Relationship Id="rId2" Type="http://schemas.openxmlformats.org/officeDocument/2006/relationships/slideLayout" Target="../slideLayouts/slideLayout14.xml"/><Relationship Id="rId16" Type="http://schemas.openxmlformats.org/officeDocument/2006/relationships/vmlDrawing" Target="../drawings/vmlDrawing1.vml"/><Relationship Id="rId20"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19" Type="http://schemas.openxmlformats.org/officeDocument/2006/relationships/image" Target="../media/image3.emf"/><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CA70EA-C0CC-4A95-AE37-179CBAE2D05B}" type="datetimeFigureOut">
              <a:rPr lang="en-US" smtClean="0"/>
              <a:t>9/29/2016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3C2F2-08A2-46F6-B7BE-27053D25D601}" type="slidenum">
              <a:rPr lang="en-US" smtClean="0"/>
              <a:t>‹#›</a:t>
            </a:fld>
            <a:endParaRPr lang="en-US"/>
          </a:p>
        </p:txBody>
      </p:sp>
    </p:spTree>
    <p:extLst>
      <p:ext uri="{BB962C8B-B14F-4D97-AF65-F5344CB8AC3E}">
        <p14:creationId xmlns:p14="http://schemas.microsoft.com/office/powerpoint/2010/main" val="1974417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7"/>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037" name="think-cell Slide" r:id="rId18" imgW="270" imgH="270" progId="TCLayout.ActiveDocument.1">
                  <p:embed/>
                </p:oleObj>
              </mc:Choice>
              <mc:Fallback>
                <p:oleObj name="think-cell Slide" r:id="rId18" imgW="270" imgH="270" progId="TCLayout.ActiveDocument.1">
                  <p:embed/>
                  <p:pic>
                    <p:nvPicPr>
                      <p:cNvPr id="4" name="Object 3" hidden="1"/>
                      <p:cNvPicPr/>
                      <p:nvPr/>
                    </p:nvPicPr>
                    <p:blipFill>
                      <a:blip r:embed="rId19"/>
                      <a:stretch>
                        <a:fillRect/>
                      </a:stretch>
                    </p:blipFill>
                    <p:spPr>
                      <a:xfrm>
                        <a:off x="1557" y="1558"/>
                        <a:ext cx="1556" cy="1556"/>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20" cstate="screen">
            <a:extLst>
              <a:ext uri="{28A0092B-C50C-407E-A947-70E740481C1C}">
                <a14:useLocalDpi xmlns:a14="http://schemas.microsoft.com/office/drawing/2010/main" val="0"/>
              </a:ext>
            </a:extLst>
          </a:blip>
          <a:srcRect r="3957" b="4063"/>
          <a:stretch/>
        </p:blipFill>
        <p:spPr>
          <a:xfrm>
            <a:off x="10947" y="974"/>
            <a:ext cx="12170106" cy="6857027"/>
          </a:xfrm>
          <a:prstGeom prst="rect">
            <a:avLst/>
          </a:prstGeom>
        </p:spPr>
      </p:pic>
      <p:sp>
        <p:nvSpPr>
          <p:cNvPr id="2" name="Title Placeholder 1"/>
          <p:cNvSpPr>
            <a:spLocks noGrp="1"/>
          </p:cNvSpPr>
          <p:nvPr>
            <p:ph type="title"/>
          </p:nvPr>
        </p:nvSpPr>
        <p:spPr>
          <a:xfrm>
            <a:off x="560798" y="342356"/>
            <a:ext cx="11079822" cy="9576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17"/>
          <p:cNvSpPr>
            <a:spLocks noGrp="1"/>
          </p:cNvSpPr>
          <p:nvPr>
            <p:ph type="sldNum" sz="quarter" idx="4"/>
          </p:nvPr>
        </p:nvSpPr>
        <p:spPr>
          <a:xfrm>
            <a:off x="8897421" y="6274159"/>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pPr defTabSz="914225"/>
            <a:fld id="{0D099E2A-118A-4377-8F98-2DF40BCBA9FE}" type="slidenum">
              <a:rPr lang="en-US" smtClean="0"/>
              <a:pPr defTabSz="914225"/>
              <a:t>‹#›</a:t>
            </a:fld>
            <a:endParaRPr lang="en-US" dirty="0"/>
          </a:p>
        </p:txBody>
      </p:sp>
    </p:spTree>
    <p:extLst>
      <p:ext uri="{BB962C8B-B14F-4D97-AF65-F5344CB8AC3E}">
        <p14:creationId xmlns:p14="http://schemas.microsoft.com/office/powerpoint/2010/main" val="328684679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l" defTabSz="914225" rtl="0" eaLnBrk="1" latinLnBrk="0" hangingPunct="1">
        <a:lnSpc>
          <a:spcPct val="90000"/>
        </a:lnSpc>
        <a:spcBef>
          <a:spcPct val="0"/>
        </a:spcBef>
        <a:buNone/>
        <a:defRPr sz="5399" kern="1200">
          <a:solidFill>
            <a:schemeClr val="bg1"/>
          </a:solidFill>
          <a:latin typeface="+mj-lt"/>
          <a:ea typeface="+mj-ea"/>
          <a:cs typeface="+mj-cs"/>
        </a:defRPr>
      </a:lvl1pPr>
    </p:titleStyle>
    <p:bodyStyle>
      <a:lvl1pPr marL="228556" indent="-228556" algn="l" defTabSz="914225"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668" indent="-228556" algn="l" defTabSz="914225"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2781" indent="-228556" algn="l" defTabSz="914225"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599893" indent="-228556" algn="l" defTabSz="914225"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005" indent="-228556" algn="l" defTabSz="914225"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118"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30"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41"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53"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F26B43"/>
          </p15:clr>
        </p15:guide>
        <p15:guide id="2" pos="173">
          <p15:clr>
            <a:srgbClr val="F26B43"/>
          </p15:clr>
        </p15:guide>
        <p15:guide id="3" pos="7661">
          <p15:clr>
            <a:srgbClr val="F26B43"/>
          </p15:clr>
        </p15:guide>
        <p15:guide id="4" orient="horz" pos="421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8.xml"/><Relationship Id="rId5" Type="http://schemas.openxmlformats.org/officeDocument/2006/relationships/image" Target="../media/image11.jp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26.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Microsoft Azure Machine Learning for the </a:t>
            </a:r>
            <a:br>
              <a:rPr lang="en-US" dirty="0"/>
            </a:br>
            <a:r>
              <a:rPr lang="en-US" dirty="0"/>
              <a:t>Absolute Beginner</a:t>
            </a:r>
            <a:br>
              <a:rPr lang="en-US" dirty="0"/>
            </a:br>
            <a:endParaRPr lang="en-US" dirty="0"/>
          </a:p>
        </p:txBody>
      </p:sp>
      <p:sp>
        <p:nvSpPr>
          <p:cNvPr id="3" name="Text Placeholder 2"/>
          <p:cNvSpPr>
            <a:spLocks noGrp="1"/>
          </p:cNvSpPr>
          <p:nvPr>
            <p:ph type="body" sz="quarter" idx="14"/>
          </p:nvPr>
        </p:nvSpPr>
        <p:spPr>
          <a:xfrm>
            <a:off x="267683" y="5004618"/>
            <a:ext cx="6276530" cy="659087"/>
          </a:xfrm>
        </p:spPr>
        <p:txBody>
          <a:bodyPr/>
          <a:lstStyle/>
          <a:p>
            <a:r>
              <a:rPr lang="en-US" sz="2745" dirty="0"/>
              <a:t>Joel Cochran</a:t>
            </a:r>
          </a:p>
        </p:txBody>
      </p:sp>
    </p:spTree>
    <p:extLst>
      <p:ext uri="{BB962C8B-B14F-4D97-AF65-F5344CB8AC3E}">
        <p14:creationId xmlns:p14="http://schemas.microsoft.com/office/powerpoint/2010/main" val="280908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a:t>
            </a:r>
          </a:p>
        </p:txBody>
      </p:sp>
      <p:sp>
        <p:nvSpPr>
          <p:cNvPr id="3" name="Content Placeholder 2"/>
          <p:cNvSpPr>
            <a:spLocks noGrp="1"/>
          </p:cNvSpPr>
          <p:nvPr>
            <p:ph idx="1"/>
          </p:nvPr>
        </p:nvSpPr>
        <p:spPr/>
        <p:txBody>
          <a:bodyPr/>
          <a:lstStyle/>
          <a:p>
            <a:r>
              <a:rPr lang="en-US" dirty="0"/>
              <a:t>Input training data</a:t>
            </a:r>
          </a:p>
          <a:p>
            <a:r>
              <a:rPr lang="en-US" dirty="0"/>
              <a:t>Clean and transform</a:t>
            </a:r>
          </a:p>
          <a:p>
            <a:r>
              <a:rPr lang="en-US" dirty="0"/>
              <a:t>Train the model (apply algorithm to the data)</a:t>
            </a:r>
          </a:p>
          <a:p>
            <a:r>
              <a:rPr lang="en-US" dirty="0"/>
              <a:t>Test the model</a:t>
            </a:r>
          </a:p>
          <a:p>
            <a:r>
              <a:rPr lang="en-US" dirty="0"/>
              <a:t>Score the results of the test</a:t>
            </a:r>
          </a:p>
          <a:p>
            <a:r>
              <a:rPr lang="en-US" dirty="0"/>
              <a:t>Evaluate the Score</a:t>
            </a:r>
          </a:p>
          <a:p>
            <a:r>
              <a:rPr lang="en-US" dirty="0"/>
              <a:t>Operationalize (Publish the model)</a:t>
            </a:r>
          </a:p>
        </p:txBody>
      </p:sp>
      <p:sp>
        <p:nvSpPr>
          <p:cNvPr id="4" name="Slide Number Placeholder 3"/>
          <p:cNvSpPr>
            <a:spLocks noGrp="1"/>
          </p:cNvSpPr>
          <p:nvPr>
            <p:ph type="sldNum" sz="quarter" idx="12"/>
          </p:nvPr>
        </p:nvSpPr>
        <p:spPr/>
        <p:txBody>
          <a:bodyPr/>
          <a:lstStyle/>
          <a:p>
            <a:fld id="{0A164282-434E-41D4-9582-783D542A7B68}" type="slidenum">
              <a:rPr lang="en-US" smtClean="0"/>
              <a:pPr/>
              <a:t>10</a:t>
            </a:fld>
            <a:endParaRPr lang="en-US" dirty="0"/>
          </a:p>
        </p:txBody>
      </p:sp>
    </p:spTree>
    <p:extLst>
      <p:ext uri="{BB962C8B-B14F-4D97-AF65-F5344CB8AC3E}">
        <p14:creationId xmlns:p14="http://schemas.microsoft.com/office/powerpoint/2010/main" val="3407283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A164282-434E-41D4-9582-783D542A7B68}" type="slidenum">
              <a:rPr lang="en-US" smtClean="0"/>
              <a:pPr/>
              <a:t>11</a:t>
            </a:fld>
            <a:endParaRPr lang="en-US" dirty="0"/>
          </a:p>
        </p:txBody>
      </p:sp>
    </p:spTree>
    <p:extLst>
      <p:ext uri="{BB962C8B-B14F-4D97-AF65-F5344CB8AC3E}">
        <p14:creationId xmlns:p14="http://schemas.microsoft.com/office/powerpoint/2010/main" val="3845714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556952" y="6129337"/>
            <a:ext cx="10815638" cy="563563"/>
          </a:xfrm>
        </p:spPr>
        <p:txBody>
          <a:bodyPr>
            <a:normAutofit fontScale="55000" lnSpcReduction="20000"/>
          </a:bodyPr>
          <a:lstStyle/>
          <a:p>
            <a:r>
              <a:rPr lang="en-US" dirty="0">
                <a:solidFill>
                  <a:schemeClr val="bg1"/>
                </a:solidFill>
              </a:rPr>
              <a:t>https://azure.microsoft.com/en-us/documentation/articles/machine-learning-studio-overview-diagram/</a:t>
            </a:r>
          </a:p>
        </p:txBody>
      </p:sp>
      <p:sp>
        <p:nvSpPr>
          <p:cNvPr id="4" name="Slide Number Placeholder 3"/>
          <p:cNvSpPr>
            <a:spLocks noGrp="1"/>
          </p:cNvSpPr>
          <p:nvPr>
            <p:ph type="sldNum" sz="quarter" idx="4294967295"/>
          </p:nvPr>
        </p:nvSpPr>
        <p:spPr>
          <a:xfrm>
            <a:off x="11636375" y="6559550"/>
            <a:ext cx="555625" cy="133350"/>
          </a:xfrm>
        </p:spPr>
        <p:txBody>
          <a:bodyPr/>
          <a:lstStyle/>
          <a:p>
            <a:pPr>
              <a:defRPr/>
            </a:pPr>
            <a:fld id="{56442AAA-6A77-5942-BCC4-0CCA4B0626F8}" type="slidenum">
              <a:rPr lang="en-US" smtClean="0"/>
              <a:pPr>
                <a:defRPr/>
              </a:pPr>
              <a:t>12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995951"/>
          </a:xfrm>
          <a:prstGeom prst="rect">
            <a:avLst/>
          </a:prstGeom>
        </p:spPr>
      </p:pic>
    </p:spTree>
    <p:extLst>
      <p:ext uri="{BB962C8B-B14F-4D97-AF65-F5344CB8AC3E}">
        <p14:creationId xmlns:p14="http://schemas.microsoft.com/office/powerpoint/2010/main" val="701649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282784"/>
          </a:xfrm>
          <a:prstGeom prst="rect">
            <a:avLst/>
          </a:prstGeom>
        </p:spPr>
      </p:pic>
      <p:sp>
        <p:nvSpPr>
          <p:cNvPr id="3" name="Text Placeholder 1"/>
          <p:cNvSpPr txBox="1">
            <a:spLocks/>
          </p:cNvSpPr>
          <p:nvPr/>
        </p:nvSpPr>
        <p:spPr>
          <a:xfrm>
            <a:off x="598833" y="6294437"/>
            <a:ext cx="10815638" cy="563563"/>
          </a:xfrm>
          <a:prstGeom prst="rect">
            <a:avLst/>
          </a:prstGeom>
        </p:spPr>
        <p:txBody>
          <a:bodyPr vert="horz" lIns="91440" tIns="45720" rIns="91440" bIns="45720" rtlCol="0">
            <a:normAutofit fontScale="55000" lnSpcReduction="20000"/>
          </a:bodyPr>
          <a:lstStyle>
            <a:lvl1pPr marL="228556" indent="-228556" algn="l" defTabSz="914225"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668" indent="-228556" algn="l" defTabSz="914225"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2781" indent="-228556" algn="l" defTabSz="914225"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599893" indent="-228556" algn="l" defTabSz="914225"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005" indent="-228556" algn="l" defTabSz="914225"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118"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30"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41"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53"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https://azure.microsoft.com/en-us/documentation/articles/machine-learning-algorithm-cheat-sheet/</a:t>
            </a:r>
          </a:p>
        </p:txBody>
      </p:sp>
    </p:spTree>
    <p:extLst>
      <p:ext uri="{BB962C8B-B14F-4D97-AF65-F5344CB8AC3E}">
        <p14:creationId xmlns:p14="http://schemas.microsoft.com/office/powerpoint/2010/main" val="51706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bwMode="auto">
          <a:xfrm>
            <a:off x="3712023" y="2717832"/>
            <a:ext cx="1434280" cy="2667262"/>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71714" rIns="44821" bIns="44821" numCol="1" spcCol="0" rtlCol="0" fromWordArt="0" anchor="t" anchorCtr="0" forceAA="0" compatLnSpc="1">
            <a:prstTxWarp prst="textNoShape">
              <a:avLst/>
            </a:prstTxWarp>
            <a:noAutofit/>
          </a:bodyPr>
          <a:lstStyle/>
          <a:p>
            <a:pPr algn="ctr" defTabSz="914102" fontAlgn="base">
              <a:spcBef>
                <a:spcPts val="588"/>
              </a:spcBef>
              <a:spcAft>
                <a:spcPct val="0"/>
              </a:spcAft>
            </a:pPr>
            <a:r>
              <a:rPr lang="en-US" sz="1568" kern="0" dirty="0">
                <a:solidFill>
                  <a:srgbClr val="FFFFFF"/>
                </a:solidFill>
              </a:rPr>
              <a:t>Bing maps</a:t>
            </a:r>
            <a:br>
              <a:rPr lang="en-US" sz="1568" kern="0" dirty="0">
                <a:solidFill>
                  <a:srgbClr val="FFFFFF"/>
                </a:solidFill>
              </a:rPr>
            </a:br>
            <a:r>
              <a:rPr lang="en-US" sz="1568" kern="0" dirty="0">
                <a:solidFill>
                  <a:srgbClr val="FFFFFF"/>
                </a:solidFill>
              </a:rPr>
              <a:t>launches</a:t>
            </a:r>
          </a:p>
          <a:p>
            <a:pPr algn="ctr" defTabSz="914102" fontAlgn="base">
              <a:spcBef>
                <a:spcPts val="588"/>
              </a:spcBef>
              <a:spcAft>
                <a:spcPct val="0"/>
              </a:spcAft>
            </a:pPr>
            <a:br>
              <a:rPr lang="en-US" sz="1568" kern="0" dirty="0">
                <a:solidFill>
                  <a:srgbClr val="FFFFFF"/>
                </a:solidFill>
              </a:rPr>
            </a:br>
            <a:endParaRPr lang="en-US" sz="1568" kern="0" dirty="0">
              <a:solidFill>
                <a:srgbClr val="FFFFFF"/>
              </a:solidFill>
            </a:endParaRPr>
          </a:p>
          <a:p>
            <a:pPr algn="ctr" defTabSz="914102" fontAlgn="base">
              <a:spcBef>
                <a:spcPts val="588"/>
              </a:spcBef>
              <a:spcAft>
                <a:spcPct val="0"/>
              </a:spcAft>
            </a:pPr>
            <a:r>
              <a:rPr lang="en-US" sz="1568" kern="0" dirty="0">
                <a:solidFill>
                  <a:srgbClr val="00B0F0"/>
                </a:solidFill>
              </a:rPr>
              <a:t>What’s the best way home?  </a:t>
            </a:r>
          </a:p>
          <a:p>
            <a:pPr algn="ctr" defTabSz="914102" fontAlgn="base">
              <a:spcBef>
                <a:spcPts val="588"/>
              </a:spcBef>
              <a:spcAft>
                <a:spcPct val="0"/>
              </a:spcAft>
            </a:pPr>
            <a:endParaRPr lang="en-IN" sz="1568" kern="0" dirty="0">
              <a:solidFill>
                <a:srgbClr val="FFFFFF"/>
              </a:solidFill>
              <a:ea typeface="Segoe UI" pitchFamily="34" charset="0"/>
              <a:cs typeface="Segoe UI" pitchFamily="34" charset="0"/>
            </a:endParaRPr>
          </a:p>
        </p:txBody>
      </p:sp>
      <p:sp>
        <p:nvSpPr>
          <p:cNvPr id="52" name="Rectangle 51"/>
          <p:cNvSpPr/>
          <p:nvPr/>
        </p:nvSpPr>
        <p:spPr bwMode="auto">
          <a:xfrm>
            <a:off x="407076" y="2717832"/>
            <a:ext cx="1434280" cy="2667262"/>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71714" rIns="44821" bIns="44821" numCol="1" spcCol="0" rtlCol="0" fromWordArt="0" anchor="t" anchorCtr="0" forceAA="0" compatLnSpc="1">
            <a:prstTxWarp prst="textNoShape">
              <a:avLst/>
            </a:prstTxWarp>
            <a:noAutofit/>
          </a:bodyPr>
          <a:lstStyle/>
          <a:p>
            <a:pPr algn="ctr" defTabSz="914102" fontAlgn="base">
              <a:spcBef>
                <a:spcPts val="588"/>
              </a:spcBef>
              <a:spcAft>
                <a:spcPct val="0"/>
              </a:spcAft>
            </a:pPr>
            <a:r>
              <a:rPr lang="en-IN" sz="1568" kern="0" dirty="0">
                <a:solidFill>
                  <a:srgbClr val="FFFFFF"/>
                </a:solidFill>
                <a:ea typeface="Segoe UI" pitchFamily="34" charset="0"/>
                <a:cs typeface="Segoe UI" pitchFamily="34" charset="0"/>
              </a:rPr>
              <a:t>Microsoft Research formed</a:t>
            </a:r>
          </a:p>
        </p:txBody>
      </p:sp>
      <p:sp>
        <p:nvSpPr>
          <p:cNvPr id="53" name="Rectangle 52"/>
          <p:cNvSpPr/>
          <p:nvPr/>
        </p:nvSpPr>
        <p:spPr bwMode="auto">
          <a:xfrm>
            <a:off x="7016969" y="2717833"/>
            <a:ext cx="1434280" cy="2626995"/>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71714" rIns="44821" bIns="44821" numCol="1" spcCol="0" rtlCol="0" fromWordArt="0" anchor="t" anchorCtr="0" forceAA="0" compatLnSpc="1">
            <a:prstTxWarp prst="textNoShape">
              <a:avLst/>
            </a:prstTxWarp>
            <a:noAutofit/>
          </a:bodyPr>
          <a:lstStyle/>
          <a:p>
            <a:pPr algn="ctr" defTabSz="914102" fontAlgn="base">
              <a:spcBef>
                <a:spcPts val="588"/>
              </a:spcBef>
              <a:spcAft>
                <a:spcPct val="0"/>
              </a:spcAft>
            </a:pPr>
            <a:r>
              <a:rPr lang="en-IN" sz="1568" kern="0" dirty="0">
                <a:solidFill>
                  <a:srgbClr val="FFFFFF"/>
                </a:solidFill>
                <a:ea typeface="Segoe UI" pitchFamily="34" charset="0"/>
                <a:cs typeface="Segoe UI" pitchFamily="34" charset="0"/>
              </a:rPr>
              <a:t>Kinect launches</a:t>
            </a:r>
          </a:p>
          <a:p>
            <a:pPr algn="ctr" defTabSz="914102" fontAlgn="base">
              <a:spcBef>
                <a:spcPts val="588"/>
              </a:spcBef>
              <a:spcAft>
                <a:spcPct val="0"/>
              </a:spcAft>
            </a:pPr>
            <a:br>
              <a:rPr lang="en-IN" sz="1568" kern="0" dirty="0">
                <a:solidFill>
                  <a:srgbClr val="FFFFFF"/>
                </a:solidFill>
                <a:ea typeface="Segoe UI" pitchFamily="34" charset="0"/>
                <a:cs typeface="Segoe UI" pitchFamily="34" charset="0"/>
              </a:rPr>
            </a:br>
            <a:endParaRPr lang="en-IN" sz="1568" kern="0" dirty="0">
              <a:solidFill>
                <a:srgbClr val="FFFFFF"/>
              </a:solidFill>
              <a:ea typeface="Segoe UI" pitchFamily="34" charset="0"/>
              <a:cs typeface="Segoe UI" pitchFamily="34" charset="0"/>
            </a:endParaRPr>
          </a:p>
          <a:p>
            <a:pPr algn="ctr" defTabSz="914102" fontAlgn="base">
              <a:spcBef>
                <a:spcPts val="588"/>
              </a:spcBef>
              <a:spcAft>
                <a:spcPct val="0"/>
              </a:spcAft>
            </a:pPr>
            <a:r>
              <a:rPr lang="en-IN" sz="1568" kern="0" dirty="0">
                <a:solidFill>
                  <a:srgbClr val="00B0F0"/>
                </a:solidFill>
                <a:ea typeface="Segoe UI" pitchFamily="34" charset="0"/>
                <a:cs typeface="Segoe UI" pitchFamily="34" charset="0"/>
              </a:rPr>
              <a:t>What does that motion “mean”?</a:t>
            </a:r>
          </a:p>
        </p:txBody>
      </p:sp>
      <p:sp>
        <p:nvSpPr>
          <p:cNvPr id="54" name="Rectangle 53"/>
          <p:cNvSpPr/>
          <p:nvPr/>
        </p:nvSpPr>
        <p:spPr bwMode="auto">
          <a:xfrm>
            <a:off x="10321914" y="2717832"/>
            <a:ext cx="1434280" cy="2667262"/>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71714" rIns="44821" bIns="44821" numCol="1" spcCol="0" rtlCol="0" fromWordArt="0" anchor="t" anchorCtr="0" forceAA="0" compatLnSpc="1">
            <a:prstTxWarp prst="textNoShape">
              <a:avLst/>
            </a:prstTxWarp>
            <a:noAutofit/>
          </a:bodyPr>
          <a:lstStyle/>
          <a:p>
            <a:pPr algn="ctr" defTabSz="914102" fontAlgn="base">
              <a:spcBef>
                <a:spcPts val="588"/>
              </a:spcBef>
              <a:spcAft>
                <a:spcPct val="0"/>
              </a:spcAft>
            </a:pPr>
            <a:r>
              <a:rPr lang="en-IN" sz="1568" kern="0" dirty="0">
                <a:solidFill>
                  <a:srgbClr val="FFFFFF"/>
                </a:solidFill>
                <a:ea typeface="Segoe UI" pitchFamily="34" charset="0"/>
                <a:cs typeface="Segoe UI" pitchFamily="34" charset="0"/>
              </a:rPr>
              <a:t>Azure Machine Learning GA</a:t>
            </a:r>
          </a:p>
          <a:p>
            <a:pPr algn="ctr" defTabSz="914102" fontAlgn="base">
              <a:spcBef>
                <a:spcPts val="588"/>
              </a:spcBef>
              <a:spcAft>
                <a:spcPct val="0"/>
              </a:spcAft>
            </a:pPr>
            <a:endParaRPr lang="en-IN" sz="1568" kern="0" dirty="0">
              <a:solidFill>
                <a:srgbClr val="00B0F0"/>
              </a:solidFill>
              <a:ea typeface="Segoe UI" pitchFamily="34" charset="0"/>
              <a:cs typeface="Segoe UI" pitchFamily="34" charset="0"/>
            </a:endParaRPr>
          </a:p>
          <a:p>
            <a:pPr algn="ctr" defTabSz="914102" fontAlgn="base">
              <a:spcBef>
                <a:spcPts val="588"/>
              </a:spcBef>
              <a:spcAft>
                <a:spcPct val="0"/>
              </a:spcAft>
            </a:pPr>
            <a:br>
              <a:rPr lang="en-IN" sz="1568" kern="0" dirty="0">
                <a:solidFill>
                  <a:srgbClr val="00B0F0"/>
                </a:solidFill>
                <a:ea typeface="Segoe UI" pitchFamily="34" charset="0"/>
                <a:cs typeface="Segoe UI" pitchFamily="34" charset="0"/>
              </a:rPr>
            </a:br>
            <a:r>
              <a:rPr lang="en-IN" sz="1568" kern="0" dirty="0">
                <a:solidFill>
                  <a:srgbClr val="00B0F0"/>
                </a:solidFill>
                <a:ea typeface="Segoe UI" pitchFamily="34" charset="0"/>
                <a:cs typeface="Segoe UI" pitchFamily="34" charset="0"/>
              </a:rPr>
              <a:t>What will happen next? </a:t>
            </a:r>
          </a:p>
        </p:txBody>
      </p:sp>
      <p:sp>
        <p:nvSpPr>
          <p:cNvPr id="55" name="Rectangle 54"/>
          <p:cNvSpPr/>
          <p:nvPr/>
        </p:nvSpPr>
        <p:spPr bwMode="auto">
          <a:xfrm>
            <a:off x="2059549" y="2717832"/>
            <a:ext cx="1434280" cy="2667263"/>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71714" rIns="44821" bIns="44821" numCol="1" spcCol="0" rtlCol="0" fromWordArt="0" anchor="t" anchorCtr="0" forceAA="0" compatLnSpc="1">
            <a:prstTxWarp prst="textNoShape">
              <a:avLst/>
            </a:prstTxWarp>
            <a:noAutofit/>
          </a:bodyPr>
          <a:lstStyle/>
          <a:p>
            <a:pPr algn="ctr" defTabSz="896386"/>
            <a:r>
              <a:rPr lang="en-US" sz="1568" kern="0" dirty="0">
                <a:solidFill>
                  <a:srgbClr val="FFFFFF"/>
                </a:solidFill>
              </a:rPr>
              <a:t> Hotmail launches </a:t>
            </a:r>
          </a:p>
          <a:p>
            <a:pPr algn="ctr" defTabSz="896386"/>
            <a:endParaRPr lang="en-US" sz="1568" kern="0" dirty="0">
              <a:solidFill>
                <a:srgbClr val="FFFFFF"/>
              </a:solidFill>
            </a:endParaRPr>
          </a:p>
          <a:p>
            <a:pPr algn="ctr" defTabSz="896386"/>
            <a:endParaRPr lang="en-US" sz="1568" kern="0" dirty="0">
              <a:solidFill>
                <a:srgbClr val="FFFFFF"/>
              </a:solidFill>
            </a:endParaRPr>
          </a:p>
          <a:p>
            <a:pPr algn="ctr" defTabSz="896386"/>
            <a:endParaRPr lang="en-US" sz="1568" kern="0" dirty="0">
              <a:solidFill>
                <a:srgbClr val="00B0F0"/>
              </a:solidFill>
            </a:endParaRPr>
          </a:p>
          <a:p>
            <a:pPr algn="ctr" defTabSz="896386"/>
            <a:r>
              <a:rPr lang="en-US" sz="1568" kern="0" dirty="0">
                <a:solidFill>
                  <a:srgbClr val="00B0F0"/>
                </a:solidFill>
              </a:rPr>
              <a:t>Which email is junk? </a:t>
            </a:r>
          </a:p>
        </p:txBody>
      </p:sp>
      <p:sp>
        <p:nvSpPr>
          <p:cNvPr id="56" name="Rectangle 55"/>
          <p:cNvSpPr/>
          <p:nvPr/>
        </p:nvSpPr>
        <p:spPr bwMode="auto">
          <a:xfrm>
            <a:off x="5364496" y="2717833"/>
            <a:ext cx="1434280" cy="2626995"/>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71714" rIns="44821" bIns="44821" numCol="1" spcCol="0" rtlCol="0" fromWordArt="0" anchor="t" anchorCtr="0" forceAA="0" compatLnSpc="1">
            <a:prstTxWarp prst="textNoShape">
              <a:avLst/>
            </a:prstTxWarp>
            <a:noAutofit/>
          </a:bodyPr>
          <a:lstStyle/>
          <a:p>
            <a:pPr algn="ctr" defTabSz="914102" fontAlgn="base">
              <a:spcBef>
                <a:spcPts val="588"/>
              </a:spcBef>
              <a:spcAft>
                <a:spcPct val="0"/>
              </a:spcAft>
            </a:pPr>
            <a:r>
              <a:rPr lang="en-IN" sz="1568" kern="0" dirty="0">
                <a:solidFill>
                  <a:srgbClr val="FFFFFF"/>
                </a:solidFill>
                <a:ea typeface="Segoe UI" pitchFamily="34" charset="0"/>
                <a:cs typeface="Segoe UI" pitchFamily="34" charset="0"/>
              </a:rPr>
              <a:t>Bing search launches</a:t>
            </a:r>
          </a:p>
          <a:p>
            <a:pPr algn="ctr" defTabSz="914102" fontAlgn="base">
              <a:spcBef>
                <a:spcPts val="588"/>
              </a:spcBef>
              <a:spcAft>
                <a:spcPct val="0"/>
              </a:spcAft>
            </a:pPr>
            <a:br>
              <a:rPr lang="en-IN" sz="1568" kern="0" dirty="0">
                <a:solidFill>
                  <a:srgbClr val="FFFFFF"/>
                </a:solidFill>
                <a:ea typeface="Segoe UI" pitchFamily="34" charset="0"/>
                <a:cs typeface="Segoe UI" pitchFamily="34" charset="0"/>
              </a:rPr>
            </a:br>
            <a:endParaRPr lang="en-IN" sz="1568" kern="0" dirty="0">
              <a:solidFill>
                <a:srgbClr val="FFFFFF"/>
              </a:solidFill>
              <a:ea typeface="Segoe UI" pitchFamily="34" charset="0"/>
              <a:cs typeface="Segoe UI" pitchFamily="34" charset="0"/>
            </a:endParaRPr>
          </a:p>
          <a:p>
            <a:pPr algn="ctr" defTabSz="914102" fontAlgn="base">
              <a:spcBef>
                <a:spcPts val="588"/>
              </a:spcBef>
              <a:spcAft>
                <a:spcPct val="0"/>
              </a:spcAft>
            </a:pPr>
            <a:r>
              <a:rPr lang="en-IN" sz="1568" kern="0" dirty="0">
                <a:solidFill>
                  <a:srgbClr val="00B0F0"/>
                </a:solidFill>
                <a:ea typeface="Segoe UI" pitchFamily="34" charset="0"/>
                <a:cs typeface="Segoe UI" pitchFamily="34" charset="0"/>
              </a:rPr>
              <a:t>Which searches are most relevant? </a:t>
            </a:r>
          </a:p>
        </p:txBody>
      </p:sp>
      <p:sp>
        <p:nvSpPr>
          <p:cNvPr id="57" name="Rectangle 56"/>
          <p:cNvSpPr/>
          <p:nvPr/>
        </p:nvSpPr>
        <p:spPr bwMode="auto">
          <a:xfrm>
            <a:off x="8669443" y="2717832"/>
            <a:ext cx="1434280" cy="2667262"/>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71714" rIns="44821" bIns="44821" numCol="1" spcCol="0" rtlCol="0" fromWordArt="0" anchor="t" anchorCtr="0" forceAA="0" compatLnSpc="1">
            <a:prstTxWarp prst="textNoShape">
              <a:avLst/>
            </a:prstTxWarp>
            <a:noAutofit/>
          </a:bodyPr>
          <a:lstStyle/>
          <a:p>
            <a:pPr algn="ctr" defTabSz="914102" fontAlgn="base">
              <a:spcBef>
                <a:spcPts val="588"/>
              </a:spcBef>
              <a:spcAft>
                <a:spcPct val="0"/>
              </a:spcAft>
            </a:pPr>
            <a:r>
              <a:rPr lang="en-IN" sz="1568" kern="0" dirty="0">
                <a:solidFill>
                  <a:srgbClr val="FFFFFF"/>
                </a:solidFill>
                <a:ea typeface="Segoe UI" pitchFamily="34" charset="0"/>
                <a:cs typeface="Segoe UI" pitchFamily="34" charset="0"/>
              </a:rPr>
              <a:t>Skype Translator launches</a:t>
            </a:r>
          </a:p>
          <a:p>
            <a:pPr algn="ctr" defTabSz="914102" fontAlgn="base">
              <a:spcBef>
                <a:spcPts val="588"/>
              </a:spcBef>
              <a:spcAft>
                <a:spcPct val="0"/>
              </a:spcAft>
            </a:pPr>
            <a:endParaRPr lang="en-IN" sz="1568" kern="0" dirty="0">
              <a:solidFill>
                <a:srgbClr val="00B0F0"/>
              </a:solidFill>
              <a:ea typeface="Segoe UI" pitchFamily="34" charset="0"/>
              <a:cs typeface="Segoe UI" pitchFamily="34" charset="0"/>
            </a:endParaRPr>
          </a:p>
          <a:p>
            <a:pPr algn="ctr" defTabSz="914102" fontAlgn="base">
              <a:spcBef>
                <a:spcPts val="588"/>
              </a:spcBef>
              <a:spcAft>
                <a:spcPct val="0"/>
              </a:spcAft>
            </a:pPr>
            <a:r>
              <a:rPr lang="en-IN" sz="1568" kern="0" dirty="0">
                <a:solidFill>
                  <a:srgbClr val="00B0F0"/>
                </a:solidFill>
                <a:ea typeface="Segoe UI" pitchFamily="34" charset="0"/>
                <a:cs typeface="Segoe UI" pitchFamily="34" charset="0"/>
              </a:rPr>
              <a:t>What is that person saying?</a:t>
            </a:r>
          </a:p>
        </p:txBody>
      </p:sp>
      <p:sp>
        <p:nvSpPr>
          <p:cNvPr id="98" name="Title 2"/>
          <p:cNvSpPr txBox="1">
            <a:spLocks/>
          </p:cNvSpPr>
          <p:nvPr/>
        </p:nvSpPr>
        <p:spPr>
          <a:xfrm>
            <a:off x="536923" y="291515"/>
            <a:ext cx="11655078" cy="899537"/>
          </a:xfrm>
          <a:prstGeom prst="rect">
            <a:avLst/>
          </a:prstGeom>
        </p:spPr>
        <p:txBody>
          <a:bodyPr vert="horz" lIns="89642" tIns="44821" rIns="89642" bIns="44821" rtlCol="0" anchor="t">
            <a:noAutofit/>
          </a:bodyPr>
          <a:lstStyle>
            <a:lvl1pPr algn="l" defTabSz="932597" rtl="0" eaLnBrk="1" latinLnBrk="0" hangingPunct="1">
              <a:lnSpc>
                <a:spcPct val="90000"/>
              </a:lnSpc>
              <a:spcBef>
                <a:spcPct val="0"/>
              </a:spcBef>
              <a:buNone/>
              <a:defRPr sz="5507" kern="1200">
                <a:solidFill>
                  <a:schemeClr val="bg1"/>
                </a:solidFill>
                <a:latin typeface="+mj-lt"/>
                <a:ea typeface="+mj-ea"/>
                <a:cs typeface="+mj-cs"/>
              </a:defRPr>
            </a:lvl1pPr>
          </a:lstStyle>
          <a:p>
            <a:pPr defTabSz="914225"/>
            <a:r>
              <a:rPr lang="en-IN" sz="5294" dirty="0">
                <a:solidFill>
                  <a:srgbClr val="FFFFFF"/>
                </a:solidFill>
              </a:rPr>
              <a:t>Microsoft &amp; Machine Learning</a:t>
            </a:r>
            <a:br>
              <a:rPr lang="en-IN" sz="5294" dirty="0">
                <a:solidFill>
                  <a:srgbClr val="FFFFFF"/>
                </a:solidFill>
              </a:rPr>
            </a:br>
            <a:r>
              <a:rPr lang="en-IN" sz="3529" dirty="0">
                <a:solidFill>
                  <a:srgbClr val="FFFFFF"/>
                </a:solidFill>
              </a:rPr>
              <a:t>Answering questions with experience</a:t>
            </a:r>
          </a:p>
        </p:txBody>
      </p:sp>
      <p:sp>
        <p:nvSpPr>
          <p:cNvPr id="50" name="Rectangle 49"/>
          <p:cNvSpPr/>
          <p:nvPr/>
        </p:nvSpPr>
        <p:spPr bwMode="auto">
          <a:xfrm>
            <a:off x="1110768" y="2355589"/>
            <a:ext cx="26893" cy="41599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ts val="588"/>
              </a:spcBef>
              <a:spcAft>
                <a:spcPct val="0"/>
              </a:spcAft>
            </a:pPr>
            <a:endParaRPr lang="en-IN" sz="2745" kern="0" dirty="0">
              <a:solidFill>
                <a:srgbClr val="FFFFFF"/>
              </a:solidFill>
              <a:latin typeface="Segoe UI Light"/>
              <a:ea typeface="Segoe UI" pitchFamily="34" charset="0"/>
              <a:cs typeface="Segoe UI" pitchFamily="34" charset="0"/>
            </a:endParaRPr>
          </a:p>
        </p:txBody>
      </p:sp>
      <p:sp>
        <p:nvSpPr>
          <p:cNvPr id="58" name="Oval 57"/>
          <p:cNvSpPr/>
          <p:nvPr/>
        </p:nvSpPr>
        <p:spPr bwMode="auto">
          <a:xfrm>
            <a:off x="1060199" y="2659512"/>
            <a:ext cx="128031" cy="112389"/>
          </a:xfrm>
          <a:prstGeom prst="ellipse">
            <a:avLst/>
          </a:prstGeom>
          <a:solidFill>
            <a:schemeClr val="tx1"/>
          </a:solidFill>
          <a:ln>
            <a:solidFill>
              <a:srgbClr val="00BCF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ts val="588"/>
              </a:spcBef>
              <a:spcAft>
                <a:spcPct val="0"/>
              </a:spcAft>
            </a:pPr>
            <a:endParaRPr lang="en-IN" sz="2745" kern="0" dirty="0">
              <a:solidFill>
                <a:srgbClr val="FFFFFF"/>
              </a:solidFill>
              <a:latin typeface="Segoe UI Light"/>
              <a:ea typeface="Segoe UI" pitchFamily="34" charset="0"/>
              <a:cs typeface="Segoe UI" pitchFamily="34" charset="0"/>
            </a:endParaRPr>
          </a:p>
        </p:txBody>
      </p:sp>
      <p:sp>
        <p:nvSpPr>
          <p:cNvPr id="59" name="Rectangle 58"/>
          <p:cNvSpPr/>
          <p:nvPr/>
        </p:nvSpPr>
        <p:spPr bwMode="auto">
          <a:xfrm>
            <a:off x="11025608" y="2355589"/>
            <a:ext cx="26893" cy="41599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ts val="588"/>
              </a:spcBef>
              <a:spcAft>
                <a:spcPct val="0"/>
              </a:spcAft>
            </a:pPr>
            <a:endParaRPr lang="en-IN" sz="2745" kern="0" dirty="0">
              <a:solidFill>
                <a:srgbClr val="FFFFFF"/>
              </a:solidFill>
              <a:latin typeface="Segoe UI Light"/>
              <a:ea typeface="Segoe UI" pitchFamily="34" charset="0"/>
              <a:cs typeface="Segoe UI" pitchFamily="34" charset="0"/>
            </a:endParaRPr>
          </a:p>
        </p:txBody>
      </p:sp>
      <p:sp>
        <p:nvSpPr>
          <p:cNvPr id="60" name="Oval 59"/>
          <p:cNvSpPr/>
          <p:nvPr/>
        </p:nvSpPr>
        <p:spPr bwMode="auto">
          <a:xfrm>
            <a:off x="10975039" y="2659512"/>
            <a:ext cx="128031" cy="112389"/>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ts val="588"/>
              </a:spcBef>
              <a:spcAft>
                <a:spcPct val="0"/>
              </a:spcAft>
            </a:pPr>
            <a:endParaRPr lang="en-IN" sz="2745" kern="0" dirty="0">
              <a:solidFill>
                <a:srgbClr val="FFFFFF"/>
              </a:solidFill>
              <a:latin typeface="Segoe UI Light"/>
              <a:ea typeface="Segoe UI" pitchFamily="34" charset="0"/>
              <a:cs typeface="Segoe UI" pitchFamily="34" charset="0"/>
            </a:endParaRPr>
          </a:p>
        </p:txBody>
      </p:sp>
      <p:sp>
        <p:nvSpPr>
          <p:cNvPr id="102" name="Rectangle 101"/>
          <p:cNvSpPr/>
          <p:nvPr/>
        </p:nvSpPr>
        <p:spPr bwMode="auto">
          <a:xfrm>
            <a:off x="9373135" y="2355589"/>
            <a:ext cx="26893" cy="41599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ts val="588"/>
              </a:spcBef>
              <a:spcAft>
                <a:spcPct val="0"/>
              </a:spcAft>
            </a:pPr>
            <a:endParaRPr lang="en-IN" sz="2745" kern="0" dirty="0">
              <a:solidFill>
                <a:srgbClr val="FFFFFF"/>
              </a:solidFill>
              <a:latin typeface="Segoe UI Light"/>
              <a:ea typeface="Segoe UI" pitchFamily="34" charset="0"/>
              <a:cs typeface="Segoe UI" pitchFamily="34" charset="0"/>
            </a:endParaRPr>
          </a:p>
        </p:txBody>
      </p:sp>
      <p:sp>
        <p:nvSpPr>
          <p:cNvPr id="103" name="Oval 102"/>
          <p:cNvSpPr/>
          <p:nvPr/>
        </p:nvSpPr>
        <p:spPr bwMode="auto">
          <a:xfrm>
            <a:off x="9322566" y="2659512"/>
            <a:ext cx="128031" cy="11238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ts val="588"/>
              </a:spcBef>
              <a:spcAft>
                <a:spcPct val="0"/>
              </a:spcAft>
            </a:pPr>
            <a:endParaRPr lang="en-IN" sz="2745" kern="0" dirty="0">
              <a:solidFill>
                <a:srgbClr val="FFFFFF"/>
              </a:solidFill>
              <a:latin typeface="Segoe UI Light"/>
              <a:ea typeface="Segoe UI" pitchFamily="34" charset="0"/>
              <a:cs typeface="Segoe UI" pitchFamily="34" charset="0"/>
            </a:endParaRPr>
          </a:p>
        </p:txBody>
      </p:sp>
      <p:sp>
        <p:nvSpPr>
          <p:cNvPr id="104" name="Rectangle 103"/>
          <p:cNvSpPr/>
          <p:nvPr/>
        </p:nvSpPr>
        <p:spPr bwMode="auto">
          <a:xfrm>
            <a:off x="7720662" y="2355589"/>
            <a:ext cx="26893" cy="41599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ts val="588"/>
              </a:spcBef>
              <a:spcAft>
                <a:spcPct val="0"/>
              </a:spcAft>
            </a:pPr>
            <a:endParaRPr lang="en-IN" sz="2745" kern="0" dirty="0">
              <a:solidFill>
                <a:srgbClr val="FFFFFF"/>
              </a:solidFill>
              <a:latin typeface="Segoe UI Light"/>
              <a:ea typeface="Segoe UI" pitchFamily="34" charset="0"/>
              <a:cs typeface="Segoe UI" pitchFamily="34" charset="0"/>
            </a:endParaRPr>
          </a:p>
        </p:txBody>
      </p:sp>
      <p:sp>
        <p:nvSpPr>
          <p:cNvPr id="105" name="Oval 104"/>
          <p:cNvSpPr/>
          <p:nvPr/>
        </p:nvSpPr>
        <p:spPr bwMode="auto">
          <a:xfrm>
            <a:off x="7670093" y="2659512"/>
            <a:ext cx="128031" cy="11238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ts val="588"/>
              </a:spcBef>
              <a:spcAft>
                <a:spcPct val="0"/>
              </a:spcAft>
            </a:pPr>
            <a:endParaRPr lang="en-IN" sz="2745" kern="0" dirty="0">
              <a:solidFill>
                <a:srgbClr val="FFFFFF"/>
              </a:solidFill>
              <a:latin typeface="Segoe UI Light"/>
              <a:ea typeface="Segoe UI" pitchFamily="34" charset="0"/>
              <a:cs typeface="Segoe UI" pitchFamily="34" charset="0"/>
            </a:endParaRPr>
          </a:p>
        </p:txBody>
      </p:sp>
      <p:sp>
        <p:nvSpPr>
          <p:cNvPr id="106" name="Rectangle 105"/>
          <p:cNvSpPr/>
          <p:nvPr/>
        </p:nvSpPr>
        <p:spPr bwMode="auto">
          <a:xfrm>
            <a:off x="6068189" y="2355589"/>
            <a:ext cx="26893" cy="41599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ts val="588"/>
              </a:spcBef>
              <a:spcAft>
                <a:spcPct val="0"/>
              </a:spcAft>
            </a:pPr>
            <a:endParaRPr lang="en-IN" sz="2745" kern="0" dirty="0">
              <a:solidFill>
                <a:srgbClr val="FFFFFF"/>
              </a:solidFill>
              <a:latin typeface="Segoe UI Light"/>
              <a:ea typeface="Segoe UI" pitchFamily="34" charset="0"/>
              <a:cs typeface="Segoe UI" pitchFamily="34" charset="0"/>
            </a:endParaRPr>
          </a:p>
        </p:txBody>
      </p:sp>
      <p:sp>
        <p:nvSpPr>
          <p:cNvPr id="107" name="Oval 106"/>
          <p:cNvSpPr/>
          <p:nvPr/>
        </p:nvSpPr>
        <p:spPr bwMode="auto">
          <a:xfrm>
            <a:off x="6017620" y="2659512"/>
            <a:ext cx="128031" cy="11238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ts val="588"/>
              </a:spcBef>
              <a:spcAft>
                <a:spcPct val="0"/>
              </a:spcAft>
            </a:pPr>
            <a:endParaRPr lang="en-IN" sz="2745" kern="0" dirty="0">
              <a:solidFill>
                <a:srgbClr val="FFFFFF"/>
              </a:solidFill>
              <a:latin typeface="Segoe UI Light"/>
              <a:ea typeface="Segoe UI" pitchFamily="34" charset="0"/>
              <a:cs typeface="Segoe UI" pitchFamily="34" charset="0"/>
            </a:endParaRPr>
          </a:p>
        </p:txBody>
      </p:sp>
      <p:sp>
        <p:nvSpPr>
          <p:cNvPr id="108" name="Rectangle 107"/>
          <p:cNvSpPr/>
          <p:nvPr/>
        </p:nvSpPr>
        <p:spPr bwMode="auto">
          <a:xfrm>
            <a:off x="4415715" y="2355589"/>
            <a:ext cx="26893" cy="41599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ts val="588"/>
              </a:spcBef>
              <a:spcAft>
                <a:spcPct val="0"/>
              </a:spcAft>
            </a:pPr>
            <a:endParaRPr lang="en-IN" sz="2745" kern="0" dirty="0">
              <a:solidFill>
                <a:srgbClr val="FFFFFF"/>
              </a:solidFill>
              <a:latin typeface="Segoe UI Light"/>
              <a:ea typeface="Segoe UI" pitchFamily="34" charset="0"/>
              <a:cs typeface="Segoe UI" pitchFamily="34" charset="0"/>
            </a:endParaRPr>
          </a:p>
        </p:txBody>
      </p:sp>
      <p:sp>
        <p:nvSpPr>
          <p:cNvPr id="109" name="Oval 108"/>
          <p:cNvSpPr/>
          <p:nvPr/>
        </p:nvSpPr>
        <p:spPr bwMode="auto">
          <a:xfrm>
            <a:off x="4365146" y="2659512"/>
            <a:ext cx="128031" cy="11238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ts val="588"/>
              </a:spcBef>
              <a:spcAft>
                <a:spcPct val="0"/>
              </a:spcAft>
            </a:pPr>
            <a:endParaRPr lang="en-IN" sz="2745" kern="0" dirty="0">
              <a:solidFill>
                <a:srgbClr val="FFFFFF"/>
              </a:solidFill>
              <a:latin typeface="Segoe UI Light"/>
              <a:ea typeface="Segoe UI" pitchFamily="34" charset="0"/>
              <a:cs typeface="Segoe UI" pitchFamily="34" charset="0"/>
            </a:endParaRPr>
          </a:p>
        </p:txBody>
      </p:sp>
      <p:sp>
        <p:nvSpPr>
          <p:cNvPr id="110" name="Rectangle 109"/>
          <p:cNvSpPr/>
          <p:nvPr/>
        </p:nvSpPr>
        <p:spPr bwMode="auto">
          <a:xfrm>
            <a:off x="2763242" y="2355589"/>
            <a:ext cx="26893" cy="41599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ts val="588"/>
              </a:spcBef>
              <a:spcAft>
                <a:spcPct val="0"/>
              </a:spcAft>
            </a:pPr>
            <a:endParaRPr lang="en-IN" sz="2745" kern="0" dirty="0">
              <a:solidFill>
                <a:srgbClr val="FFFFFF"/>
              </a:solidFill>
              <a:latin typeface="Segoe UI Light"/>
              <a:ea typeface="Segoe UI" pitchFamily="34" charset="0"/>
              <a:cs typeface="Segoe UI" pitchFamily="34" charset="0"/>
            </a:endParaRPr>
          </a:p>
        </p:txBody>
      </p:sp>
      <p:sp>
        <p:nvSpPr>
          <p:cNvPr id="111" name="Oval 110"/>
          <p:cNvSpPr/>
          <p:nvPr/>
        </p:nvSpPr>
        <p:spPr bwMode="auto">
          <a:xfrm>
            <a:off x="2712673" y="2659512"/>
            <a:ext cx="128031" cy="11238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ts val="588"/>
              </a:spcBef>
              <a:spcAft>
                <a:spcPct val="0"/>
              </a:spcAft>
            </a:pPr>
            <a:endParaRPr lang="en-IN" sz="2745" kern="0" dirty="0">
              <a:solidFill>
                <a:srgbClr val="FFFFFF"/>
              </a:solidFill>
              <a:latin typeface="Segoe UI Light"/>
              <a:ea typeface="Segoe UI" pitchFamily="34" charset="0"/>
              <a:cs typeface="Segoe UI" pitchFamily="34" charset="0"/>
            </a:endParaRPr>
          </a:p>
        </p:txBody>
      </p:sp>
      <p:sp>
        <p:nvSpPr>
          <p:cNvPr id="112" name="Right Arrow 111"/>
          <p:cNvSpPr/>
          <p:nvPr/>
        </p:nvSpPr>
        <p:spPr bwMode="auto">
          <a:xfrm>
            <a:off x="-12805" y="2035723"/>
            <a:ext cx="12084888" cy="319867"/>
          </a:xfrm>
          <a:prstGeom prst="rightArrow">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a:ln>
                <a:solidFill>
                  <a:srgbClr val="FFFFFF">
                    <a:alpha val="0"/>
                  </a:srgbClr>
                </a:solidFill>
              </a:ln>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p:cNvSpPr/>
          <p:nvPr/>
        </p:nvSpPr>
        <p:spPr bwMode="auto">
          <a:xfrm>
            <a:off x="587355" y="2007256"/>
            <a:ext cx="1073721" cy="35857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2353" kern="0" dirty="0">
                <a:solidFill>
                  <a:srgbClr val="FFFFFF"/>
                </a:solidFill>
                <a:latin typeface="Segoe UI Light"/>
                <a:ea typeface="Segoe UI" pitchFamily="34" charset="0"/>
                <a:cs typeface="Segoe UI" pitchFamily="34" charset="0"/>
              </a:rPr>
              <a:t>1991</a:t>
            </a:r>
          </a:p>
        </p:txBody>
      </p:sp>
      <p:sp>
        <p:nvSpPr>
          <p:cNvPr id="114" name="Rectangle 113"/>
          <p:cNvSpPr/>
          <p:nvPr/>
        </p:nvSpPr>
        <p:spPr bwMode="auto">
          <a:xfrm>
            <a:off x="8849722" y="2007256"/>
            <a:ext cx="1073721" cy="35857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2353" kern="0" dirty="0">
                <a:solidFill>
                  <a:srgbClr val="FFFFFF"/>
                </a:solidFill>
                <a:latin typeface="Segoe UI Light"/>
                <a:ea typeface="Segoe UI" pitchFamily="34" charset="0"/>
                <a:cs typeface="Segoe UI" pitchFamily="34" charset="0"/>
              </a:rPr>
              <a:t>2014</a:t>
            </a:r>
          </a:p>
        </p:txBody>
      </p:sp>
      <p:sp>
        <p:nvSpPr>
          <p:cNvPr id="115" name="Rectangle 114"/>
          <p:cNvSpPr/>
          <p:nvPr/>
        </p:nvSpPr>
        <p:spPr bwMode="auto">
          <a:xfrm>
            <a:off x="5544776" y="2007256"/>
            <a:ext cx="1073721" cy="35857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2353" kern="0" dirty="0">
                <a:solidFill>
                  <a:srgbClr val="FFFFFF"/>
                </a:solidFill>
                <a:latin typeface="Segoe UI Light"/>
                <a:ea typeface="Segoe UI" pitchFamily="34" charset="0"/>
                <a:cs typeface="Segoe UI" pitchFamily="34" charset="0"/>
              </a:rPr>
              <a:t>2009</a:t>
            </a:r>
          </a:p>
        </p:txBody>
      </p:sp>
      <p:sp>
        <p:nvSpPr>
          <p:cNvPr id="116" name="Rectangle 115"/>
          <p:cNvSpPr/>
          <p:nvPr/>
        </p:nvSpPr>
        <p:spPr bwMode="auto">
          <a:xfrm>
            <a:off x="2239829" y="2007256"/>
            <a:ext cx="1073721" cy="35857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2353" kern="0" dirty="0">
                <a:solidFill>
                  <a:srgbClr val="FFFFFF"/>
                </a:solidFill>
                <a:latin typeface="Segoe UI Light"/>
                <a:ea typeface="Segoe UI" pitchFamily="34" charset="0"/>
                <a:cs typeface="Segoe UI" pitchFamily="34" charset="0"/>
              </a:rPr>
              <a:t>1997</a:t>
            </a:r>
          </a:p>
        </p:txBody>
      </p:sp>
      <p:sp>
        <p:nvSpPr>
          <p:cNvPr id="117" name="Rectangle 116"/>
          <p:cNvSpPr/>
          <p:nvPr/>
        </p:nvSpPr>
        <p:spPr bwMode="auto">
          <a:xfrm>
            <a:off x="10502195" y="2007256"/>
            <a:ext cx="1073721" cy="35857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2353" kern="0" dirty="0">
                <a:solidFill>
                  <a:srgbClr val="FFFFFF"/>
                </a:solidFill>
                <a:latin typeface="Segoe UI Light"/>
                <a:ea typeface="Segoe UI" pitchFamily="34" charset="0"/>
                <a:cs typeface="Segoe UI" pitchFamily="34" charset="0"/>
              </a:rPr>
              <a:t>2015</a:t>
            </a:r>
          </a:p>
        </p:txBody>
      </p:sp>
      <p:sp>
        <p:nvSpPr>
          <p:cNvPr id="118" name="Rectangle 117"/>
          <p:cNvSpPr/>
          <p:nvPr/>
        </p:nvSpPr>
        <p:spPr bwMode="auto">
          <a:xfrm>
            <a:off x="7197249" y="2007256"/>
            <a:ext cx="1073721" cy="35857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2353" kern="0" dirty="0">
                <a:solidFill>
                  <a:srgbClr val="FFFFFF"/>
                </a:solidFill>
                <a:latin typeface="Segoe UI Light"/>
                <a:ea typeface="Segoe UI" pitchFamily="34" charset="0"/>
                <a:cs typeface="Segoe UI" pitchFamily="34" charset="0"/>
              </a:rPr>
              <a:t>2010</a:t>
            </a:r>
          </a:p>
        </p:txBody>
      </p:sp>
      <p:sp>
        <p:nvSpPr>
          <p:cNvPr id="119" name="Rectangle 118"/>
          <p:cNvSpPr/>
          <p:nvPr/>
        </p:nvSpPr>
        <p:spPr bwMode="auto">
          <a:xfrm>
            <a:off x="3892302" y="2007256"/>
            <a:ext cx="1073721" cy="35857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2353" kern="0" dirty="0">
                <a:solidFill>
                  <a:srgbClr val="FFFFFF"/>
                </a:solidFill>
                <a:latin typeface="Segoe UI Light"/>
                <a:ea typeface="Segoe UI" pitchFamily="34" charset="0"/>
                <a:cs typeface="Segoe UI" pitchFamily="34" charset="0"/>
              </a:rPr>
              <a:t>2008</a:t>
            </a:r>
          </a:p>
        </p:txBody>
      </p:sp>
      <p:sp>
        <p:nvSpPr>
          <p:cNvPr id="2" name="Rectangle 1"/>
          <p:cNvSpPr/>
          <p:nvPr/>
        </p:nvSpPr>
        <p:spPr>
          <a:xfrm>
            <a:off x="0" y="5476861"/>
            <a:ext cx="12192000" cy="10624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61" fontAlgn="base">
              <a:spcBef>
                <a:spcPts val="1176"/>
              </a:spcBef>
              <a:spcAft>
                <a:spcPts val="1176"/>
              </a:spcAft>
            </a:pPr>
            <a:r>
              <a:rPr lang="en-US" sz="2745" i="1" kern="0" dirty="0">
                <a:solidFill>
                  <a:srgbClr val="FFFFFF"/>
                </a:solidFill>
                <a:latin typeface="Segoe UI Light"/>
              </a:rPr>
              <a:t>Machine learning is pervasive throughout Microsoft products.</a:t>
            </a:r>
            <a:endParaRPr lang="en-GB" sz="2745" i="1" kern="0" dirty="0">
              <a:solidFill>
                <a:srgbClr val="FFFFFF"/>
              </a:solidFill>
              <a:latin typeface="Segoe UI Light"/>
            </a:endParaRPr>
          </a:p>
        </p:txBody>
      </p:sp>
    </p:spTree>
    <p:extLst>
      <p:ext uri="{BB962C8B-B14F-4D97-AF65-F5344CB8AC3E}">
        <p14:creationId xmlns:p14="http://schemas.microsoft.com/office/powerpoint/2010/main" val="3807139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60798" y="342356"/>
            <a:ext cx="8795236" cy="4111657"/>
          </a:xfrm>
          <a:prstGeom prst="rect">
            <a:avLst/>
          </a:prstGeom>
        </p:spPr>
      </p:pic>
      <p:sp>
        <p:nvSpPr>
          <p:cNvPr id="2" name="Slide Number Placeholder 1"/>
          <p:cNvSpPr>
            <a:spLocks noGrp="1"/>
          </p:cNvSpPr>
          <p:nvPr>
            <p:ph type="sldNum" sz="quarter" idx="12"/>
          </p:nvPr>
        </p:nvSpPr>
        <p:spPr/>
        <p:txBody>
          <a:bodyPr/>
          <a:lstStyle/>
          <a:p>
            <a:fld id="{0A164282-434E-41D4-9582-783D542A7B68}" type="slidenum">
              <a:rPr lang="en-US" smtClean="0"/>
              <a:pPr/>
              <a:t>3</a:t>
            </a:fld>
            <a:endParaRPr lang="en-US" dirty="0"/>
          </a:p>
        </p:txBody>
      </p:sp>
    </p:spTree>
    <p:extLst>
      <p:ext uri="{BB962C8B-B14F-4D97-AF65-F5344CB8AC3E}">
        <p14:creationId xmlns:p14="http://schemas.microsoft.com/office/powerpoint/2010/main" val="1842984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0129" y="1160324"/>
            <a:ext cx="4090135" cy="220867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169" y="3302569"/>
            <a:ext cx="2358436" cy="3555431"/>
          </a:xfrm>
          <a:prstGeom prst="rect">
            <a:avLst/>
          </a:prstGeom>
        </p:spPr>
      </p:pic>
      <p:sp>
        <p:nvSpPr>
          <p:cNvPr id="2" name="Title 1"/>
          <p:cNvSpPr>
            <a:spLocks noGrp="1"/>
          </p:cNvSpPr>
          <p:nvPr>
            <p:ph type="title"/>
          </p:nvPr>
        </p:nvSpPr>
        <p:spPr/>
        <p:txBody>
          <a:bodyPr/>
          <a:lstStyle/>
          <a:p>
            <a:r>
              <a:rPr lang="en-US" dirty="0"/>
              <a:t>Is this dangerous?</a:t>
            </a:r>
          </a:p>
        </p:txBody>
      </p:sp>
      <p:sp>
        <p:nvSpPr>
          <p:cNvPr id="4" name="Slide Number Placeholder 3"/>
          <p:cNvSpPr>
            <a:spLocks noGrp="1"/>
          </p:cNvSpPr>
          <p:nvPr>
            <p:ph type="sldNum" sz="quarter" idx="12"/>
          </p:nvPr>
        </p:nvSpPr>
        <p:spPr/>
        <p:txBody>
          <a:bodyPr/>
          <a:lstStyle/>
          <a:p>
            <a:fld id="{0A164282-434E-41D4-9582-783D542A7B68}" type="slidenum">
              <a:rPr lang="en-US" smtClean="0"/>
              <a:pPr/>
              <a:t>4</a:t>
            </a:fld>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4168" y="3368997"/>
            <a:ext cx="4064000" cy="3251200"/>
          </a:xfrm>
          <a:prstGeom prst="rect">
            <a:avLst/>
          </a:prstGeom>
        </p:spPr>
      </p:pic>
      <p:pic>
        <p:nvPicPr>
          <p:cNvPr id="5" name="Content Placeholder 4"/>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3421699" y="2161021"/>
            <a:ext cx="4424517" cy="2757949"/>
          </a:xfrm>
        </p:spPr>
      </p:pic>
      <p:sp>
        <p:nvSpPr>
          <p:cNvPr id="9" name="TextBox 8"/>
          <p:cNvSpPr txBox="1"/>
          <p:nvPr/>
        </p:nvSpPr>
        <p:spPr>
          <a:xfrm>
            <a:off x="1671483" y="1468878"/>
            <a:ext cx="5469799" cy="523220"/>
          </a:xfrm>
          <a:prstGeom prst="rect">
            <a:avLst/>
          </a:prstGeom>
          <a:noFill/>
        </p:spPr>
        <p:txBody>
          <a:bodyPr wrap="square" rtlCol="0">
            <a:spAutoFit/>
          </a:bodyPr>
          <a:lstStyle/>
          <a:p>
            <a:r>
              <a:rPr lang="en-US" sz="2800" dirty="0">
                <a:latin typeface="Consolas" panose="020B0609020204030204" pitchFamily="49" charset="0"/>
              </a:rPr>
              <a:t>Why would you think that?</a:t>
            </a:r>
          </a:p>
        </p:txBody>
      </p:sp>
    </p:spTree>
    <p:extLst>
      <p:ext uri="{BB962C8B-B14F-4D97-AF65-F5344CB8AC3E}">
        <p14:creationId xmlns:p14="http://schemas.microsoft.com/office/powerpoint/2010/main" val="336263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people learn?</a:t>
            </a:r>
          </a:p>
        </p:txBody>
      </p:sp>
      <p:sp>
        <p:nvSpPr>
          <p:cNvPr id="3" name="Content Placeholder 2"/>
          <p:cNvSpPr>
            <a:spLocks noGrp="1"/>
          </p:cNvSpPr>
          <p:nvPr>
            <p:ph idx="1"/>
          </p:nvPr>
        </p:nvSpPr>
        <p:spPr/>
        <p:txBody>
          <a:bodyPr/>
          <a:lstStyle/>
          <a:p>
            <a:r>
              <a:rPr lang="en-US" dirty="0"/>
              <a:t>Exposure to facts?</a:t>
            </a:r>
          </a:p>
          <a:p>
            <a:r>
              <a:rPr lang="en-US" dirty="0"/>
              <a:t>Experimentation?</a:t>
            </a:r>
          </a:p>
          <a:p>
            <a:r>
              <a:rPr lang="en-US" dirty="0"/>
              <a:t>Repetition?</a:t>
            </a:r>
          </a:p>
          <a:p>
            <a:r>
              <a:rPr lang="en-US" dirty="0"/>
              <a:t>Experience?</a:t>
            </a:r>
          </a:p>
          <a:p>
            <a:r>
              <a:rPr lang="en-US" dirty="0"/>
              <a:t>All of the above?</a:t>
            </a:r>
          </a:p>
          <a:p>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5</a:t>
            </a:fld>
            <a:endParaRPr lang="en-US" dirty="0"/>
          </a:p>
        </p:txBody>
      </p:sp>
    </p:spTree>
    <p:extLst>
      <p:ext uri="{BB962C8B-B14F-4D97-AF65-F5344CB8AC3E}">
        <p14:creationId xmlns:p14="http://schemas.microsoft.com/office/powerpoint/2010/main" val="38198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9624" y="4621160"/>
            <a:ext cx="11079822" cy="1910649"/>
          </a:xfrm>
        </p:spPr>
        <p:txBody>
          <a:bodyPr/>
          <a:lstStyle/>
          <a:p>
            <a:r>
              <a:rPr lang="en-US" dirty="0"/>
              <a:t>Will the sun come up tomorrow?</a:t>
            </a:r>
          </a:p>
          <a:p>
            <a:r>
              <a:rPr lang="en-US" dirty="0"/>
              <a:t>Who will win the World Series?</a:t>
            </a:r>
          </a:p>
          <a:p>
            <a:r>
              <a:rPr lang="en-US" dirty="0"/>
              <a:t>Are you likely to support a particular candidate?</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6</a:t>
            </a:fld>
            <a:endParaRPr lang="en-US" dirty="0"/>
          </a:p>
        </p:txBody>
      </p:sp>
      <p:pic>
        <p:nvPicPr>
          <p:cNvPr id="5" name="Picture 4"/>
          <p:cNvPicPr>
            <a:picLocks noChangeAspect="1"/>
          </p:cNvPicPr>
          <p:nvPr/>
        </p:nvPicPr>
        <p:blipFill>
          <a:blip r:embed="rId2"/>
          <a:stretch>
            <a:fillRect/>
          </a:stretch>
        </p:blipFill>
        <p:spPr>
          <a:xfrm>
            <a:off x="298654" y="228240"/>
            <a:ext cx="9454945" cy="4061632"/>
          </a:xfrm>
          <a:prstGeom prst="rect">
            <a:avLst/>
          </a:prstGeom>
        </p:spPr>
      </p:pic>
    </p:spTree>
    <p:extLst>
      <p:ext uri="{BB962C8B-B14F-4D97-AF65-F5344CB8AC3E}">
        <p14:creationId xmlns:p14="http://schemas.microsoft.com/office/powerpoint/2010/main" val="322781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Analytics</a:t>
            </a:r>
          </a:p>
        </p:txBody>
      </p:sp>
      <p:sp>
        <p:nvSpPr>
          <p:cNvPr id="3" name="Content Placeholder 2"/>
          <p:cNvSpPr>
            <a:spLocks noGrp="1"/>
          </p:cNvSpPr>
          <p:nvPr>
            <p:ph idx="1"/>
          </p:nvPr>
        </p:nvSpPr>
        <p:spPr>
          <a:xfrm>
            <a:off x="767276" y="1299956"/>
            <a:ext cx="9684415" cy="2528749"/>
          </a:xfrm>
        </p:spPr>
        <p:txBody>
          <a:bodyPr/>
          <a:lstStyle/>
          <a:p>
            <a:r>
              <a:rPr lang="en-US" dirty="0"/>
              <a:t>Pattern Matching</a:t>
            </a:r>
          </a:p>
          <a:p>
            <a:r>
              <a:rPr lang="en-US" dirty="0"/>
              <a:t>Data Modeling</a:t>
            </a:r>
          </a:p>
          <a:p>
            <a:r>
              <a:rPr lang="en-US" dirty="0"/>
              <a:t>Statistics</a:t>
            </a:r>
          </a:p>
          <a:p>
            <a:r>
              <a:rPr lang="en-US" dirty="0"/>
              <a:t>Algorithms</a:t>
            </a:r>
          </a:p>
        </p:txBody>
      </p:sp>
      <p:sp>
        <p:nvSpPr>
          <p:cNvPr id="4" name="Slide Number Placeholder 3"/>
          <p:cNvSpPr>
            <a:spLocks noGrp="1"/>
          </p:cNvSpPr>
          <p:nvPr>
            <p:ph type="sldNum" sz="quarter" idx="12"/>
          </p:nvPr>
        </p:nvSpPr>
        <p:spPr/>
        <p:txBody>
          <a:bodyPr/>
          <a:lstStyle/>
          <a:p>
            <a:fld id="{0A164282-434E-41D4-9582-783D542A7B68}" type="slidenum">
              <a:rPr lang="en-US" smtClean="0"/>
              <a:pPr/>
              <a:t>7</a:t>
            </a:fld>
            <a:endParaRPr lang="en-US" dirty="0"/>
          </a:p>
        </p:txBody>
      </p:sp>
      <p:sp>
        <p:nvSpPr>
          <p:cNvPr id="6" name="TextBox 5"/>
          <p:cNvSpPr txBox="1"/>
          <p:nvPr/>
        </p:nvSpPr>
        <p:spPr>
          <a:xfrm>
            <a:off x="2057549" y="4488462"/>
            <a:ext cx="7103868" cy="1107996"/>
          </a:xfrm>
          <a:prstGeom prst="rect">
            <a:avLst/>
          </a:prstGeom>
          <a:noFill/>
        </p:spPr>
        <p:txBody>
          <a:bodyPr wrap="none" rtlCol="0">
            <a:spAutoFit/>
          </a:bodyPr>
          <a:lstStyle/>
          <a:p>
            <a:r>
              <a:rPr lang="en-US" sz="6600" i="1" dirty="0"/>
              <a:t>The future is now…</a:t>
            </a:r>
          </a:p>
        </p:txBody>
      </p:sp>
    </p:spTree>
    <p:extLst>
      <p:ext uri="{BB962C8B-B14F-4D97-AF65-F5344CB8AC3E}">
        <p14:creationId xmlns:p14="http://schemas.microsoft.com/office/powerpoint/2010/main" val="225588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is all around you</a:t>
            </a:r>
          </a:p>
        </p:txBody>
      </p:sp>
      <p:sp>
        <p:nvSpPr>
          <p:cNvPr id="3" name="Content Placeholder 2"/>
          <p:cNvSpPr>
            <a:spLocks noGrp="1"/>
          </p:cNvSpPr>
          <p:nvPr>
            <p:ph idx="1"/>
          </p:nvPr>
        </p:nvSpPr>
        <p:spPr/>
        <p:txBody>
          <a:bodyPr>
            <a:normAutofit lnSpcReduction="10000"/>
          </a:bodyPr>
          <a:lstStyle/>
          <a:p>
            <a:r>
              <a:rPr lang="en-US" dirty="0"/>
              <a:t>Google and Bing: search result relevance</a:t>
            </a:r>
          </a:p>
          <a:p>
            <a:r>
              <a:rPr lang="en-US" dirty="0"/>
              <a:t>Amazon and Netflix: recommendation engines</a:t>
            </a:r>
          </a:p>
          <a:p>
            <a:r>
              <a:rPr lang="en-US" dirty="0"/>
              <a:t>Cortana, Skype, and Kinect: voice and facial recognition</a:t>
            </a:r>
          </a:p>
          <a:p>
            <a:r>
              <a:rPr lang="en-US" dirty="0"/>
              <a:t>Credit card companies and banks: fraud detection</a:t>
            </a:r>
          </a:p>
          <a:p>
            <a:r>
              <a:rPr lang="en-US" dirty="0"/>
              <a:t>Manufacturing and </a:t>
            </a:r>
            <a:r>
              <a:rPr lang="en-US" dirty="0" err="1"/>
              <a:t>IoT</a:t>
            </a:r>
            <a:r>
              <a:rPr lang="en-US" dirty="0"/>
              <a:t>: sensor processing</a:t>
            </a:r>
          </a:p>
          <a:p>
            <a:r>
              <a:rPr lang="en-US" dirty="0"/>
              <a:t>Future: Self-driving cars, medical diagnosis, legal decisions, credit and loan decisions, </a:t>
            </a:r>
            <a:r>
              <a:rPr lang="en-US" dirty="0" err="1"/>
              <a:t>etc</a:t>
            </a:r>
            <a:r>
              <a:rPr lang="en-US" dirty="0"/>
              <a:t> </a:t>
            </a:r>
            <a:r>
              <a:rPr lang="en-US" dirty="0" err="1"/>
              <a:t>etc</a:t>
            </a:r>
            <a:r>
              <a:rPr lang="en-US" dirty="0"/>
              <a:t> </a:t>
            </a:r>
            <a:r>
              <a:rPr lang="en-US" dirty="0" err="1"/>
              <a:t>etc</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8</a:t>
            </a:fld>
            <a:endParaRPr lang="en-US" dirty="0"/>
          </a:p>
        </p:txBody>
      </p:sp>
    </p:spTree>
    <p:extLst>
      <p:ext uri="{BB962C8B-B14F-4D97-AF65-F5344CB8AC3E}">
        <p14:creationId xmlns:p14="http://schemas.microsoft.com/office/powerpoint/2010/main" val="173777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3206595" y="1547193"/>
            <a:ext cx="0" cy="497393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28336" y="324579"/>
            <a:ext cx="11648566" cy="927546"/>
          </a:xfrm>
        </p:spPr>
        <p:txBody>
          <a:bodyPr>
            <a:normAutofit fontScale="90000"/>
          </a:bodyPr>
          <a:lstStyle/>
          <a:p>
            <a:pPr fontAlgn="base">
              <a:spcAft>
                <a:spcPts val="588"/>
              </a:spcAft>
            </a:pPr>
            <a:r>
              <a:rPr lang="en-US" sz="5684" dirty="0">
                <a:gradFill>
                  <a:gsLst>
                    <a:gs pos="0">
                      <a:schemeClr val="bg1"/>
                    </a:gs>
                    <a:gs pos="100000">
                      <a:schemeClr val="bg1"/>
                    </a:gs>
                  </a:gsLst>
                  <a:lin ang="5400000" scaled="1"/>
                </a:gradFill>
              </a:rPr>
              <a:t>Azure Machine Learning Service</a:t>
            </a:r>
            <a:br>
              <a:rPr lang="en-US" sz="5684" dirty="0">
                <a:gradFill>
                  <a:gsLst>
                    <a:gs pos="0">
                      <a:schemeClr val="bg1"/>
                    </a:gs>
                    <a:gs pos="100000">
                      <a:schemeClr val="bg1"/>
                    </a:gs>
                  </a:gsLst>
                  <a:lin ang="5400000" scaled="1"/>
                </a:gradFill>
              </a:rPr>
            </a:br>
            <a:r>
              <a:rPr lang="en-US" sz="2157" dirty="0">
                <a:gradFill>
                  <a:gsLst>
                    <a:gs pos="0">
                      <a:schemeClr val="accent4"/>
                    </a:gs>
                    <a:gs pos="100000">
                      <a:schemeClr val="accent4"/>
                    </a:gs>
                  </a:gsLst>
                  <a:lin ang="5400000" scaled="1"/>
                </a:gradFill>
                <a:latin typeface="Segoe UI"/>
                <a:ea typeface="+mn-ea"/>
                <a:cs typeface="+mn-cs"/>
              </a:rPr>
              <a:t>Data -&gt; Predictive model -&gt; Operational web API in minutes</a:t>
            </a:r>
            <a:endParaRPr lang="en-US" sz="5684" dirty="0">
              <a:solidFill>
                <a:schemeClr val="bg1"/>
              </a:solidFill>
            </a:endParaRPr>
          </a:p>
        </p:txBody>
      </p:sp>
      <p:sp>
        <p:nvSpPr>
          <p:cNvPr id="140" name="TextBox 139"/>
          <p:cNvSpPr txBox="1"/>
          <p:nvPr/>
        </p:nvSpPr>
        <p:spPr>
          <a:xfrm>
            <a:off x="208280" y="3953136"/>
            <a:ext cx="2948214" cy="1164539"/>
          </a:xfrm>
          <a:prstGeom prst="rect">
            <a:avLst/>
          </a:prstGeom>
          <a:noFill/>
        </p:spPr>
        <p:txBody>
          <a:bodyPr wrap="none" lIns="179208" tIns="143366" rIns="179208" bIns="143366" rtlCol="0">
            <a:spAutoFit/>
          </a:bodyPr>
          <a:lstStyle/>
          <a:p>
            <a:pPr defTabSz="914225" fontAlgn="base">
              <a:spcBef>
                <a:spcPct val="0"/>
              </a:spcBef>
              <a:spcAft>
                <a:spcPts val="588"/>
              </a:spcAft>
            </a:pPr>
            <a:r>
              <a:rPr lang="en-US" sz="1568" dirty="0">
                <a:gradFill>
                  <a:gsLst>
                    <a:gs pos="0">
                      <a:schemeClr val="bg1"/>
                    </a:gs>
                    <a:gs pos="100000">
                      <a:schemeClr val="bg1"/>
                    </a:gs>
                  </a:gsLst>
                  <a:lin ang="5400000" scaled="1"/>
                </a:gradFill>
                <a:latin typeface="Segoe UI" panose="020B0502040204020203" pitchFamily="34" charset="0"/>
                <a:cs typeface="Segoe UI" panose="020B0502040204020203" pitchFamily="34" charset="0"/>
              </a:rPr>
              <a:t>Blobs and Tables</a:t>
            </a:r>
          </a:p>
          <a:p>
            <a:pPr defTabSz="914225" fontAlgn="base">
              <a:spcBef>
                <a:spcPct val="0"/>
              </a:spcBef>
              <a:spcAft>
                <a:spcPts val="588"/>
              </a:spcAft>
            </a:pPr>
            <a:r>
              <a:rPr lang="en-US" sz="1568" dirty="0">
                <a:gradFill>
                  <a:gsLst>
                    <a:gs pos="0">
                      <a:schemeClr val="bg1"/>
                    </a:gs>
                    <a:gs pos="100000">
                      <a:schemeClr val="bg1"/>
                    </a:gs>
                  </a:gsLst>
                  <a:lin ang="5400000" scaled="1"/>
                </a:gradFill>
                <a:latin typeface="Segoe UI" panose="020B0502040204020203" pitchFamily="34" charset="0"/>
                <a:cs typeface="Segoe UI" panose="020B0502040204020203" pitchFamily="34" charset="0"/>
              </a:rPr>
              <a:t>Hadoop (HDInsight)</a:t>
            </a:r>
          </a:p>
          <a:p>
            <a:pPr defTabSz="914225" fontAlgn="base">
              <a:spcBef>
                <a:spcPct val="0"/>
              </a:spcBef>
              <a:spcAft>
                <a:spcPts val="588"/>
              </a:spcAft>
            </a:pPr>
            <a:r>
              <a:rPr lang="en-US" sz="1568" dirty="0">
                <a:gradFill>
                  <a:gsLst>
                    <a:gs pos="0">
                      <a:schemeClr val="bg1"/>
                    </a:gs>
                    <a:gs pos="100000">
                      <a:schemeClr val="bg1"/>
                    </a:gs>
                  </a:gsLst>
                  <a:lin ang="5400000" scaled="1"/>
                </a:gradFill>
                <a:latin typeface="Segoe UI" panose="020B0502040204020203" pitchFamily="34" charset="0"/>
                <a:cs typeface="Segoe UI" panose="020B0502040204020203" pitchFamily="34" charset="0"/>
              </a:rPr>
              <a:t>Relational DB (Azure SQL DB)</a:t>
            </a:r>
          </a:p>
        </p:txBody>
      </p:sp>
      <p:sp>
        <p:nvSpPr>
          <p:cNvPr id="21" name="Rectangle 20"/>
          <p:cNvSpPr/>
          <p:nvPr/>
        </p:nvSpPr>
        <p:spPr>
          <a:xfrm>
            <a:off x="774852" y="1474334"/>
            <a:ext cx="1404918" cy="609943"/>
          </a:xfrm>
          <a:prstGeom prst="rect">
            <a:avLst/>
          </a:prstGeom>
        </p:spPr>
        <p:txBody>
          <a:bodyPr wrap="square" lIns="179208" tIns="134406" rIns="179208" bIns="134406">
            <a:spAutoFit/>
          </a:bodyPr>
          <a:lstStyle/>
          <a:p>
            <a:pPr algn="ctr" defTabSz="895870"/>
            <a:r>
              <a:rPr lang="en-US" sz="2157" dirty="0">
                <a:gradFill>
                  <a:gsLst>
                    <a:gs pos="0">
                      <a:schemeClr val="bg1"/>
                    </a:gs>
                    <a:gs pos="100000">
                      <a:schemeClr val="bg1"/>
                    </a:gs>
                  </a:gsLst>
                  <a:lin ang="5400000" scaled="1"/>
                </a:gradFill>
                <a:latin typeface="Segoe UI Light"/>
                <a:ea typeface="Calibri" panose="020F0502020204030204" pitchFamily="34" charset="0"/>
              </a:rPr>
              <a:t>Data</a:t>
            </a:r>
          </a:p>
        </p:txBody>
      </p:sp>
      <p:grpSp>
        <p:nvGrpSpPr>
          <p:cNvPr id="38" name="Group 37"/>
          <p:cNvGrpSpPr/>
          <p:nvPr/>
        </p:nvGrpSpPr>
        <p:grpSpPr>
          <a:xfrm>
            <a:off x="10504461" y="2449152"/>
            <a:ext cx="456983" cy="785046"/>
            <a:chOff x="9384608" y="3646196"/>
            <a:chExt cx="466344" cy="801128"/>
          </a:xfrm>
        </p:grpSpPr>
        <p:grpSp>
          <p:nvGrpSpPr>
            <p:cNvPr id="24" name="Group 23"/>
            <p:cNvGrpSpPr/>
            <p:nvPr/>
          </p:nvGrpSpPr>
          <p:grpSpPr>
            <a:xfrm>
              <a:off x="9384608" y="3646196"/>
              <a:ext cx="466344" cy="801128"/>
              <a:chOff x="9384608" y="3646196"/>
              <a:chExt cx="466344" cy="801128"/>
            </a:xfrm>
          </p:grpSpPr>
          <p:sp>
            <p:nvSpPr>
              <p:cNvPr id="95" name="Freeform 10"/>
              <p:cNvSpPr>
                <a:spLocks/>
              </p:cNvSpPr>
              <p:nvPr/>
            </p:nvSpPr>
            <p:spPr bwMode="auto">
              <a:xfrm>
                <a:off x="9384608" y="3646196"/>
                <a:ext cx="466344" cy="801128"/>
              </a:xfrm>
              <a:custGeom>
                <a:avLst/>
                <a:gdLst>
                  <a:gd name="T0" fmla="*/ 172 w 184"/>
                  <a:gd name="T1" fmla="*/ 0 h 314"/>
                  <a:gd name="T2" fmla="*/ 12 w 184"/>
                  <a:gd name="T3" fmla="*/ 0 h 314"/>
                  <a:gd name="T4" fmla="*/ 0 w 184"/>
                  <a:gd name="T5" fmla="*/ 12 h 314"/>
                  <a:gd name="T6" fmla="*/ 0 w 184"/>
                  <a:gd name="T7" fmla="*/ 302 h 314"/>
                  <a:gd name="T8" fmla="*/ 12 w 184"/>
                  <a:gd name="T9" fmla="*/ 314 h 314"/>
                  <a:gd name="T10" fmla="*/ 172 w 184"/>
                  <a:gd name="T11" fmla="*/ 314 h 314"/>
                  <a:gd name="T12" fmla="*/ 184 w 184"/>
                  <a:gd name="T13" fmla="*/ 302 h 314"/>
                  <a:gd name="T14" fmla="*/ 184 w 184"/>
                  <a:gd name="T15" fmla="*/ 12 h 314"/>
                  <a:gd name="T16" fmla="*/ 172 w 184"/>
                  <a:gd name="T1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14">
                    <a:moveTo>
                      <a:pt x="172" y="0"/>
                    </a:moveTo>
                    <a:cubicBezTo>
                      <a:pt x="12" y="0"/>
                      <a:pt x="12" y="0"/>
                      <a:pt x="12" y="0"/>
                    </a:cubicBezTo>
                    <a:cubicBezTo>
                      <a:pt x="6" y="0"/>
                      <a:pt x="0" y="5"/>
                      <a:pt x="0" y="12"/>
                    </a:cubicBezTo>
                    <a:cubicBezTo>
                      <a:pt x="0" y="302"/>
                      <a:pt x="0" y="302"/>
                      <a:pt x="0" y="302"/>
                    </a:cubicBezTo>
                    <a:cubicBezTo>
                      <a:pt x="0" y="308"/>
                      <a:pt x="6" y="314"/>
                      <a:pt x="12" y="314"/>
                    </a:cubicBezTo>
                    <a:cubicBezTo>
                      <a:pt x="172" y="314"/>
                      <a:pt x="172" y="314"/>
                      <a:pt x="172" y="314"/>
                    </a:cubicBezTo>
                    <a:cubicBezTo>
                      <a:pt x="178" y="314"/>
                      <a:pt x="184" y="308"/>
                      <a:pt x="184" y="302"/>
                    </a:cubicBezTo>
                    <a:cubicBezTo>
                      <a:pt x="184" y="12"/>
                      <a:pt x="184" y="12"/>
                      <a:pt x="184" y="12"/>
                    </a:cubicBezTo>
                    <a:cubicBezTo>
                      <a:pt x="184" y="5"/>
                      <a:pt x="178" y="0"/>
                      <a:pt x="172" y="0"/>
                    </a:cubicBezTo>
                  </a:path>
                </a:pathLst>
              </a:custGeom>
              <a:solidFill>
                <a:schemeClr val="bg1"/>
              </a:solidFill>
              <a:ln>
                <a:noFill/>
              </a:ln>
              <a:extLst/>
            </p:spPr>
            <p:txBody>
              <a:bodyPr vert="horz" wrap="square" lIns="89604" tIns="44802" rIns="89604" bIns="44802" numCol="1" anchor="t" anchorCtr="0" compatLnSpc="1">
                <a:prstTxWarp prst="textNoShape">
                  <a:avLst/>
                </a:prstTxWarp>
              </a:bodyPr>
              <a:lstStyle/>
              <a:p>
                <a:pPr defTabSz="914225"/>
                <a:endParaRPr lang="en-US" sz="1765" dirty="0">
                  <a:solidFill>
                    <a:srgbClr val="00B0F0"/>
                  </a:solidFill>
                </a:endParaRPr>
              </a:p>
            </p:txBody>
          </p:sp>
          <p:sp>
            <p:nvSpPr>
              <p:cNvPr id="96" name="Rectangle 11"/>
              <p:cNvSpPr>
                <a:spLocks noChangeArrowheads="1"/>
              </p:cNvSpPr>
              <p:nvPr/>
            </p:nvSpPr>
            <p:spPr bwMode="auto">
              <a:xfrm>
                <a:off x="9430600" y="3692189"/>
                <a:ext cx="374359" cy="629993"/>
              </a:xfrm>
              <a:prstGeom prst="rect">
                <a:avLst/>
              </a:prstGeom>
              <a:solidFill>
                <a:srgbClr val="DC3C00"/>
              </a:solidFill>
              <a:ln>
                <a:noFill/>
              </a:ln>
              <a:extLst/>
            </p:spPr>
            <p:txBody>
              <a:bodyPr vert="horz" wrap="square" lIns="89604" tIns="44802" rIns="89604" bIns="44802" numCol="1" anchor="t" anchorCtr="0" compatLnSpc="1">
                <a:prstTxWarp prst="textNoShape">
                  <a:avLst/>
                </a:prstTxWarp>
              </a:bodyPr>
              <a:lstStyle/>
              <a:p>
                <a:pPr defTabSz="914225"/>
                <a:endParaRPr lang="en-US" sz="1765" dirty="0">
                  <a:solidFill>
                    <a:srgbClr val="00B0F0"/>
                  </a:solidFill>
                </a:endParaRPr>
              </a:p>
            </p:txBody>
          </p:sp>
          <p:grpSp>
            <p:nvGrpSpPr>
              <p:cNvPr id="125" name="Group 124"/>
              <p:cNvGrpSpPr/>
              <p:nvPr/>
            </p:nvGrpSpPr>
            <p:grpSpPr>
              <a:xfrm>
                <a:off x="9484650" y="3817383"/>
                <a:ext cx="268769" cy="458657"/>
                <a:chOff x="10365212" y="5859572"/>
                <a:chExt cx="483110" cy="660040"/>
              </a:xfrm>
              <a:solidFill>
                <a:schemeClr val="bg1"/>
              </a:solidFill>
            </p:grpSpPr>
            <p:sp>
              <p:nvSpPr>
                <p:cNvPr id="126" name="Rectangle 9"/>
                <p:cNvSpPr>
                  <a:spLocks noChangeArrowheads="1"/>
                </p:cNvSpPr>
                <p:nvPr/>
              </p:nvSpPr>
              <p:spPr bwMode="auto">
                <a:xfrm>
                  <a:off x="10631433" y="6241326"/>
                  <a:ext cx="83515" cy="27828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04" tIns="44802" rIns="89604" bIns="44802" numCol="1" anchor="t" anchorCtr="0" compatLnSpc="1">
                  <a:prstTxWarp prst="textNoShape">
                    <a:avLst/>
                  </a:prstTxWarp>
                </a:bodyPr>
                <a:lstStyle/>
                <a:p>
                  <a:pPr defTabSz="914225"/>
                  <a:endParaRPr lang="en-US" sz="1765" dirty="0">
                    <a:solidFill>
                      <a:srgbClr val="00B0F0"/>
                    </a:solidFill>
                  </a:endParaRPr>
                </a:p>
              </p:txBody>
            </p:sp>
            <p:sp>
              <p:nvSpPr>
                <p:cNvPr id="128" name="Freeform 11"/>
                <p:cNvSpPr>
                  <a:spLocks/>
                </p:cNvSpPr>
                <p:nvPr/>
              </p:nvSpPr>
              <p:spPr bwMode="auto">
                <a:xfrm>
                  <a:off x="10365212" y="6063340"/>
                  <a:ext cx="84051" cy="456272"/>
                </a:xfrm>
                <a:custGeom>
                  <a:avLst/>
                  <a:gdLst>
                    <a:gd name="T0" fmla="*/ 0 w 314"/>
                    <a:gd name="T1" fmla="*/ 0 h 1292"/>
                    <a:gd name="T2" fmla="*/ 0 w 314"/>
                    <a:gd name="T3" fmla="*/ 641 h 1292"/>
                    <a:gd name="T4" fmla="*/ 0 w 314"/>
                    <a:gd name="T5" fmla="*/ 1292 h 1292"/>
                    <a:gd name="T6" fmla="*/ 314 w 314"/>
                    <a:gd name="T7" fmla="*/ 1292 h 1292"/>
                    <a:gd name="T8" fmla="*/ 314 w 314"/>
                    <a:gd name="T9" fmla="*/ 537 h 1292"/>
                    <a:gd name="T10" fmla="*/ 314 w 314"/>
                    <a:gd name="T11" fmla="*/ 0 h 1292"/>
                    <a:gd name="T12" fmla="*/ 0 w 314"/>
                    <a:gd name="T13" fmla="*/ 0 h 1292"/>
                  </a:gdLst>
                  <a:ahLst/>
                  <a:cxnLst>
                    <a:cxn ang="0">
                      <a:pos x="T0" y="T1"/>
                    </a:cxn>
                    <a:cxn ang="0">
                      <a:pos x="T2" y="T3"/>
                    </a:cxn>
                    <a:cxn ang="0">
                      <a:pos x="T4" y="T5"/>
                    </a:cxn>
                    <a:cxn ang="0">
                      <a:pos x="T6" y="T7"/>
                    </a:cxn>
                    <a:cxn ang="0">
                      <a:pos x="T8" y="T9"/>
                    </a:cxn>
                    <a:cxn ang="0">
                      <a:pos x="T10" y="T11"/>
                    </a:cxn>
                    <a:cxn ang="0">
                      <a:pos x="T12" y="T13"/>
                    </a:cxn>
                  </a:cxnLst>
                  <a:rect l="0" t="0" r="r" b="b"/>
                  <a:pathLst>
                    <a:path w="314" h="1292">
                      <a:moveTo>
                        <a:pt x="0" y="0"/>
                      </a:moveTo>
                      <a:lnTo>
                        <a:pt x="0" y="641"/>
                      </a:lnTo>
                      <a:lnTo>
                        <a:pt x="0" y="1292"/>
                      </a:lnTo>
                      <a:lnTo>
                        <a:pt x="314" y="1292"/>
                      </a:lnTo>
                      <a:lnTo>
                        <a:pt x="314" y="537"/>
                      </a:lnTo>
                      <a:lnTo>
                        <a:pt x="314"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914225"/>
                  <a:endParaRPr lang="en-US" sz="1765" dirty="0">
                    <a:solidFill>
                      <a:srgbClr val="00B0F0"/>
                    </a:solidFill>
                  </a:endParaRPr>
                </a:p>
              </p:txBody>
            </p:sp>
            <p:sp>
              <p:nvSpPr>
                <p:cNvPr id="169" name="Freeform 12"/>
                <p:cNvSpPr>
                  <a:spLocks/>
                </p:cNvSpPr>
                <p:nvPr/>
              </p:nvSpPr>
              <p:spPr bwMode="auto">
                <a:xfrm>
                  <a:off x="10497994" y="5859572"/>
                  <a:ext cx="84051" cy="660040"/>
                </a:xfrm>
                <a:custGeom>
                  <a:avLst/>
                  <a:gdLst>
                    <a:gd name="T0" fmla="*/ 0 w 314"/>
                    <a:gd name="T1" fmla="*/ 0 h 1869"/>
                    <a:gd name="T2" fmla="*/ 0 w 314"/>
                    <a:gd name="T3" fmla="*/ 1093 h 1869"/>
                    <a:gd name="T4" fmla="*/ 0 w 314"/>
                    <a:gd name="T5" fmla="*/ 1869 h 1869"/>
                    <a:gd name="T6" fmla="*/ 314 w 314"/>
                    <a:gd name="T7" fmla="*/ 1869 h 1869"/>
                    <a:gd name="T8" fmla="*/ 314 w 314"/>
                    <a:gd name="T9" fmla="*/ 991 h 1869"/>
                    <a:gd name="T10" fmla="*/ 314 w 314"/>
                    <a:gd name="T11" fmla="*/ 0 h 1869"/>
                    <a:gd name="T12" fmla="*/ 0 w 314"/>
                    <a:gd name="T13" fmla="*/ 0 h 1869"/>
                  </a:gdLst>
                  <a:ahLst/>
                  <a:cxnLst>
                    <a:cxn ang="0">
                      <a:pos x="T0" y="T1"/>
                    </a:cxn>
                    <a:cxn ang="0">
                      <a:pos x="T2" y="T3"/>
                    </a:cxn>
                    <a:cxn ang="0">
                      <a:pos x="T4" y="T5"/>
                    </a:cxn>
                    <a:cxn ang="0">
                      <a:pos x="T6" y="T7"/>
                    </a:cxn>
                    <a:cxn ang="0">
                      <a:pos x="T8" y="T9"/>
                    </a:cxn>
                    <a:cxn ang="0">
                      <a:pos x="T10" y="T11"/>
                    </a:cxn>
                    <a:cxn ang="0">
                      <a:pos x="T12" y="T13"/>
                    </a:cxn>
                  </a:cxnLst>
                  <a:rect l="0" t="0" r="r" b="b"/>
                  <a:pathLst>
                    <a:path w="314" h="1869">
                      <a:moveTo>
                        <a:pt x="0" y="0"/>
                      </a:moveTo>
                      <a:lnTo>
                        <a:pt x="0" y="1093"/>
                      </a:lnTo>
                      <a:lnTo>
                        <a:pt x="0" y="1869"/>
                      </a:lnTo>
                      <a:lnTo>
                        <a:pt x="314" y="1869"/>
                      </a:lnTo>
                      <a:lnTo>
                        <a:pt x="314" y="991"/>
                      </a:lnTo>
                      <a:lnTo>
                        <a:pt x="314"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914225"/>
                  <a:endParaRPr lang="en-US" sz="1765" dirty="0">
                    <a:solidFill>
                      <a:srgbClr val="00B0F0"/>
                    </a:solidFill>
                  </a:endParaRPr>
                </a:p>
              </p:txBody>
            </p:sp>
            <p:sp>
              <p:nvSpPr>
                <p:cNvPr id="170" name="Freeform 13"/>
                <p:cNvSpPr>
                  <a:spLocks/>
                </p:cNvSpPr>
                <p:nvPr/>
              </p:nvSpPr>
              <p:spPr bwMode="auto">
                <a:xfrm>
                  <a:off x="10764271" y="6070049"/>
                  <a:ext cx="84051" cy="449561"/>
                </a:xfrm>
                <a:custGeom>
                  <a:avLst/>
                  <a:gdLst>
                    <a:gd name="T0" fmla="*/ 0 w 314"/>
                    <a:gd name="T1" fmla="*/ 0 h 1273"/>
                    <a:gd name="T2" fmla="*/ 0 w 314"/>
                    <a:gd name="T3" fmla="*/ 251 h 1273"/>
                    <a:gd name="T4" fmla="*/ 0 w 314"/>
                    <a:gd name="T5" fmla="*/ 1273 h 1273"/>
                    <a:gd name="T6" fmla="*/ 314 w 314"/>
                    <a:gd name="T7" fmla="*/ 1273 h 1273"/>
                    <a:gd name="T8" fmla="*/ 314 w 314"/>
                    <a:gd name="T9" fmla="*/ 149 h 1273"/>
                    <a:gd name="T10" fmla="*/ 314 w 314"/>
                    <a:gd name="T11" fmla="*/ 0 h 1273"/>
                    <a:gd name="T12" fmla="*/ 0 w 314"/>
                    <a:gd name="T13" fmla="*/ 0 h 1273"/>
                  </a:gdLst>
                  <a:ahLst/>
                  <a:cxnLst>
                    <a:cxn ang="0">
                      <a:pos x="T0" y="T1"/>
                    </a:cxn>
                    <a:cxn ang="0">
                      <a:pos x="T2" y="T3"/>
                    </a:cxn>
                    <a:cxn ang="0">
                      <a:pos x="T4" y="T5"/>
                    </a:cxn>
                    <a:cxn ang="0">
                      <a:pos x="T6" y="T7"/>
                    </a:cxn>
                    <a:cxn ang="0">
                      <a:pos x="T8" y="T9"/>
                    </a:cxn>
                    <a:cxn ang="0">
                      <a:pos x="T10" y="T11"/>
                    </a:cxn>
                    <a:cxn ang="0">
                      <a:pos x="T12" y="T13"/>
                    </a:cxn>
                  </a:cxnLst>
                  <a:rect l="0" t="0" r="r" b="b"/>
                  <a:pathLst>
                    <a:path w="314" h="1273">
                      <a:moveTo>
                        <a:pt x="0" y="0"/>
                      </a:moveTo>
                      <a:lnTo>
                        <a:pt x="0" y="251"/>
                      </a:lnTo>
                      <a:lnTo>
                        <a:pt x="0" y="1273"/>
                      </a:lnTo>
                      <a:lnTo>
                        <a:pt x="314" y="1273"/>
                      </a:lnTo>
                      <a:lnTo>
                        <a:pt x="314" y="149"/>
                      </a:lnTo>
                      <a:lnTo>
                        <a:pt x="314"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914225"/>
                  <a:endParaRPr lang="en-US" sz="1765" dirty="0">
                    <a:solidFill>
                      <a:srgbClr val="00B0F0"/>
                    </a:solidFill>
                  </a:endParaRPr>
                </a:p>
              </p:txBody>
            </p:sp>
          </p:grpSp>
        </p:grpSp>
        <p:sp>
          <p:nvSpPr>
            <p:cNvPr id="97" name="Rectangle 12"/>
            <p:cNvSpPr>
              <a:spLocks noChangeArrowheads="1"/>
            </p:cNvSpPr>
            <p:nvPr/>
          </p:nvSpPr>
          <p:spPr bwMode="auto">
            <a:xfrm>
              <a:off x="9430600" y="3692189"/>
              <a:ext cx="374359" cy="629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04" tIns="44802" rIns="89604" bIns="44802" numCol="1" anchor="t" anchorCtr="0" compatLnSpc="1">
              <a:prstTxWarp prst="textNoShape">
                <a:avLst/>
              </a:prstTxWarp>
            </a:bodyPr>
            <a:lstStyle/>
            <a:p>
              <a:pPr defTabSz="914225"/>
              <a:endParaRPr lang="en-US" sz="1765" dirty="0">
                <a:solidFill>
                  <a:srgbClr val="00B0F0"/>
                </a:solidFill>
              </a:endParaRPr>
            </a:p>
          </p:txBody>
        </p:sp>
        <p:sp>
          <p:nvSpPr>
            <p:cNvPr id="98" name="Freeform 13"/>
            <p:cNvSpPr>
              <a:spLocks/>
            </p:cNvSpPr>
            <p:nvPr/>
          </p:nvSpPr>
          <p:spPr bwMode="auto">
            <a:xfrm>
              <a:off x="9547187" y="4360686"/>
              <a:ext cx="141187" cy="18183"/>
            </a:xfrm>
            <a:custGeom>
              <a:avLst/>
              <a:gdLst>
                <a:gd name="T0" fmla="*/ 56 w 56"/>
                <a:gd name="T1" fmla="*/ 3 h 7"/>
                <a:gd name="T2" fmla="*/ 52 w 56"/>
                <a:gd name="T3" fmla="*/ 7 h 7"/>
                <a:gd name="T4" fmla="*/ 4 w 56"/>
                <a:gd name="T5" fmla="*/ 7 h 7"/>
                <a:gd name="T6" fmla="*/ 0 w 56"/>
                <a:gd name="T7" fmla="*/ 3 h 7"/>
                <a:gd name="T8" fmla="*/ 4 w 56"/>
                <a:gd name="T9" fmla="*/ 0 h 7"/>
                <a:gd name="T10" fmla="*/ 52 w 56"/>
                <a:gd name="T11" fmla="*/ 0 h 7"/>
                <a:gd name="T12" fmla="*/ 56 w 56"/>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6" h="7">
                  <a:moveTo>
                    <a:pt x="56" y="3"/>
                  </a:moveTo>
                  <a:cubicBezTo>
                    <a:pt x="56" y="5"/>
                    <a:pt x="54" y="7"/>
                    <a:pt x="52" y="7"/>
                  </a:cubicBezTo>
                  <a:cubicBezTo>
                    <a:pt x="4" y="7"/>
                    <a:pt x="4" y="7"/>
                    <a:pt x="4" y="7"/>
                  </a:cubicBezTo>
                  <a:cubicBezTo>
                    <a:pt x="2" y="7"/>
                    <a:pt x="0" y="5"/>
                    <a:pt x="0" y="3"/>
                  </a:cubicBezTo>
                  <a:cubicBezTo>
                    <a:pt x="0" y="1"/>
                    <a:pt x="2" y="0"/>
                    <a:pt x="4" y="0"/>
                  </a:cubicBezTo>
                  <a:cubicBezTo>
                    <a:pt x="52" y="0"/>
                    <a:pt x="52" y="0"/>
                    <a:pt x="52" y="0"/>
                  </a:cubicBezTo>
                  <a:cubicBezTo>
                    <a:pt x="54" y="0"/>
                    <a:pt x="56" y="1"/>
                    <a:pt x="56" y="3"/>
                  </a:cubicBezTo>
                  <a:close/>
                </a:path>
              </a:pathLst>
            </a:custGeom>
            <a:solidFill>
              <a:schemeClr val="accent4"/>
            </a:solidFill>
            <a:ln>
              <a:noFill/>
            </a:ln>
            <a:extLst/>
          </p:spPr>
          <p:txBody>
            <a:bodyPr vert="horz" wrap="square" lIns="89604" tIns="44802" rIns="89604" bIns="44802" numCol="1" anchor="t" anchorCtr="0" compatLnSpc="1">
              <a:prstTxWarp prst="textNoShape">
                <a:avLst/>
              </a:prstTxWarp>
            </a:bodyPr>
            <a:lstStyle/>
            <a:p>
              <a:pPr defTabSz="914225"/>
              <a:endParaRPr lang="en-US" sz="1765" dirty="0">
                <a:solidFill>
                  <a:srgbClr val="00B0F0"/>
                </a:solidFill>
              </a:endParaRPr>
            </a:p>
          </p:txBody>
        </p:sp>
        <p:sp>
          <p:nvSpPr>
            <p:cNvPr id="99" name="Rectangle 14"/>
            <p:cNvSpPr>
              <a:spLocks noChangeArrowheads="1"/>
            </p:cNvSpPr>
            <p:nvPr/>
          </p:nvSpPr>
          <p:spPr bwMode="auto">
            <a:xfrm>
              <a:off x="9430600" y="4322181"/>
              <a:ext cx="124073" cy="1070"/>
            </a:xfrm>
            <a:prstGeom prst="rect">
              <a:avLst/>
            </a:prstGeom>
            <a:solidFill>
              <a:srgbClr val="5C476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04" tIns="44802" rIns="89604" bIns="44802" numCol="1" anchor="t" anchorCtr="0" compatLnSpc="1">
              <a:prstTxWarp prst="textNoShape">
                <a:avLst/>
              </a:prstTxWarp>
            </a:bodyPr>
            <a:lstStyle/>
            <a:p>
              <a:pPr defTabSz="914225"/>
              <a:endParaRPr lang="en-US" sz="1765" dirty="0">
                <a:solidFill>
                  <a:srgbClr val="00B0F0"/>
                </a:solidFill>
              </a:endParaRPr>
            </a:p>
          </p:txBody>
        </p:sp>
        <p:sp>
          <p:nvSpPr>
            <p:cNvPr id="100" name="Freeform 15"/>
            <p:cNvSpPr>
              <a:spLocks/>
            </p:cNvSpPr>
            <p:nvPr/>
          </p:nvSpPr>
          <p:spPr bwMode="auto">
            <a:xfrm>
              <a:off x="9430600" y="4322181"/>
              <a:ext cx="124073" cy="0"/>
            </a:xfrm>
            <a:custGeom>
              <a:avLst/>
              <a:gdLst>
                <a:gd name="T0" fmla="*/ 116 w 116"/>
                <a:gd name="T1" fmla="*/ 0 w 116"/>
                <a:gd name="T2" fmla="*/ 0 w 116"/>
                <a:gd name="T3" fmla="*/ 116 w 116"/>
              </a:gdLst>
              <a:ahLst/>
              <a:cxnLst>
                <a:cxn ang="0">
                  <a:pos x="T0" y="0"/>
                </a:cxn>
                <a:cxn ang="0">
                  <a:pos x="T1" y="0"/>
                </a:cxn>
                <a:cxn ang="0">
                  <a:pos x="T2" y="0"/>
                </a:cxn>
                <a:cxn ang="0">
                  <a:pos x="T3" y="0"/>
                </a:cxn>
              </a:cxnLst>
              <a:rect l="0" t="0" r="r" b="b"/>
              <a:pathLst>
                <a:path w="116">
                  <a:moveTo>
                    <a:pt x="116" y="0"/>
                  </a:moveTo>
                  <a:lnTo>
                    <a:pt x="0" y="0"/>
                  </a:lnTo>
                  <a:lnTo>
                    <a:pt x="0" y="0"/>
                  </a:lnTo>
                  <a:lnTo>
                    <a:pt x="116"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914225"/>
              <a:endParaRPr lang="en-US" sz="1765" dirty="0">
                <a:solidFill>
                  <a:srgbClr val="00B0F0"/>
                </a:solidFill>
              </a:endParaRPr>
            </a:p>
          </p:txBody>
        </p:sp>
        <p:sp>
          <p:nvSpPr>
            <p:cNvPr id="102" name="Freeform 17"/>
            <p:cNvSpPr>
              <a:spLocks/>
            </p:cNvSpPr>
            <p:nvPr/>
          </p:nvSpPr>
          <p:spPr bwMode="auto">
            <a:xfrm>
              <a:off x="9430600" y="3692189"/>
              <a:ext cx="220337" cy="629993"/>
            </a:xfrm>
            <a:custGeom>
              <a:avLst/>
              <a:gdLst>
                <a:gd name="T0" fmla="*/ 206 w 206"/>
                <a:gd name="T1" fmla="*/ 0 h 589"/>
                <a:gd name="T2" fmla="*/ 0 w 206"/>
                <a:gd name="T3" fmla="*/ 0 h 589"/>
                <a:gd name="T4" fmla="*/ 0 w 206"/>
                <a:gd name="T5" fmla="*/ 589 h 589"/>
                <a:gd name="T6" fmla="*/ 116 w 206"/>
                <a:gd name="T7" fmla="*/ 589 h 589"/>
                <a:gd name="T8" fmla="*/ 206 w 206"/>
                <a:gd name="T9" fmla="*/ 0 h 589"/>
              </a:gdLst>
              <a:ahLst/>
              <a:cxnLst>
                <a:cxn ang="0">
                  <a:pos x="T0" y="T1"/>
                </a:cxn>
                <a:cxn ang="0">
                  <a:pos x="T2" y="T3"/>
                </a:cxn>
                <a:cxn ang="0">
                  <a:pos x="T4" y="T5"/>
                </a:cxn>
                <a:cxn ang="0">
                  <a:pos x="T6" y="T7"/>
                </a:cxn>
                <a:cxn ang="0">
                  <a:pos x="T8" y="T9"/>
                </a:cxn>
              </a:cxnLst>
              <a:rect l="0" t="0" r="r" b="b"/>
              <a:pathLst>
                <a:path w="206" h="589">
                  <a:moveTo>
                    <a:pt x="206" y="0"/>
                  </a:moveTo>
                  <a:lnTo>
                    <a:pt x="0" y="0"/>
                  </a:lnTo>
                  <a:lnTo>
                    <a:pt x="0" y="589"/>
                  </a:lnTo>
                  <a:lnTo>
                    <a:pt x="116" y="589"/>
                  </a:lnTo>
                  <a:lnTo>
                    <a:pt x="206"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914225"/>
              <a:endParaRPr lang="en-US" sz="1765" dirty="0">
                <a:solidFill>
                  <a:srgbClr val="00B0F0"/>
                </a:solidFill>
              </a:endParaRPr>
            </a:p>
          </p:txBody>
        </p:sp>
      </p:grpSp>
      <p:grpSp>
        <p:nvGrpSpPr>
          <p:cNvPr id="41" name="Group 40"/>
          <p:cNvGrpSpPr/>
          <p:nvPr/>
        </p:nvGrpSpPr>
        <p:grpSpPr>
          <a:xfrm>
            <a:off x="9909827" y="3526130"/>
            <a:ext cx="1675601" cy="856174"/>
            <a:chOff x="9708797" y="4105152"/>
            <a:chExt cx="1709928" cy="873714"/>
          </a:xfrm>
        </p:grpSpPr>
        <p:grpSp>
          <p:nvGrpSpPr>
            <p:cNvPr id="15" name="Group 14"/>
            <p:cNvGrpSpPr/>
            <p:nvPr/>
          </p:nvGrpSpPr>
          <p:grpSpPr>
            <a:xfrm>
              <a:off x="9708797" y="4105152"/>
              <a:ext cx="1709928" cy="873714"/>
              <a:chOff x="13377563" y="2176438"/>
              <a:chExt cx="1709928" cy="873714"/>
            </a:xfrm>
          </p:grpSpPr>
          <p:sp>
            <p:nvSpPr>
              <p:cNvPr id="90" name="Freeform 5"/>
              <p:cNvSpPr>
                <a:spLocks/>
              </p:cNvSpPr>
              <p:nvPr/>
            </p:nvSpPr>
            <p:spPr bwMode="auto">
              <a:xfrm>
                <a:off x="13377563" y="2981404"/>
                <a:ext cx="1709928" cy="68748"/>
              </a:xfrm>
              <a:custGeom>
                <a:avLst/>
                <a:gdLst>
                  <a:gd name="T0" fmla="*/ 0 w 578"/>
                  <a:gd name="T1" fmla="*/ 6 h 23"/>
                  <a:gd name="T2" fmla="*/ 0 w 578"/>
                  <a:gd name="T3" fmla="*/ 11 h 23"/>
                  <a:gd name="T4" fmla="*/ 0 w 578"/>
                  <a:gd name="T5" fmla="*/ 12 h 23"/>
                  <a:gd name="T6" fmla="*/ 0 w 578"/>
                  <a:gd name="T7" fmla="*/ 12 h 23"/>
                  <a:gd name="T8" fmla="*/ 0 w 578"/>
                  <a:gd name="T9" fmla="*/ 13 h 23"/>
                  <a:gd name="T10" fmla="*/ 0 w 578"/>
                  <a:gd name="T11" fmla="*/ 14 h 23"/>
                  <a:gd name="T12" fmla="*/ 11 w 578"/>
                  <a:gd name="T13" fmla="*/ 23 h 23"/>
                  <a:gd name="T14" fmla="*/ 566 w 578"/>
                  <a:gd name="T15" fmla="*/ 23 h 23"/>
                  <a:gd name="T16" fmla="*/ 578 w 578"/>
                  <a:gd name="T17" fmla="*/ 15 h 23"/>
                  <a:gd name="T18" fmla="*/ 578 w 578"/>
                  <a:gd name="T19" fmla="*/ 14 h 23"/>
                  <a:gd name="T20" fmla="*/ 578 w 578"/>
                  <a:gd name="T21" fmla="*/ 6 h 23"/>
                  <a:gd name="T22" fmla="*/ 0 w 578"/>
                  <a:gd name="T23"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8" h="23">
                    <a:moveTo>
                      <a:pt x="0" y="6"/>
                    </a:moveTo>
                    <a:cubicBezTo>
                      <a:pt x="0" y="18"/>
                      <a:pt x="0" y="11"/>
                      <a:pt x="0" y="11"/>
                    </a:cubicBezTo>
                    <a:cubicBezTo>
                      <a:pt x="0" y="12"/>
                      <a:pt x="0" y="12"/>
                      <a:pt x="0" y="12"/>
                    </a:cubicBezTo>
                    <a:cubicBezTo>
                      <a:pt x="0" y="12"/>
                      <a:pt x="0" y="12"/>
                      <a:pt x="0" y="12"/>
                    </a:cubicBezTo>
                    <a:cubicBezTo>
                      <a:pt x="0" y="13"/>
                      <a:pt x="0" y="13"/>
                      <a:pt x="0" y="13"/>
                    </a:cubicBezTo>
                    <a:cubicBezTo>
                      <a:pt x="0" y="14"/>
                      <a:pt x="0" y="14"/>
                      <a:pt x="0" y="14"/>
                    </a:cubicBezTo>
                    <a:cubicBezTo>
                      <a:pt x="0" y="19"/>
                      <a:pt x="6" y="23"/>
                      <a:pt x="11" y="23"/>
                    </a:cubicBezTo>
                    <a:cubicBezTo>
                      <a:pt x="566" y="23"/>
                      <a:pt x="566" y="23"/>
                      <a:pt x="566" y="23"/>
                    </a:cubicBezTo>
                    <a:cubicBezTo>
                      <a:pt x="572" y="23"/>
                      <a:pt x="576" y="20"/>
                      <a:pt x="578" y="15"/>
                    </a:cubicBezTo>
                    <a:cubicBezTo>
                      <a:pt x="578" y="14"/>
                      <a:pt x="578" y="14"/>
                      <a:pt x="578" y="14"/>
                    </a:cubicBezTo>
                    <a:cubicBezTo>
                      <a:pt x="578" y="0"/>
                      <a:pt x="578" y="6"/>
                      <a:pt x="578" y="6"/>
                    </a:cubicBezTo>
                    <a:lnTo>
                      <a:pt x="0" y="6"/>
                    </a:lnTo>
                    <a:close/>
                  </a:path>
                </a:pathLst>
              </a:custGeom>
              <a:solidFill>
                <a:schemeClr val="bg1"/>
              </a:solidFill>
              <a:ln>
                <a:noFill/>
              </a:ln>
            </p:spPr>
            <p:txBody>
              <a:bodyPr vert="horz" wrap="square" lIns="89604" tIns="44802" rIns="89604" bIns="44802" numCol="1" anchor="t" anchorCtr="0" compatLnSpc="1">
                <a:prstTxWarp prst="textNoShape">
                  <a:avLst/>
                </a:prstTxWarp>
              </a:bodyPr>
              <a:lstStyle/>
              <a:p>
                <a:pPr defTabSz="914225"/>
                <a:endParaRPr lang="en-US" sz="1765" dirty="0">
                  <a:solidFill>
                    <a:srgbClr val="00B0F0"/>
                  </a:solidFill>
                </a:endParaRPr>
              </a:p>
            </p:txBody>
          </p:sp>
          <p:sp>
            <p:nvSpPr>
              <p:cNvPr id="91" name="Freeform 6"/>
              <p:cNvSpPr>
                <a:spLocks/>
              </p:cNvSpPr>
              <p:nvPr/>
            </p:nvSpPr>
            <p:spPr bwMode="auto">
              <a:xfrm>
                <a:off x="13593804" y="2176438"/>
                <a:ext cx="1277446" cy="828716"/>
              </a:xfrm>
              <a:custGeom>
                <a:avLst/>
                <a:gdLst>
                  <a:gd name="T0" fmla="*/ 15 w 432"/>
                  <a:gd name="T1" fmla="*/ 278 h 278"/>
                  <a:gd name="T2" fmla="*/ 418 w 432"/>
                  <a:gd name="T3" fmla="*/ 278 h 278"/>
                  <a:gd name="T4" fmla="*/ 432 w 432"/>
                  <a:gd name="T5" fmla="*/ 263 h 278"/>
                  <a:gd name="T6" fmla="*/ 432 w 432"/>
                  <a:gd name="T7" fmla="*/ 15 h 278"/>
                  <a:gd name="T8" fmla="*/ 418 w 432"/>
                  <a:gd name="T9" fmla="*/ 0 h 278"/>
                  <a:gd name="T10" fmla="*/ 15 w 432"/>
                  <a:gd name="T11" fmla="*/ 0 h 278"/>
                  <a:gd name="T12" fmla="*/ 0 w 432"/>
                  <a:gd name="T13" fmla="*/ 15 h 278"/>
                  <a:gd name="T14" fmla="*/ 0 w 432"/>
                  <a:gd name="T15" fmla="*/ 263 h 278"/>
                  <a:gd name="T16" fmla="*/ 15 w 432"/>
                  <a:gd name="T17"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278">
                    <a:moveTo>
                      <a:pt x="15" y="278"/>
                    </a:moveTo>
                    <a:cubicBezTo>
                      <a:pt x="418" y="278"/>
                      <a:pt x="418" y="278"/>
                      <a:pt x="418" y="278"/>
                    </a:cubicBezTo>
                    <a:cubicBezTo>
                      <a:pt x="427" y="278"/>
                      <a:pt x="432" y="272"/>
                      <a:pt x="432" y="263"/>
                    </a:cubicBezTo>
                    <a:cubicBezTo>
                      <a:pt x="432" y="15"/>
                      <a:pt x="432" y="15"/>
                      <a:pt x="432" y="15"/>
                    </a:cubicBezTo>
                    <a:cubicBezTo>
                      <a:pt x="432" y="6"/>
                      <a:pt x="427" y="0"/>
                      <a:pt x="418" y="0"/>
                    </a:cubicBezTo>
                    <a:cubicBezTo>
                      <a:pt x="15" y="0"/>
                      <a:pt x="15" y="0"/>
                      <a:pt x="15" y="0"/>
                    </a:cubicBezTo>
                    <a:cubicBezTo>
                      <a:pt x="8" y="0"/>
                      <a:pt x="0" y="6"/>
                      <a:pt x="0" y="15"/>
                    </a:cubicBezTo>
                    <a:cubicBezTo>
                      <a:pt x="0" y="263"/>
                      <a:pt x="0" y="263"/>
                      <a:pt x="0" y="263"/>
                    </a:cubicBezTo>
                    <a:cubicBezTo>
                      <a:pt x="0" y="272"/>
                      <a:pt x="8" y="278"/>
                      <a:pt x="15" y="278"/>
                    </a:cubicBezTo>
                  </a:path>
                </a:pathLst>
              </a:custGeom>
              <a:solidFill>
                <a:schemeClr val="bg1"/>
              </a:solidFill>
              <a:ln>
                <a:noFill/>
              </a:ln>
            </p:spPr>
            <p:txBody>
              <a:bodyPr vert="horz" wrap="square" lIns="89604" tIns="44802" rIns="89604" bIns="44802" numCol="1" anchor="t" anchorCtr="0" compatLnSpc="1">
                <a:prstTxWarp prst="textNoShape">
                  <a:avLst/>
                </a:prstTxWarp>
              </a:bodyPr>
              <a:lstStyle/>
              <a:p>
                <a:pPr defTabSz="914225"/>
                <a:endParaRPr lang="en-US" sz="1765" dirty="0">
                  <a:solidFill>
                    <a:srgbClr val="00B0F0"/>
                  </a:solidFill>
                </a:endParaRPr>
              </a:p>
            </p:txBody>
          </p:sp>
          <p:sp>
            <p:nvSpPr>
              <p:cNvPr id="92" name="Freeform 7"/>
              <p:cNvSpPr>
                <a:spLocks/>
              </p:cNvSpPr>
              <p:nvPr/>
            </p:nvSpPr>
            <p:spPr bwMode="auto">
              <a:xfrm>
                <a:off x="13650052" y="2223936"/>
                <a:ext cx="1167451" cy="727470"/>
              </a:xfrm>
              <a:custGeom>
                <a:avLst/>
                <a:gdLst>
                  <a:gd name="T0" fmla="*/ 0 w 395"/>
                  <a:gd name="T1" fmla="*/ 0 h 244"/>
                  <a:gd name="T2" fmla="*/ 395 w 395"/>
                  <a:gd name="T3" fmla="*/ 0 h 244"/>
                  <a:gd name="T4" fmla="*/ 395 w 395"/>
                  <a:gd name="T5" fmla="*/ 244 h 244"/>
                  <a:gd name="T6" fmla="*/ 0 w 395"/>
                  <a:gd name="T7" fmla="*/ 244 h 244"/>
                  <a:gd name="T8" fmla="*/ 0 w 395"/>
                  <a:gd name="T9" fmla="*/ 0 h 244"/>
                </a:gdLst>
                <a:ahLst/>
                <a:cxnLst>
                  <a:cxn ang="0">
                    <a:pos x="T0" y="T1"/>
                  </a:cxn>
                  <a:cxn ang="0">
                    <a:pos x="T2" y="T3"/>
                  </a:cxn>
                  <a:cxn ang="0">
                    <a:pos x="T4" y="T5"/>
                  </a:cxn>
                  <a:cxn ang="0">
                    <a:pos x="T6" y="T7"/>
                  </a:cxn>
                  <a:cxn ang="0">
                    <a:pos x="T8" y="T9"/>
                  </a:cxn>
                </a:cxnLst>
                <a:rect l="0" t="0" r="r" b="b"/>
                <a:pathLst>
                  <a:path w="395" h="244">
                    <a:moveTo>
                      <a:pt x="0" y="0"/>
                    </a:moveTo>
                    <a:cubicBezTo>
                      <a:pt x="395" y="0"/>
                      <a:pt x="395" y="0"/>
                      <a:pt x="395" y="0"/>
                    </a:cubicBezTo>
                    <a:cubicBezTo>
                      <a:pt x="395" y="244"/>
                      <a:pt x="395" y="244"/>
                      <a:pt x="395" y="244"/>
                    </a:cubicBezTo>
                    <a:cubicBezTo>
                      <a:pt x="0" y="244"/>
                      <a:pt x="0" y="244"/>
                      <a:pt x="0" y="244"/>
                    </a:cubicBezTo>
                    <a:cubicBezTo>
                      <a:pt x="0" y="0"/>
                      <a:pt x="0" y="0"/>
                      <a:pt x="0" y="0"/>
                    </a:cubicBezTo>
                  </a:path>
                </a:pathLst>
              </a:custGeom>
              <a:solidFill>
                <a:srgbClr val="DC3C00"/>
              </a:solidFill>
              <a:ln>
                <a:noFill/>
              </a:ln>
            </p:spPr>
            <p:txBody>
              <a:bodyPr vert="horz" wrap="square" lIns="89604" tIns="44802" rIns="89604" bIns="44802" numCol="1" anchor="t" anchorCtr="0" compatLnSpc="1">
                <a:prstTxWarp prst="textNoShape">
                  <a:avLst/>
                </a:prstTxWarp>
              </a:bodyPr>
              <a:lstStyle/>
              <a:p>
                <a:pPr defTabSz="914225"/>
                <a:endParaRPr lang="en-US" sz="1765" dirty="0">
                  <a:solidFill>
                    <a:srgbClr val="00B0F0"/>
                  </a:solidFill>
                </a:endParaRPr>
              </a:p>
            </p:txBody>
          </p:sp>
        </p:grpSp>
        <p:grpSp>
          <p:nvGrpSpPr>
            <p:cNvPr id="178" name="Group 1031"/>
            <p:cNvGrpSpPr>
              <a:grpSpLocks/>
            </p:cNvGrpSpPr>
            <p:nvPr/>
          </p:nvGrpSpPr>
          <p:grpSpPr bwMode="auto">
            <a:xfrm>
              <a:off x="10118108" y="4299632"/>
              <a:ext cx="923472" cy="460684"/>
              <a:chOff x="4841436" y="5510539"/>
              <a:chExt cx="1049696" cy="523224"/>
            </a:xfrm>
            <a:solidFill>
              <a:schemeClr val="bg1"/>
            </a:solidFill>
          </p:grpSpPr>
          <p:sp>
            <p:nvSpPr>
              <p:cNvPr id="179" name="Freeform 67"/>
              <p:cNvSpPr>
                <a:spLocks/>
              </p:cNvSpPr>
              <p:nvPr/>
            </p:nvSpPr>
            <p:spPr bwMode="auto">
              <a:xfrm>
                <a:off x="5030334" y="5852188"/>
                <a:ext cx="59777" cy="181575"/>
              </a:xfrm>
              <a:custGeom>
                <a:avLst/>
                <a:gdLst>
                  <a:gd name="T0" fmla="*/ 0 w 222"/>
                  <a:gd name="T1" fmla="*/ 0 h 674"/>
                  <a:gd name="T2" fmla="*/ 0 w 222"/>
                  <a:gd name="T3" fmla="*/ 135 h 674"/>
                  <a:gd name="T4" fmla="*/ 0 w 222"/>
                  <a:gd name="T5" fmla="*/ 674 h 674"/>
                  <a:gd name="T6" fmla="*/ 222 w 222"/>
                  <a:gd name="T7" fmla="*/ 674 h 674"/>
                  <a:gd name="T8" fmla="*/ 222 w 222"/>
                  <a:gd name="T9" fmla="*/ 29 h 674"/>
                  <a:gd name="T10" fmla="*/ 222 w 222"/>
                  <a:gd name="T11" fmla="*/ 0 h 674"/>
                  <a:gd name="T12" fmla="*/ 0 w 222"/>
                  <a:gd name="T13" fmla="*/ 0 h 674"/>
                </a:gdLst>
                <a:ahLst/>
                <a:cxnLst>
                  <a:cxn ang="0">
                    <a:pos x="T0" y="T1"/>
                  </a:cxn>
                  <a:cxn ang="0">
                    <a:pos x="T2" y="T3"/>
                  </a:cxn>
                  <a:cxn ang="0">
                    <a:pos x="T4" y="T5"/>
                  </a:cxn>
                  <a:cxn ang="0">
                    <a:pos x="T6" y="T7"/>
                  </a:cxn>
                  <a:cxn ang="0">
                    <a:pos x="T8" y="T9"/>
                  </a:cxn>
                  <a:cxn ang="0">
                    <a:pos x="T10" y="T11"/>
                  </a:cxn>
                  <a:cxn ang="0">
                    <a:pos x="T12" y="T13"/>
                  </a:cxn>
                </a:cxnLst>
                <a:rect l="0" t="0" r="r" b="b"/>
                <a:pathLst>
                  <a:path w="222" h="674">
                    <a:moveTo>
                      <a:pt x="0" y="0"/>
                    </a:moveTo>
                    <a:lnTo>
                      <a:pt x="0" y="135"/>
                    </a:lnTo>
                    <a:lnTo>
                      <a:pt x="0" y="674"/>
                    </a:lnTo>
                    <a:lnTo>
                      <a:pt x="222" y="674"/>
                    </a:lnTo>
                    <a:lnTo>
                      <a:pt x="222" y="29"/>
                    </a:lnTo>
                    <a:lnTo>
                      <a:pt x="222" y="0"/>
                    </a:lnTo>
                    <a:lnTo>
                      <a:pt x="0" y="0"/>
                    </a:lnTo>
                    <a:close/>
                  </a:path>
                </a:pathLst>
              </a:custGeom>
              <a:grpFill/>
              <a:ln>
                <a:noFill/>
              </a:ln>
            </p:spPr>
            <p:txBody>
              <a:bodyPr/>
              <a:lstStyle/>
              <a:p>
                <a:pPr defTabSz="913788">
                  <a:defRPr/>
                </a:pPr>
                <a:endParaRPr lang="en-US" dirty="0">
                  <a:solidFill>
                    <a:srgbClr val="00B0F0"/>
                  </a:solidFill>
                </a:endParaRPr>
              </a:p>
            </p:txBody>
          </p:sp>
          <p:sp>
            <p:nvSpPr>
              <p:cNvPr id="180" name="Freeform 68"/>
              <p:cNvSpPr>
                <a:spLocks/>
              </p:cNvSpPr>
              <p:nvPr/>
            </p:nvSpPr>
            <p:spPr bwMode="auto">
              <a:xfrm>
                <a:off x="5125978" y="5677779"/>
                <a:ext cx="59777" cy="355984"/>
              </a:xfrm>
              <a:custGeom>
                <a:avLst/>
                <a:gdLst>
                  <a:gd name="T0" fmla="*/ 0 w 223"/>
                  <a:gd name="T1" fmla="*/ 0 h 1319"/>
                  <a:gd name="T2" fmla="*/ 0 w 223"/>
                  <a:gd name="T3" fmla="*/ 652 h 1319"/>
                  <a:gd name="T4" fmla="*/ 0 w 223"/>
                  <a:gd name="T5" fmla="*/ 1319 h 1319"/>
                  <a:gd name="T6" fmla="*/ 223 w 223"/>
                  <a:gd name="T7" fmla="*/ 1319 h 1319"/>
                  <a:gd name="T8" fmla="*/ 223 w 223"/>
                  <a:gd name="T9" fmla="*/ 548 h 1319"/>
                  <a:gd name="T10" fmla="*/ 223 w 223"/>
                  <a:gd name="T11" fmla="*/ 0 h 1319"/>
                  <a:gd name="T12" fmla="*/ 0 w 223"/>
                  <a:gd name="T13" fmla="*/ 0 h 1319"/>
                </a:gdLst>
                <a:ahLst/>
                <a:cxnLst>
                  <a:cxn ang="0">
                    <a:pos x="T0" y="T1"/>
                  </a:cxn>
                  <a:cxn ang="0">
                    <a:pos x="T2" y="T3"/>
                  </a:cxn>
                  <a:cxn ang="0">
                    <a:pos x="T4" y="T5"/>
                  </a:cxn>
                  <a:cxn ang="0">
                    <a:pos x="T6" y="T7"/>
                  </a:cxn>
                  <a:cxn ang="0">
                    <a:pos x="T8" y="T9"/>
                  </a:cxn>
                  <a:cxn ang="0">
                    <a:pos x="T10" y="T11"/>
                  </a:cxn>
                  <a:cxn ang="0">
                    <a:pos x="T12" y="T13"/>
                  </a:cxn>
                </a:cxnLst>
                <a:rect l="0" t="0" r="r" b="b"/>
                <a:pathLst>
                  <a:path w="223" h="1319">
                    <a:moveTo>
                      <a:pt x="0" y="0"/>
                    </a:moveTo>
                    <a:lnTo>
                      <a:pt x="0" y="652"/>
                    </a:lnTo>
                    <a:lnTo>
                      <a:pt x="0" y="1319"/>
                    </a:lnTo>
                    <a:lnTo>
                      <a:pt x="223" y="1319"/>
                    </a:lnTo>
                    <a:lnTo>
                      <a:pt x="223" y="548"/>
                    </a:lnTo>
                    <a:lnTo>
                      <a:pt x="223" y="0"/>
                    </a:lnTo>
                    <a:lnTo>
                      <a:pt x="0" y="0"/>
                    </a:lnTo>
                    <a:close/>
                  </a:path>
                </a:pathLst>
              </a:custGeom>
              <a:grpFill/>
              <a:ln>
                <a:noFill/>
              </a:ln>
            </p:spPr>
            <p:txBody>
              <a:bodyPr/>
              <a:lstStyle/>
              <a:p>
                <a:pPr defTabSz="913788">
                  <a:defRPr/>
                </a:pPr>
                <a:endParaRPr lang="en-US" dirty="0">
                  <a:solidFill>
                    <a:srgbClr val="00B0F0"/>
                  </a:solidFill>
                </a:endParaRPr>
              </a:p>
            </p:txBody>
          </p:sp>
          <p:sp>
            <p:nvSpPr>
              <p:cNvPr id="181" name="Freeform 69"/>
              <p:cNvSpPr>
                <a:spLocks/>
              </p:cNvSpPr>
              <p:nvPr/>
            </p:nvSpPr>
            <p:spPr bwMode="auto">
              <a:xfrm>
                <a:off x="5219231" y="5517707"/>
                <a:ext cx="62169" cy="516056"/>
              </a:xfrm>
              <a:custGeom>
                <a:avLst/>
                <a:gdLst>
                  <a:gd name="T0" fmla="*/ 0 w 223"/>
                  <a:gd name="T1" fmla="*/ 0 h 1909"/>
                  <a:gd name="T2" fmla="*/ 0 w 223"/>
                  <a:gd name="T3" fmla="*/ 1117 h 1909"/>
                  <a:gd name="T4" fmla="*/ 0 w 223"/>
                  <a:gd name="T5" fmla="*/ 1909 h 1909"/>
                  <a:gd name="T6" fmla="*/ 223 w 223"/>
                  <a:gd name="T7" fmla="*/ 1909 h 1909"/>
                  <a:gd name="T8" fmla="*/ 223 w 223"/>
                  <a:gd name="T9" fmla="*/ 1012 h 1909"/>
                  <a:gd name="T10" fmla="*/ 223 w 223"/>
                  <a:gd name="T11" fmla="*/ 0 h 1909"/>
                  <a:gd name="T12" fmla="*/ 0 w 223"/>
                  <a:gd name="T13" fmla="*/ 0 h 1909"/>
                </a:gdLst>
                <a:ahLst/>
                <a:cxnLst>
                  <a:cxn ang="0">
                    <a:pos x="T0" y="T1"/>
                  </a:cxn>
                  <a:cxn ang="0">
                    <a:pos x="T2" y="T3"/>
                  </a:cxn>
                  <a:cxn ang="0">
                    <a:pos x="T4" y="T5"/>
                  </a:cxn>
                  <a:cxn ang="0">
                    <a:pos x="T6" y="T7"/>
                  </a:cxn>
                  <a:cxn ang="0">
                    <a:pos x="T8" y="T9"/>
                  </a:cxn>
                  <a:cxn ang="0">
                    <a:pos x="T10" y="T11"/>
                  </a:cxn>
                  <a:cxn ang="0">
                    <a:pos x="T12" y="T13"/>
                  </a:cxn>
                </a:cxnLst>
                <a:rect l="0" t="0" r="r" b="b"/>
                <a:pathLst>
                  <a:path w="223" h="1909">
                    <a:moveTo>
                      <a:pt x="0" y="0"/>
                    </a:moveTo>
                    <a:lnTo>
                      <a:pt x="0" y="1117"/>
                    </a:lnTo>
                    <a:lnTo>
                      <a:pt x="0" y="1909"/>
                    </a:lnTo>
                    <a:lnTo>
                      <a:pt x="223" y="1909"/>
                    </a:lnTo>
                    <a:lnTo>
                      <a:pt x="223" y="1012"/>
                    </a:lnTo>
                    <a:lnTo>
                      <a:pt x="223" y="0"/>
                    </a:lnTo>
                    <a:lnTo>
                      <a:pt x="0" y="0"/>
                    </a:lnTo>
                    <a:close/>
                  </a:path>
                </a:pathLst>
              </a:custGeom>
              <a:grpFill/>
              <a:ln>
                <a:noFill/>
              </a:ln>
            </p:spPr>
            <p:txBody>
              <a:bodyPr/>
              <a:lstStyle/>
              <a:p>
                <a:pPr defTabSz="913788">
                  <a:defRPr/>
                </a:pPr>
                <a:endParaRPr lang="en-US" dirty="0">
                  <a:solidFill>
                    <a:srgbClr val="00B0F0"/>
                  </a:solidFill>
                </a:endParaRPr>
              </a:p>
            </p:txBody>
          </p:sp>
          <p:sp>
            <p:nvSpPr>
              <p:cNvPr id="182" name="Freeform 70"/>
              <p:cNvSpPr>
                <a:spLocks/>
              </p:cNvSpPr>
              <p:nvPr/>
            </p:nvSpPr>
            <p:spPr bwMode="auto">
              <a:xfrm>
                <a:off x="4841436" y="5859354"/>
                <a:ext cx="59778" cy="174409"/>
              </a:xfrm>
              <a:custGeom>
                <a:avLst/>
                <a:gdLst>
                  <a:gd name="T0" fmla="*/ 0 w 222"/>
                  <a:gd name="T1" fmla="*/ 0 h 648"/>
                  <a:gd name="T2" fmla="*/ 0 w 222"/>
                  <a:gd name="T3" fmla="*/ 361 h 648"/>
                  <a:gd name="T4" fmla="*/ 0 w 222"/>
                  <a:gd name="T5" fmla="*/ 648 h 648"/>
                  <a:gd name="T6" fmla="*/ 222 w 222"/>
                  <a:gd name="T7" fmla="*/ 648 h 648"/>
                  <a:gd name="T8" fmla="*/ 222 w 222"/>
                  <a:gd name="T9" fmla="*/ 256 h 648"/>
                  <a:gd name="T10" fmla="*/ 222 w 222"/>
                  <a:gd name="T11" fmla="*/ 0 h 648"/>
                  <a:gd name="T12" fmla="*/ 0 w 222"/>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22" h="648">
                    <a:moveTo>
                      <a:pt x="0" y="0"/>
                    </a:moveTo>
                    <a:lnTo>
                      <a:pt x="0" y="361"/>
                    </a:lnTo>
                    <a:lnTo>
                      <a:pt x="0" y="648"/>
                    </a:lnTo>
                    <a:lnTo>
                      <a:pt x="222" y="648"/>
                    </a:lnTo>
                    <a:lnTo>
                      <a:pt x="222" y="256"/>
                    </a:lnTo>
                    <a:lnTo>
                      <a:pt x="222" y="0"/>
                    </a:lnTo>
                    <a:lnTo>
                      <a:pt x="0" y="0"/>
                    </a:lnTo>
                    <a:close/>
                  </a:path>
                </a:pathLst>
              </a:custGeom>
              <a:grpFill/>
              <a:ln>
                <a:noFill/>
              </a:ln>
            </p:spPr>
            <p:txBody>
              <a:bodyPr/>
              <a:lstStyle/>
              <a:p>
                <a:pPr defTabSz="913788">
                  <a:defRPr/>
                </a:pPr>
                <a:endParaRPr lang="en-US" dirty="0">
                  <a:solidFill>
                    <a:srgbClr val="00B0F0"/>
                  </a:solidFill>
                </a:endParaRPr>
              </a:p>
            </p:txBody>
          </p:sp>
          <p:sp>
            <p:nvSpPr>
              <p:cNvPr id="183" name="Freeform 71"/>
              <p:cNvSpPr>
                <a:spLocks/>
              </p:cNvSpPr>
              <p:nvPr/>
            </p:nvSpPr>
            <p:spPr bwMode="auto">
              <a:xfrm>
                <a:off x="4937080" y="5653888"/>
                <a:ext cx="59778" cy="379875"/>
              </a:xfrm>
              <a:custGeom>
                <a:avLst/>
                <a:gdLst>
                  <a:gd name="T0" fmla="*/ 0 w 222"/>
                  <a:gd name="T1" fmla="*/ 0 h 1402"/>
                  <a:gd name="T2" fmla="*/ 0 w 222"/>
                  <a:gd name="T3" fmla="*/ 1062 h 1402"/>
                  <a:gd name="T4" fmla="*/ 0 w 222"/>
                  <a:gd name="T5" fmla="*/ 1402 h 1402"/>
                  <a:gd name="T6" fmla="*/ 222 w 222"/>
                  <a:gd name="T7" fmla="*/ 1402 h 1402"/>
                  <a:gd name="T8" fmla="*/ 222 w 222"/>
                  <a:gd name="T9" fmla="*/ 977 h 1402"/>
                  <a:gd name="T10" fmla="*/ 222 w 222"/>
                  <a:gd name="T11" fmla="*/ 0 h 1402"/>
                  <a:gd name="T12" fmla="*/ 0 w 222"/>
                  <a:gd name="T13" fmla="*/ 0 h 1402"/>
                </a:gdLst>
                <a:ahLst/>
                <a:cxnLst>
                  <a:cxn ang="0">
                    <a:pos x="T0" y="T1"/>
                  </a:cxn>
                  <a:cxn ang="0">
                    <a:pos x="T2" y="T3"/>
                  </a:cxn>
                  <a:cxn ang="0">
                    <a:pos x="T4" y="T5"/>
                  </a:cxn>
                  <a:cxn ang="0">
                    <a:pos x="T6" y="T7"/>
                  </a:cxn>
                  <a:cxn ang="0">
                    <a:pos x="T8" y="T9"/>
                  </a:cxn>
                  <a:cxn ang="0">
                    <a:pos x="T10" y="T11"/>
                  </a:cxn>
                  <a:cxn ang="0">
                    <a:pos x="T12" y="T13"/>
                  </a:cxn>
                </a:cxnLst>
                <a:rect l="0" t="0" r="r" b="b"/>
                <a:pathLst>
                  <a:path w="222" h="1402">
                    <a:moveTo>
                      <a:pt x="0" y="0"/>
                    </a:moveTo>
                    <a:lnTo>
                      <a:pt x="0" y="1062"/>
                    </a:lnTo>
                    <a:lnTo>
                      <a:pt x="0" y="1402"/>
                    </a:lnTo>
                    <a:lnTo>
                      <a:pt x="222" y="1402"/>
                    </a:lnTo>
                    <a:lnTo>
                      <a:pt x="222" y="977"/>
                    </a:lnTo>
                    <a:lnTo>
                      <a:pt x="222" y="0"/>
                    </a:lnTo>
                    <a:lnTo>
                      <a:pt x="0" y="0"/>
                    </a:lnTo>
                    <a:close/>
                  </a:path>
                </a:pathLst>
              </a:custGeom>
              <a:grpFill/>
              <a:ln>
                <a:noFill/>
              </a:ln>
            </p:spPr>
            <p:txBody>
              <a:bodyPr/>
              <a:lstStyle/>
              <a:p>
                <a:pPr defTabSz="913788">
                  <a:defRPr/>
                </a:pPr>
                <a:endParaRPr lang="en-US" dirty="0">
                  <a:solidFill>
                    <a:srgbClr val="00B0F0"/>
                  </a:solidFill>
                </a:endParaRPr>
              </a:p>
            </p:txBody>
          </p:sp>
          <p:sp>
            <p:nvSpPr>
              <p:cNvPr id="184" name="Freeform 72"/>
              <p:cNvSpPr>
                <a:spLocks/>
              </p:cNvSpPr>
              <p:nvPr/>
            </p:nvSpPr>
            <p:spPr bwMode="auto">
              <a:xfrm>
                <a:off x="5534857" y="5510539"/>
                <a:ext cx="258239" cy="229358"/>
              </a:xfrm>
              <a:custGeom>
                <a:avLst/>
                <a:gdLst>
                  <a:gd name="T0" fmla="*/ 0 w 401"/>
                  <a:gd name="T1" fmla="*/ 28 h 359"/>
                  <a:gd name="T2" fmla="*/ 149 w 401"/>
                  <a:gd name="T3" fmla="*/ 0 h 359"/>
                  <a:gd name="T4" fmla="*/ 401 w 401"/>
                  <a:gd name="T5" fmla="*/ 88 h 359"/>
                  <a:gd name="T6" fmla="*/ 156 w 401"/>
                  <a:gd name="T7" fmla="*/ 359 h 359"/>
                  <a:gd name="T8" fmla="*/ 0 w 401"/>
                  <a:gd name="T9" fmla="*/ 28 h 359"/>
                </a:gdLst>
                <a:ahLst/>
                <a:cxnLst>
                  <a:cxn ang="0">
                    <a:pos x="T0" y="T1"/>
                  </a:cxn>
                  <a:cxn ang="0">
                    <a:pos x="T2" y="T3"/>
                  </a:cxn>
                  <a:cxn ang="0">
                    <a:pos x="T4" y="T5"/>
                  </a:cxn>
                  <a:cxn ang="0">
                    <a:pos x="T6" y="T7"/>
                  </a:cxn>
                  <a:cxn ang="0">
                    <a:pos x="T8" y="T9"/>
                  </a:cxn>
                </a:cxnLst>
                <a:rect l="0" t="0" r="r" b="b"/>
                <a:pathLst>
                  <a:path w="401" h="359">
                    <a:moveTo>
                      <a:pt x="0" y="28"/>
                    </a:moveTo>
                    <a:cubicBezTo>
                      <a:pt x="47" y="9"/>
                      <a:pt x="97" y="0"/>
                      <a:pt x="149" y="0"/>
                    </a:cubicBezTo>
                    <a:cubicBezTo>
                      <a:pt x="241" y="0"/>
                      <a:pt x="330" y="31"/>
                      <a:pt x="401" y="88"/>
                    </a:cubicBezTo>
                    <a:cubicBezTo>
                      <a:pt x="156" y="359"/>
                      <a:pt x="156" y="359"/>
                      <a:pt x="156" y="359"/>
                    </a:cubicBezTo>
                    <a:lnTo>
                      <a:pt x="0" y="28"/>
                    </a:lnTo>
                    <a:close/>
                  </a:path>
                </a:pathLst>
              </a:custGeom>
              <a:grpFill/>
              <a:ln>
                <a:noFill/>
              </a:ln>
            </p:spPr>
            <p:txBody>
              <a:bodyPr/>
              <a:lstStyle/>
              <a:p>
                <a:pPr defTabSz="913788">
                  <a:defRPr/>
                </a:pPr>
                <a:endParaRPr lang="en-US" dirty="0">
                  <a:solidFill>
                    <a:srgbClr val="00B0F0"/>
                  </a:solidFill>
                </a:endParaRPr>
              </a:p>
            </p:txBody>
          </p:sp>
          <p:sp>
            <p:nvSpPr>
              <p:cNvPr id="185" name="Freeform 73"/>
              <p:cNvSpPr>
                <a:spLocks/>
              </p:cNvSpPr>
              <p:nvPr/>
            </p:nvSpPr>
            <p:spPr bwMode="auto">
              <a:xfrm>
                <a:off x="5695061" y="5589382"/>
                <a:ext cx="169768" cy="138571"/>
              </a:xfrm>
              <a:custGeom>
                <a:avLst/>
                <a:gdLst>
                  <a:gd name="T0" fmla="*/ 192 w 266"/>
                  <a:gd name="T1" fmla="*/ 0 h 213"/>
                  <a:gd name="T2" fmla="*/ 266 w 266"/>
                  <a:gd name="T3" fmla="*/ 104 h 213"/>
                  <a:gd name="T4" fmla="*/ 0 w 266"/>
                  <a:gd name="T5" fmla="*/ 213 h 213"/>
                  <a:gd name="T6" fmla="*/ 192 w 266"/>
                  <a:gd name="T7" fmla="*/ 0 h 213"/>
                </a:gdLst>
                <a:ahLst/>
                <a:cxnLst>
                  <a:cxn ang="0">
                    <a:pos x="T0" y="T1"/>
                  </a:cxn>
                  <a:cxn ang="0">
                    <a:pos x="T2" y="T3"/>
                  </a:cxn>
                  <a:cxn ang="0">
                    <a:pos x="T4" y="T5"/>
                  </a:cxn>
                  <a:cxn ang="0">
                    <a:pos x="T6" y="T7"/>
                  </a:cxn>
                </a:cxnLst>
                <a:rect l="0" t="0" r="r" b="b"/>
                <a:pathLst>
                  <a:path w="266" h="213">
                    <a:moveTo>
                      <a:pt x="192" y="0"/>
                    </a:moveTo>
                    <a:cubicBezTo>
                      <a:pt x="222" y="30"/>
                      <a:pt x="247" y="66"/>
                      <a:pt x="266" y="104"/>
                    </a:cubicBezTo>
                    <a:cubicBezTo>
                      <a:pt x="0" y="213"/>
                      <a:pt x="0" y="213"/>
                      <a:pt x="0" y="213"/>
                    </a:cubicBezTo>
                    <a:lnTo>
                      <a:pt x="192" y="0"/>
                    </a:lnTo>
                    <a:close/>
                  </a:path>
                </a:pathLst>
              </a:custGeom>
              <a:grpFill/>
              <a:ln>
                <a:noFill/>
              </a:ln>
            </p:spPr>
            <p:txBody>
              <a:bodyPr/>
              <a:lstStyle/>
              <a:p>
                <a:pPr defTabSz="913788">
                  <a:defRPr/>
                </a:pPr>
                <a:endParaRPr lang="en-US" dirty="0">
                  <a:solidFill>
                    <a:srgbClr val="00B0F0"/>
                  </a:solidFill>
                </a:endParaRPr>
              </a:p>
            </p:txBody>
          </p:sp>
          <p:sp>
            <p:nvSpPr>
              <p:cNvPr id="186" name="Freeform 74"/>
              <p:cNvSpPr>
                <a:spLocks/>
              </p:cNvSpPr>
              <p:nvPr/>
            </p:nvSpPr>
            <p:spPr bwMode="auto">
              <a:xfrm>
                <a:off x="5369871" y="5543987"/>
                <a:ext cx="239111" cy="398988"/>
              </a:xfrm>
              <a:custGeom>
                <a:avLst/>
                <a:gdLst>
                  <a:gd name="T0" fmla="*/ 99 w 375"/>
                  <a:gd name="T1" fmla="*/ 622 h 622"/>
                  <a:gd name="T2" fmla="*/ 0 w 375"/>
                  <a:gd name="T3" fmla="*/ 356 h 622"/>
                  <a:gd name="T4" fmla="*/ 210 w 375"/>
                  <a:gd name="T5" fmla="*/ 0 h 622"/>
                  <a:gd name="T6" fmla="*/ 375 w 375"/>
                  <a:gd name="T7" fmla="*/ 351 h 622"/>
                  <a:gd name="T8" fmla="*/ 99 w 375"/>
                  <a:gd name="T9" fmla="*/ 622 h 622"/>
                </a:gdLst>
                <a:ahLst/>
                <a:cxnLst>
                  <a:cxn ang="0">
                    <a:pos x="T0" y="T1"/>
                  </a:cxn>
                  <a:cxn ang="0">
                    <a:pos x="T2" y="T3"/>
                  </a:cxn>
                  <a:cxn ang="0">
                    <a:pos x="T4" y="T5"/>
                  </a:cxn>
                  <a:cxn ang="0">
                    <a:pos x="T6" y="T7"/>
                  </a:cxn>
                  <a:cxn ang="0">
                    <a:pos x="T8" y="T9"/>
                  </a:cxn>
                </a:cxnLst>
                <a:rect l="0" t="0" r="r" b="b"/>
                <a:pathLst>
                  <a:path w="375" h="622">
                    <a:moveTo>
                      <a:pt x="99" y="622"/>
                    </a:moveTo>
                    <a:cubicBezTo>
                      <a:pt x="35" y="548"/>
                      <a:pt x="0" y="455"/>
                      <a:pt x="0" y="356"/>
                    </a:cubicBezTo>
                    <a:cubicBezTo>
                      <a:pt x="0" y="208"/>
                      <a:pt x="82" y="71"/>
                      <a:pt x="210" y="0"/>
                    </a:cubicBezTo>
                    <a:cubicBezTo>
                      <a:pt x="375" y="351"/>
                      <a:pt x="375" y="351"/>
                      <a:pt x="375" y="351"/>
                    </a:cubicBezTo>
                    <a:lnTo>
                      <a:pt x="99" y="622"/>
                    </a:lnTo>
                    <a:close/>
                  </a:path>
                </a:pathLst>
              </a:custGeom>
              <a:grpFill/>
              <a:ln>
                <a:noFill/>
              </a:ln>
            </p:spPr>
            <p:txBody>
              <a:bodyPr/>
              <a:lstStyle/>
              <a:p>
                <a:pPr defTabSz="913788">
                  <a:defRPr/>
                </a:pPr>
                <a:endParaRPr lang="en-US" dirty="0">
                  <a:solidFill>
                    <a:srgbClr val="00B0F0"/>
                  </a:solidFill>
                </a:endParaRPr>
              </a:p>
            </p:txBody>
          </p:sp>
          <p:sp>
            <p:nvSpPr>
              <p:cNvPr id="187" name="Freeform 75"/>
              <p:cNvSpPr>
                <a:spLocks/>
              </p:cNvSpPr>
              <p:nvPr/>
            </p:nvSpPr>
            <p:spPr bwMode="auto">
              <a:xfrm>
                <a:off x="5718972" y="5689726"/>
                <a:ext cx="172160" cy="64506"/>
              </a:xfrm>
              <a:custGeom>
                <a:avLst/>
                <a:gdLst>
                  <a:gd name="T0" fmla="*/ 0 w 269"/>
                  <a:gd name="T1" fmla="*/ 102 h 102"/>
                  <a:gd name="T2" fmla="*/ 249 w 269"/>
                  <a:gd name="T3" fmla="*/ 0 h 102"/>
                  <a:gd name="T4" fmla="*/ 269 w 269"/>
                  <a:gd name="T5" fmla="*/ 102 h 102"/>
                  <a:gd name="T6" fmla="*/ 0 w 269"/>
                  <a:gd name="T7" fmla="*/ 102 h 102"/>
                </a:gdLst>
                <a:ahLst/>
                <a:cxnLst>
                  <a:cxn ang="0">
                    <a:pos x="T0" y="T1"/>
                  </a:cxn>
                  <a:cxn ang="0">
                    <a:pos x="T2" y="T3"/>
                  </a:cxn>
                  <a:cxn ang="0">
                    <a:pos x="T4" y="T5"/>
                  </a:cxn>
                  <a:cxn ang="0">
                    <a:pos x="T6" y="T7"/>
                  </a:cxn>
                </a:cxnLst>
                <a:rect l="0" t="0" r="r" b="b"/>
                <a:pathLst>
                  <a:path w="269" h="102">
                    <a:moveTo>
                      <a:pt x="0" y="102"/>
                    </a:moveTo>
                    <a:cubicBezTo>
                      <a:pt x="249" y="0"/>
                      <a:pt x="249" y="0"/>
                      <a:pt x="249" y="0"/>
                    </a:cubicBezTo>
                    <a:cubicBezTo>
                      <a:pt x="260" y="33"/>
                      <a:pt x="267" y="67"/>
                      <a:pt x="269" y="102"/>
                    </a:cubicBezTo>
                    <a:lnTo>
                      <a:pt x="0" y="102"/>
                    </a:lnTo>
                    <a:close/>
                  </a:path>
                </a:pathLst>
              </a:custGeom>
              <a:grpFill/>
              <a:ln>
                <a:noFill/>
              </a:ln>
            </p:spPr>
            <p:txBody>
              <a:bodyPr/>
              <a:lstStyle/>
              <a:p>
                <a:pPr defTabSz="913788">
                  <a:defRPr/>
                </a:pPr>
                <a:endParaRPr lang="en-US" dirty="0">
                  <a:solidFill>
                    <a:srgbClr val="00B0F0"/>
                  </a:solidFill>
                </a:endParaRPr>
              </a:p>
            </p:txBody>
          </p:sp>
          <p:sp>
            <p:nvSpPr>
              <p:cNvPr id="188" name="Freeform 76"/>
              <p:cNvSpPr>
                <a:spLocks/>
              </p:cNvSpPr>
              <p:nvPr/>
            </p:nvSpPr>
            <p:spPr bwMode="auto">
              <a:xfrm>
                <a:off x="5458341" y="5859354"/>
                <a:ext cx="107600" cy="138571"/>
              </a:xfrm>
              <a:custGeom>
                <a:avLst/>
                <a:gdLst>
                  <a:gd name="T0" fmla="*/ 62 w 171"/>
                  <a:gd name="T1" fmla="*/ 215 h 215"/>
                  <a:gd name="T2" fmla="*/ 0 w 171"/>
                  <a:gd name="T3" fmla="*/ 169 h 215"/>
                  <a:gd name="T4" fmla="*/ 171 w 171"/>
                  <a:gd name="T5" fmla="*/ 0 h 215"/>
                  <a:gd name="T6" fmla="*/ 62 w 171"/>
                  <a:gd name="T7" fmla="*/ 215 h 215"/>
                </a:gdLst>
                <a:ahLst/>
                <a:cxnLst>
                  <a:cxn ang="0">
                    <a:pos x="T0" y="T1"/>
                  </a:cxn>
                  <a:cxn ang="0">
                    <a:pos x="T2" y="T3"/>
                  </a:cxn>
                  <a:cxn ang="0">
                    <a:pos x="T4" y="T5"/>
                  </a:cxn>
                  <a:cxn ang="0">
                    <a:pos x="T6" y="T7"/>
                  </a:cxn>
                </a:cxnLst>
                <a:rect l="0" t="0" r="r" b="b"/>
                <a:pathLst>
                  <a:path w="171" h="215">
                    <a:moveTo>
                      <a:pt x="62" y="215"/>
                    </a:moveTo>
                    <a:cubicBezTo>
                      <a:pt x="40" y="201"/>
                      <a:pt x="19" y="186"/>
                      <a:pt x="0" y="169"/>
                    </a:cubicBezTo>
                    <a:cubicBezTo>
                      <a:pt x="171" y="0"/>
                      <a:pt x="171" y="0"/>
                      <a:pt x="171" y="0"/>
                    </a:cubicBezTo>
                    <a:lnTo>
                      <a:pt x="62" y="215"/>
                    </a:lnTo>
                    <a:close/>
                  </a:path>
                </a:pathLst>
              </a:custGeom>
              <a:grpFill/>
              <a:ln>
                <a:noFill/>
              </a:ln>
            </p:spPr>
            <p:txBody>
              <a:bodyPr/>
              <a:lstStyle/>
              <a:p>
                <a:pPr defTabSz="913788">
                  <a:defRPr/>
                </a:pPr>
                <a:endParaRPr lang="en-US" dirty="0">
                  <a:solidFill>
                    <a:srgbClr val="00B0F0"/>
                  </a:solidFill>
                </a:endParaRPr>
              </a:p>
            </p:txBody>
          </p:sp>
          <p:sp>
            <p:nvSpPr>
              <p:cNvPr id="189" name="Freeform 77"/>
              <p:cNvSpPr>
                <a:spLocks/>
              </p:cNvSpPr>
              <p:nvPr/>
            </p:nvSpPr>
            <p:spPr bwMode="auto">
              <a:xfrm>
                <a:off x="5527684" y="5790070"/>
                <a:ext cx="363448" cy="243693"/>
              </a:xfrm>
              <a:custGeom>
                <a:avLst/>
                <a:gdLst>
                  <a:gd name="T0" fmla="*/ 160 w 566"/>
                  <a:gd name="T1" fmla="*/ 381 h 381"/>
                  <a:gd name="T2" fmla="*/ 0 w 566"/>
                  <a:gd name="T3" fmla="*/ 348 h 381"/>
                  <a:gd name="T4" fmla="*/ 176 w 566"/>
                  <a:gd name="T5" fmla="*/ 0 h 381"/>
                  <a:gd name="T6" fmla="*/ 566 w 566"/>
                  <a:gd name="T7" fmla="*/ 0 h 381"/>
                  <a:gd name="T8" fmla="*/ 160 w 566"/>
                  <a:gd name="T9" fmla="*/ 381 h 381"/>
                </a:gdLst>
                <a:ahLst/>
                <a:cxnLst>
                  <a:cxn ang="0">
                    <a:pos x="T0" y="T1"/>
                  </a:cxn>
                  <a:cxn ang="0">
                    <a:pos x="T2" y="T3"/>
                  </a:cxn>
                  <a:cxn ang="0">
                    <a:pos x="T4" y="T5"/>
                  </a:cxn>
                  <a:cxn ang="0">
                    <a:pos x="T6" y="T7"/>
                  </a:cxn>
                  <a:cxn ang="0">
                    <a:pos x="T8" y="T9"/>
                  </a:cxn>
                </a:cxnLst>
                <a:rect l="0" t="0" r="r" b="b"/>
                <a:pathLst>
                  <a:path w="566" h="381">
                    <a:moveTo>
                      <a:pt x="160" y="381"/>
                    </a:moveTo>
                    <a:cubicBezTo>
                      <a:pt x="104" y="381"/>
                      <a:pt x="50" y="370"/>
                      <a:pt x="0" y="348"/>
                    </a:cubicBezTo>
                    <a:cubicBezTo>
                      <a:pt x="176" y="0"/>
                      <a:pt x="176" y="0"/>
                      <a:pt x="176" y="0"/>
                    </a:cubicBezTo>
                    <a:cubicBezTo>
                      <a:pt x="566" y="0"/>
                      <a:pt x="566" y="0"/>
                      <a:pt x="566" y="0"/>
                    </a:cubicBezTo>
                    <a:cubicBezTo>
                      <a:pt x="552" y="213"/>
                      <a:pt x="375" y="381"/>
                      <a:pt x="160" y="381"/>
                    </a:cubicBezTo>
                    <a:close/>
                  </a:path>
                </a:pathLst>
              </a:custGeom>
              <a:grpFill/>
              <a:ln>
                <a:noFill/>
              </a:ln>
            </p:spPr>
            <p:txBody>
              <a:bodyPr/>
              <a:lstStyle/>
              <a:p>
                <a:pPr defTabSz="913788">
                  <a:defRPr/>
                </a:pPr>
                <a:endParaRPr lang="en-US" dirty="0">
                  <a:solidFill>
                    <a:srgbClr val="00B0F0"/>
                  </a:solidFill>
                </a:endParaRPr>
              </a:p>
            </p:txBody>
          </p:sp>
        </p:grpSp>
      </p:grpSp>
      <p:grpSp>
        <p:nvGrpSpPr>
          <p:cNvPr id="37" name="Group 36"/>
          <p:cNvGrpSpPr/>
          <p:nvPr/>
        </p:nvGrpSpPr>
        <p:grpSpPr>
          <a:xfrm>
            <a:off x="10226757" y="4690727"/>
            <a:ext cx="1087271" cy="706407"/>
            <a:chOff x="10355354" y="2960609"/>
            <a:chExt cx="1109544" cy="720878"/>
          </a:xfrm>
        </p:grpSpPr>
        <p:grpSp>
          <p:nvGrpSpPr>
            <p:cNvPr id="34" name="Group 33"/>
            <p:cNvGrpSpPr/>
            <p:nvPr/>
          </p:nvGrpSpPr>
          <p:grpSpPr>
            <a:xfrm>
              <a:off x="10355354" y="2960609"/>
              <a:ext cx="1109544" cy="720878"/>
              <a:chOff x="10355354" y="2831936"/>
              <a:chExt cx="1307592" cy="849551"/>
            </a:xfrm>
          </p:grpSpPr>
          <p:sp>
            <p:nvSpPr>
              <p:cNvPr id="103" name="Freeform 18"/>
              <p:cNvSpPr>
                <a:spLocks/>
              </p:cNvSpPr>
              <p:nvPr/>
            </p:nvSpPr>
            <p:spPr bwMode="auto">
              <a:xfrm>
                <a:off x="10355354" y="2831936"/>
                <a:ext cx="1307592" cy="849551"/>
              </a:xfrm>
              <a:custGeom>
                <a:avLst/>
                <a:gdLst>
                  <a:gd name="T0" fmla="*/ 14 w 432"/>
                  <a:gd name="T1" fmla="*/ 278 h 278"/>
                  <a:gd name="T2" fmla="*/ 418 w 432"/>
                  <a:gd name="T3" fmla="*/ 278 h 278"/>
                  <a:gd name="T4" fmla="*/ 432 w 432"/>
                  <a:gd name="T5" fmla="*/ 263 h 278"/>
                  <a:gd name="T6" fmla="*/ 432 w 432"/>
                  <a:gd name="T7" fmla="*/ 15 h 278"/>
                  <a:gd name="T8" fmla="*/ 418 w 432"/>
                  <a:gd name="T9" fmla="*/ 0 h 278"/>
                  <a:gd name="T10" fmla="*/ 14 w 432"/>
                  <a:gd name="T11" fmla="*/ 0 h 278"/>
                  <a:gd name="T12" fmla="*/ 0 w 432"/>
                  <a:gd name="T13" fmla="*/ 15 h 278"/>
                  <a:gd name="T14" fmla="*/ 0 w 432"/>
                  <a:gd name="T15" fmla="*/ 263 h 278"/>
                  <a:gd name="T16" fmla="*/ 14 w 432"/>
                  <a:gd name="T17"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278">
                    <a:moveTo>
                      <a:pt x="14" y="278"/>
                    </a:moveTo>
                    <a:cubicBezTo>
                      <a:pt x="418" y="278"/>
                      <a:pt x="418" y="278"/>
                      <a:pt x="418" y="278"/>
                    </a:cubicBezTo>
                    <a:cubicBezTo>
                      <a:pt x="427" y="278"/>
                      <a:pt x="432" y="272"/>
                      <a:pt x="432" y="263"/>
                    </a:cubicBezTo>
                    <a:cubicBezTo>
                      <a:pt x="432" y="15"/>
                      <a:pt x="432" y="15"/>
                      <a:pt x="432" y="15"/>
                    </a:cubicBezTo>
                    <a:cubicBezTo>
                      <a:pt x="432" y="6"/>
                      <a:pt x="427" y="0"/>
                      <a:pt x="418" y="0"/>
                    </a:cubicBezTo>
                    <a:cubicBezTo>
                      <a:pt x="14" y="0"/>
                      <a:pt x="14" y="0"/>
                      <a:pt x="14" y="0"/>
                    </a:cubicBezTo>
                    <a:cubicBezTo>
                      <a:pt x="7" y="0"/>
                      <a:pt x="0" y="6"/>
                      <a:pt x="0" y="15"/>
                    </a:cubicBezTo>
                    <a:cubicBezTo>
                      <a:pt x="0" y="263"/>
                      <a:pt x="0" y="263"/>
                      <a:pt x="0" y="263"/>
                    </a:cubicBezTo>
                    <a:cubicBezTo>
                      <a:pt x="0" y="272"/>
                      <a:pt x="7" y="278"/>
                      <a:pt x="14" y="278"/>
                    </a:cubicBezTo>
                  </a:path>
                </a:pathLst>
              </a:custGeom>
              <a:solidFill>
                <a:schemeClr val="bg1"/>
              </a:solidFill>
              <a:ln>
                <a:noFill/>
              </a:ln>
            </p:spPr>
            <p:txBody>
              <a:bodyPr vert="horz" wrap="square" lIns="89604" tIns="44802" rIns="89604" bIns="44802" numCol="1" anchor="t" anchorCtr="0" compatLnSpc="1">
                <a:prstTxWarp prst="textNoShape">
                  <a:avLst/>
                </a:prstTxWarp>
              </a:bodyPr>
              <a:lstStyle/>
              <a:p>
                <a:pPr defTabSz="914225"/>
                <a:endParaRPr lang="en-US" sz="1765" dirty="0">
                  <a:solidFill>
                    <a:srgbClr val="00B0F0"/>
                  </a:solidFill>
                </a:endParaRPr>
              </a:p>
            </p:txBody>
          </p:sp>
          <p:sp>
            <p:nvSpPr>
              <p:cNvPr id="104" name="Freeform 19"/>
              <p:cNvSpPr>
                <a:spLocks/>
              </p:cNvSpPr>
              <p:nvPr/>
            </p:nvSpPr>
            <p:spPr bwMode="auto">
              <a:xfrm>
                <a:off x="10412929" y="2847289"/>
                <a:ext cx="1192442" cy="742078"/>
              </a:xfrm>
              <a:custGeom>
                <a:avLst/>
                <a:gdLst>
                  <a:gd name="T0" fmla="*/ 0 w 394"/>
                  <a:gd name="T1" fmla="*/ 12 h 243"/>
                  <a:gd name="T2" fmla="*/ 394 w 394"/>
                  <a:gd name="T3" fmla="*/ 12 h 243"/>
                  <a:gd name="T4" fmla="*/ 394 w 394"/>
                  <a:gd name="T5" fmla="*/ 243 h 243"/>
                  <a:gd name="T6" fmla="*/ 0 w 394"/>
                  <a:gd name="T7" fmla="*/ 243 h 243"/>
                  <a:gd name="T8" fmla="*/ 0 w 394"/>
                  <a:gd name="T9" fmla="*/ 12 h 243"/>
                </a:gdLst>
                <a:ahLst/>
                <a:cxnLst>
                  <a:cxn ang="0">
                    <a:pos x="T0" y="T1"/>
                  </a:cxn>
                  <a:cxn ang="0">
                    <a:pos x="T2" y="T3"/>
                  </a:cxn>
                  <a:cxn ang="0">
                    <a:pos x="T4" y="T5"/>
                  </a:cxn>
                  <a:cxn ang="0">
                    <a:pos x="T6" y="T7"/>
                  </a:cxn>
                  <a:cxn ang="0">
                    <a:pos x="T8" y="T9"/>
                  </a:cxn>
                </a:cxnLst>
                <a:rect l="0" t="0" r="r" b="b"/>
                <a:pathLst>
                  <a:path w="394" h="243">
                    <a:moveTo>
                      <a:pt x="0" y="12"/>
                    </a:moveTo>
                    <a:cubicBezTo>
                      <a:pt x="394" y="12"/>
                      <a:pt x="394" y="12"/>
                      <a:pt x="394" y="12"/>
                    </a:cubicBezTo>
                    <a:cubicBezTo>
                      <a:pt x="394" y="173"/>
                      <a:pt x="394" y="243"/>
                      <a:pt x="394" y="243"/>
                    </a:cubicBezTo>
                    <a:cubicBezTo>
                      <a:pt x="0" y="243"/>
                      <a:pt x="0" y="243"/>
                      <a:pt x="0" y="243"/>
                    </a:cubicBezTo>
                    <a:cubicBezTo>
                      <a:pt x="0" y="0"/>
                      <a:pt x="0" y="12"/>
                      <a:pt x="0" y="12"/>
                    </a:cubicBezTo>
                  </a:path>
                </a:pathLst>
              </a:custGeom>
              <a:solidFill>
                <a:srgbClr val="DC3C00"/>
              </a:solidFill>
              <a:ln>
                <a:noFill/>
              </a:ln>
            </p:spPr>
            <p:txBody>
              <a:bodyPr vert="horz" wrap="square" lIns="89604" tIns="44802" rIns="89604" bIns="44802" numCol="1" anchor="t" anchorCtr="0" compatLnSpc="1">
                <a:prstTxWarp prst="textNoShape">
                  <a:avLst/>
                </a:prstTxWarp>
              </a:bodyPr>
              <a:lstStyle/>
              <a:p>
                <a:pPr defTabSz="914225"/>
                <a:endParaRPr lang="en-US" sz="1765" dirty="0">
                  <a:solidFill>
                    <a:srgbClr val="00B0F0"/>
                  </a:solidFill>
                </a:endParaRPr>
              </a:p>
            </p:txBody>
          </p:sp>
        </p:grpSp>
        <p:grpSp>
          <p:nvGrpSpPr>
            <p:cNvPr id="271" name="Group 1031"/>
            <p:cNvGrpSpPr>
              <a:grpSpLocks/>
            </p:cNvGrpSpPr>
            <p:nvPr/>
          </p:nvGrpSpPr>
          <p:grpSpPr bwMode="auto">
            <a:xfrm>
              <a:off x="10599291" y="3157951"/>
              <a:ext cx="595154" cy="296900"/>
              <a:chOff x="4841436" y="5510539"/>
              <a:chExt cx="1049696" cy="523224"/>
            </a:xfrm>
            <a:solidFill>
              <a:schemeClr val="bg1"/>
            </a:solidFill>
          </p:grpSpPr>
          <p:sp>
            <p:nvSpPr>
              <p:cNvPr id="272" name="Freeform 67"/>
              <p:cNvSpPr>
                <a:spLocks/>
              </p:cNvSpPr>
              <p:nvPr/>
            </p:nvSpPr>
            <p:spPr bwMode="auto">
              <a:xfrm>
                <a:off x="5030334" y="5852188"/>
                <a:ext cx="59777" cy="181575"/>
              </a:xfrm>
              <a:custGeom>
                <a:avLst/>
                <a:gdLst>
                  <a:gd name="T0" fmla="*/ 0 w 222"/>
                  <a:gd name="T1" fmla="*/ 0 h 674"/>
                  <a:gd name="T2" fmla="*/ 0 w 222"/>
                  <a:gd name="T3" fmla="*/ 135 h 674"/>
                  <a:gd name="T4" fmla="*/ 0 w 222"/>
                  <a:gd name="T5" fmla="*/ 674 h 674"/>
                  <a:gd name="T6" fmla="*/ 222 w 222"/>
                  <a:gd name="T7" fmla="*/ 674 h 674"/>
                  <a:gd name="T8" fmla="*/ 222 w 222"/>
                  <a:gd name="T9" fmla="*/ 29 h 674"/>
                  <a:gd name="T10" fmla="*/ 222 w 222"/>
                  <a:gd name="T11" fmla="*/ 0 h 674"/>
                  <a:gd name="T12" fmla="*/ 0 w 222"/>
                  <a:gd name="T13" fmla="*/ 0 h 674"/>
                </a:gdLst>
                <a:ahLst/>
                <a:cxnLst>
                  <a:cxn ang="0">
                    <a:pos x="T0" y="T1"/>
                  </a:cxn>
                  <a:cxn ang="0">
                    <a:pos x="T2" y="T3"/>
                  </a:cxn>
                  <a:cxn ang="0">
                    <a:pos x="T4" y="T5"/>
                  </a:cxn>
                  <a:cxn ang="0">
                    <a:pos x="T6" y="T7"/>
                  </a:cxn>
                  <a:cxn ang="0">
                    <a:pos x="T8" y="T9"/>
                  </a:cxn>
                  <a:cxn ang="0">
                    <a:pos x="T10" y="T11"/>
                  </a:cxn>
                  <a:cxn ang="0">
                    <a:pos x="T12" y="T13"/>
                  </a:cxn>
                </a:cxnLst>
                <a:rect l="0" t="0" r="r" b="b"/>
                <a:pathLst>
                  <a:path w="222" h="674">
                    <a:moveTo>
                      <a:pt x="0" y="0"/>
                    </a:moveTo>
                    <a:lnTo>
                      <a:pt x="0" y="135"/>
                    </a:lnTo>
                    <a:lnTo>
                      <a:pt x="0" y="674"/>
                    </a:lnTo>
                    <a:lnTo>
                      <a:pt x="222" y="674"/>
                    </a:lnTo>
                    <a:lnTo>
                      <a:pt x="222" y="29"/>
                    </a:lnTo>
                    <a:lnTo>
                      <a:pt x="222" y="0"/>
                    </a:lnTo>
                    <a:lnTo>
                      <a:pt x="0" y="0"/>
                    </a:lnTo>
                    <a:close/>
                  </a:path>
                </a:pathLst>
              </a:custGeom>
              <a:grpFill/>
              <a:ln>
                <a:noFill/>
              </a:ln>
            </p:spPr>
            <p:txBody>
              <a:bodyPr/>
              <a:lstStyle/>
              <a:p>
                <a:pPr defTabSz="913788">
                  <a:defRPr/>
                </a:pPr>
                <a:endParaRPr lang="en-US" dirty="0">
                  <a:solidFill>
                    <a:srgbClr val="00B0F0"/>
                  </a:solidFill>
                </a:endParaRPr>
              </a:p>
            </p:txBody>
          </p:sp>
          <p:sp>
            <p:nvSpPr>
              <p:cNvPr id="273" name="Freeform 68"/>
              <p:cNvSpPr>
                <a:spLocks/>
              </p:cNvSpPr>
              <p:nvPr/>
            </p:nvSpPr>
            <p:spPr bwMode="auto">
              <a:xfrm>
                <a:off x="5125978" y="5677779"/>
                <a:ext cx="59777" cy="355984"/>
              </a:xfrm>
              <a:custGeom>
                <a:avLst/>
                <a:gdLst>
                  <a:gd name="T0" fmla="*/ 0 w 223"/>
                  <a:gd name="T1" fmla="*/ 0 h 1319"/>
                  <a:gd name="T2" fmla="*/ 0 w 223"/>
                  <a:gd name="T3" fmla="*/ 652 h 1319"/>
                  <a:gd name="T4" fmla="*/ 0 w 223"/>
                  <a:gd name="T5" fmla="*/ 1319 h 1319"/>
                  <a:gd name="T6" fmla="*/ 223 w 223"/>
                  <a:gd name="T7" fmla="*/ 1319 h 1319"/>
                  <a:gd name="T8" fmla="*/ 223 w 223"/>
                  <a:gd name="T9" fmla="*/ 548 h 1319"/>
                  <a:gd name="T10" fmla="*/ 223 w 223"/>
                  <a:gd name="T11" fmla="*/ 0 h 1319"/>
                  <a:gd name="T12" fmla="*/ 0 w 223"/>
                  <a:gd name="T13" fmla="*/ 0 h 1319"/>
                </a:gdLst>
                <a:ahLst/>
                <a:cxnLst>
                  <a:cxn ang="0">
                    <a:pos x="T0" y="T1"/>
                  </a:cxn>
                  <a:cxn ang="0">
                    <a:pos x="T2" y="T3"/>
                  </a:cxn>
                  <a:cxn ang="0">
                    <a:pos x="T4" y="T5"/>
                  </a:cxn>
                  <a:cxn ang="0">
                    <a:pos x="T6" y="T7"/>
                  </a:cxn>
                  <a:cxn ang="0">
                    <a:pos x="T8" y="T9"/>
                  </a:cxn>
                  <a:cxn ang="0">
                    <a:pos x="T10" y="T11"/>
                  </a:cxn>
                  <a:cxn ang="0">
                    <a:pos x="T12" y="T13"/>
                  </a:cxn>
                </a:cxnLst>
                <a:rect l="0" t="0" r="r" b="b"/>
                <a:pathLst>
                  <a:path w="223" h="1319">
                    <a:moveTo>
                      <a:pt x="0" y="0"/>
                    </a:moveTo>
                    <a:lnTo>
                      <a:pt x="0" y="652"/>
                    </a:lnTo>
                    <a:lnTo>
                      <a:pt x="0" y="1319"/>
                    </a:lnTo>
                    <a:lnTo>
                      <a:pt x="223" y="1319"/>
                    </a:lnTo>
                    <a:lnTo>
                      <a:pt x="223" y="548"/>
                    </a:lnTo>
                    <a:lnTo>
                      <a:pt x="223" y="0"/>
                    </a:lnTo>
                    <a:lnTo>
                      <a:pt x="0" y="0"/>
                    </a:lnTo>
                    <a:close/>
                  </a:path>
                </a:pathLst>
              </a:custGeom>
              <a:grpFill/>
              <a:ln>
                <a:noFill/>
              </a:ln>
            </p:spPr>
            <p:txBody>
              <a:bodyPr/>
              <a:lstStyle/>
              <a:p>
                <a:pPr defTabSz="913788">
                  <a:defRPr/>
                </a:pPr>
                <a:endParaRPr lang="en-US" dirty="0">
                  <a:solidFill>
                    <a:srgbClr val="00B0F0"/>
                  </a:solidFill>
                </a:endParaRPr>
              </a:p>
            </p:txBody>
          </p:sp>
          <p:sp>
            <p:nvSpPr>
              <p:cNvPr id="274" name="Freeform 69"/>
              <p:cNvSpPr>
                <a:spLocks/>
              </p:cNvSpPr>
              <p:nvPr/>
            </p:nvSpPr>
            <p:spPr bwMode="auto">
              <a:xfrm>
                <a:off x="5219231" y="5517707"/>
                <a:ext cx="62169" cy="516056"/>
              </a:xfrm>
              <a:custGeom>
                <a:avLst/>
                <a:gdLst>
                  <a:gd name="T0" fmla="*/ 0 w 223"/>
                  <a:gd name="T1" fmla="*/ 0 h 1909"/>
                  <a:gd name="T2" fmla="*/ 0 w 223"/>
                  <a:gd name="T3" fmla="*/ 1117 h 1909"/>
                  <a:gd name="T4" fmla="*/ 0 w 223"/>
                  <a:gd name="T5" fmla="*/ 1909 h 1909"/>
                  <a:gd name="T6" fmla="*/ 223 w 223"/>
                  <a:gd name="T7" fmla="*/ 1909 h 1909"/>
                  <a:gd name="T8" fmla="*/ 223 w 223"/>
                  <a:gd name="T9" fmla="*/ 1012 h 1909"/>
                  <a:gd name="T10" fmla="*/ 223 w 223"/>
                  <a:gd name="T11" fmla="*/ 0 h 1909"/>
                  <a:gd name="T12" fmla="*/ 0 w 223"/>
                  <a:gd name="T13" fmla="*/ 0 h 1909"/>
                </a:gdLst>
                <a:ahLst/>
                <a:cxnLst>
                  <a:cxn ang="0">
                    <a:pos x="T0" y="T1"/>
                  </a:cxn>
                  <a:cxn ang="0">
                    <a:pos x="T2" y="T3"/>
                  </a:cxn>
                  <a:cxn ang="0">
                    <a:pos x="T4" y="T5"/>
                  </a:cxn>
                  <a:cxn ang="0">
                    <a:pos x="T6" y="T7"/>
                  </a:cxn>
                  <a:cxn ang="0">
                    <a:pos x="T8" y="T9"/>
                  </a:cxn>
                  <a:cxn ang="0">
                    <a:pos x="T10" y="T11"/>
                  </a:cxn>
                  <a:cxn ang="0">
                    <a:pos x="T12" y="T13"/>
                  </a:cxn>
                </a:cxnLst>
                <a:rect l="0" t="0" r="r" b="b"/>
                <a:pathLst>
                  <a:path w="223" h="1909">
                    <a:moveTo>
                      <a:pt x="0" y="0"/>
                    </a:moveTo>
                    <a:lnTo>
                      <a:pt x="0" y="1117"/>
                    </a:lnTo>
                    <a:lnTo>
                      <a:pt x="0" y="1909"/>
                    </a:lnTo>
                    <a:lnTo>
                      <a:pt x="223" y="1909"/>
                    </a:lnTo>
                    <a:lnTo>
                      <a:pt x="223" y="1012"/>
                    </a:lnTo>
                    <a:lnTo>
                      <a:pt x="223" y="0"/>
                    </a:lnTo>
                    <a:lnTo>
                      <a:pt x="0" y="0"/>
                    </a:lnTo>
                    <a:close/>
                  </a:path>
                </a:pathLst>
              </a:custGeom>
              <a:grpFill/>
              <a:ln>
                <a:noFill/>
              </a:ln>
            </p:spPr>
            <p:txBody>
              <a:bodyPr/>
              <a:lstStyle/>
              <a:p>
                <a:pPr defTabSz="913788">
                  <a:defRPr/>
                </a:pPr>
                <a:endParaRPr lang="en-US" dirty="0">
                  <a:solidFill>
                    <a:srgbClr val="00B0F0"/>
                  </a:solidFill>
                </a:endParaRPr>
              </a:p>
            </p:txBody>
          </p:sp>
          <p:sp>
            <p:nvSpPr>
              <p:cNvPr id="275" name="Freeform 70"/>
              <p:cNvSpPr>
                <a:spLocks/>
              </p:cNvSpPr>
              <p:nvPr/>
            </p:nvSpPr>
            <p:spPr bwMode="auto">
              <a:xfrm>
                <a:off x="4841436" y="5859354"/>
                <a:ext cx="59778" cy="174409"/>
              </a:xfrm>
              <a:custGeom>
                <a:avLst/>
                <a:gdLst>
                  <a:gd name="T0" fmla="*/ 0 w 222"/>
                  <a:gd name="T1" fmla="*/ 0 h 648"/>
                  <a:gd name="T2" fmla="*/ 0 w 222"/>
                  <a:gd name="T3" fmla="*/ 361 h 648"/>
                  <a:gd name="T4" fmla="*/ 0 w 222"/>
                  <a:gd name="T5" fmla="*/ 648 h 648"/>
                  <a:gd name="T6" fmla="*/ 222 w 222"/>
                  <a:gd name="T7" fmla="*/ 648 h 648"/>
                  <a:gd name="T8" fmla="*/ 222 w 222"/>
                  <a:gd name="T9" fmla="*/ 256 h 648"/>
                  <a:gd name="T10" fmla="*/ 222 w 222"/>
                  <a:gd name="T11" fmla="*/ 0 h 648"/>
                  <a:gd name="T12" fmla="*/ 0 w 222"/>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22" h="648">
                    <a:moveTo>
                      <a:pt x="0" y="0"/>
                    </a:moveTo>
                    <a:lnTo>
                      <a:pt x="0" y="361"/>
                    </a:lnTo>
                    <a:lnTo>
                      <a:pt x="0" y="648"/>
                    </a:lnTo>
                    <a:lnTo>
                      <a:pt x="222" y="648"/>
                    </a:lnTo>
                    <a:lnTo>
                      <a:pt x="222" y="256"/>
                    </a:lnTo>
                    <a:lnTo>
                      <a:pt x="222" y="0"/>
                    </a:lnTo>
                    <a:lnTo>
                      <a:pt x="0" y="0"/>
                    </a:lnTo>
                    <a:close/>
                  </a:path>
                </a:pathLst>
              </a:custGeom>
              <a:grpFill/>
              <a:ln>
                <a:noFill/>
              </a:ln>
            </p:spPr>
            <p:txBody>
              <a:bodyPr/>
              <a:lstStyle/>
              <a:p>
                <a:pPr defTabSz="913788">
                  <a:defRPr/>
                </a:pPr>
                <a:endParaRPr lang="en-US" dirty="0">
                  <a:solidFill>
                    <a:srgbClr val="00B0F0"/>
                  </a:solidFill>
                </a:endParaRPr>
              </a:p>
            </p:txBody>
          </p:sp>
          <p:sp>
            <p:nvSpPr>
              <p:cNvPr id="276" name="Freeform 71"/>
              <p:cNvSpPr>
                <a:spLocks/>
              </p:cNvSpPr>
              <p:nvPr/>
            </p:nvSpPr>
            <p:spPr bwMode="auto">
              <a:xfrm>
                <a:off x="4937080" y="5653888"/>
                <a:ext cx="59778" cy="379875"/>
              </a:xfrm>
              <a:custGeom>
                <a:avLst/>
                <a:gdLst>
                  <a:gd name="T0" fmla="*/ 0 w 222"/>
                  <a:gd name="T1" fmla="*/ 0 h 1402"/>
                  <a:gd name="T2" fmla="*/ 0 w 222"/>
                  <a:gd name="T3" fmla="*/ 1062 h 1402"/>
                  <a:gd name="T4" fmla="*/ 0 w 222"/>
                  <a:gd name="T5" fmla="*/ 1402 h 1402"/>
                  <a:gd name="T6" fmla="*/ 222 w 222"/>
                  <a:gd name="T7" fmla="*/ 1402 h 1402"/>
                  <a:gd name="T8" fmla="*/ 222 w 222"/>
                  <a:gd name="T9" fmla="*/ 977 h 1402"/>
                  <a:gd name="T10" fmla="*/ 222 w 222"/>
                  <a:gd name="T11" fmla="*/ 0 h 1402"/>
                  <a:gd name="T12" fmla="*/ 0 w 222"/>
                  <a:gd name="T13" fmla="*/ 0 h 1402"/>
                </a:gdLst>
                <a:ahLst/>
                <a:cxnLst>
                  <a:cxn ang="0">
                    <a:pos x="T0" y="T1"/>
                  </a:cxn>
                  <a:cxn ang="0">
                    <a:pos x="T2" y="T3"/>
                  </a:cxn>
                  <a:cxn ang="0">
                    <a:pos x="T4" y="T5"/>
                  </a:cxn>
                  <a:cxn ang="0">
                    <a:pos x="T6" y="T7"/>
                  </a:cxn>
                  <a:cxn ang="0">
                    <a:pos x="T8" y="T9"/>
                  </a:cxn>
                  <a:cxn ang="0">
                    <a:pos x="T10" y="T11"/>
                  </a:cxn>
                  <a:cxn ang="0">
                    <a:pos x="T12" y="T13"/>
                  </a:cxn>
                </a:cxnLst>
                <a:rect l="0" t="0" r="r" b="b"/>
                <a:pathLst>
                  <a:path w="222" h="1402">
                    <a:moveTo>
                      <a:pt x="0" y="0"/>
                    </a:moveTo>
                    <a:lnTo>
                      <a:pt x="0" y="1062"/>
                    </a:lnTo>
                    <a:lnTo>
                      <a:pt x="0" y="1402"/>
                    </a:lnTo>
                    <a:lnTo>
                      <a:pt x="222" y="1402"/>
                    </a:lnTo>
                    <a:lnTo>
                      <a:pt x="222" y="977"/>
                    </a:lnTo>
                    <a:lnTo>
                      <a:pt x="222" y="0"/>
                    </a:lnTo>
                    <a:lnTo>
                      <a:pt x="0" y="0"/>
                    </a:lnTo>
                    <a:close/>
                  </a:path>
                </a:pathLst>
              </a:custGeom>
              <a:grpFill/>
              <a:ln>
                <a:noFill/>
              </a:ln>
            </p:spPr>
            <p:txBody>
              <a:bodyPr/>
              <a:lstStyle/>
              <a:p>
                <a:pPr defTabSz="913788">
                  <a:defRPr/>
                </a:pPr>
                <a:endParaRPr lang="en-US" dirty="0">
                  <a:solidFill>
                    <a:srgbClr val="00B0F0"/>
                  </a:solidFill>
                </a:endParaRPr>
              </a:p>
            </p:txBody>
          </p:sp>
          <p:sp>
            <p:nvSpPr>
              <p:cNvPr id="277" name="Freeform 72"/>
              <p:cNvSpPr>
                <a:spLocks/>
              </p:cNvSpPr>
              <p:nvPr/>
            </p:nvSpPr>
            <p:spPr bwMode="auto">
              <a:xfrm>
                <a:off x="5534857" y="5510539"/>
                <a:ext cx="258239" cy="229358"/>
              </a:xfrm>
              <a:custGeom>
                <a:avLst/>
                <a:gdLst>
                  <a:gd name="T0" fmla="*/ 0 w 401"/>
                  <a:gd name="T1" fmla="*/ 28 h 359"/>
                  <a:gd name="T2" fmla="*/ 149 w 401"/>
                  <a:gd name="T3" fmla="*/ 0 h 359"/>
                  <a:gd name="T4" fmla="*/ 401 w 401"/>
                  <a:gd name="T5" fmla="*/ 88 h 359"/>
                  <a:gd name="T6" fmla="*/ 156 w 401"/>
                  <a:gd name="T7" fmla="*/ 359 h 359"/>
                  <a:gd name="T8" fmla="*/ 0 w 401"/>
                  <a:gd name="T9" fmla="*/ 28 h 359"/>
                </a:gdLst>
                <a:ahLst/>
                <a:cxnLst>
                  <a:cxn ang="0">
                    <a:pos x="T0" y="T1"/>
                  </a:cxn>
                  <a:cxn ang="0">
                    <a:pos x="T2" y="T3"/>
                  </a:cxn>
                  <a:cxn ang="0">
                    <a:pos x="T4" y="T5"/>
                  </a:cxn>
                  <a:cxn ang="0">
                    <a:pos x="T6" y="T7"/>
                  </a:cxn>
                  <a:cxn ang="0">
                    <a:pos x="T8" y="T9"/>
                  </a:cxn>
                </a:cxnLst>
                <a:rect l="0" t="0" r="r" b="b"/>
                <a:pathLst>
                  <a:path w="401" h="359">
                    <a:moveTo>
                      <a:pt x="0" y="28"/>
                    </a:moveTo>
                    <a:cubicBezTo>
                      <a:pt x="47" y="9"/>
                      <a:pt x="97" y="0"/>
                      <a:pt x="149" y="0"/>
                    </a:cubicBezTo>
                    <a:cubicBezTo>
                      <a:pt x="241" y="0"/>
                      <a:pt x="330" y="31"/>
                      <a:pt x="401" y="88"/>
                    </a:cubicBezTo>
                    <a:cubicBezTo>
                      <a:pt x="156" y="359"/>
                      <a:pt x="156" y="359"/>
                      <a:pt x="156" y="359"/>
                    </a:cubicBezTo>
                    <a:lnTo>
                      <a:pt x="0" y="28"/>
                    </a:lnTo>
                    <a:close/>
                  </a:path>
                </a:pathLst>
              </a:custGeom>
              <a:grpFill/>
              <a:ln>
                <a:noFill/>
              </a:ln>
            </p:spPr>
            <p:txBody>
              <a:bodyPr/>
              <a:lstStyle/>
              <a:p>
                <a:pPr defTabSz="913788">
                  <a:defRPr/>
                </a:pPr>
                <a:endParaRPr lang="en-US" dirty="0">
                  <a:solidFill>
                    <a:srgbClr val="00B0F0"/>
                  </a:solidFill>
                </a:endParaRPr>
              </a:p>
            </p:txBody>
          </p:sp>
          <p:sp>
            <p:nvSpPr>
              <p:cNvPr id="278" name="Freeform 73"/>
              <p:cNvSpPr>
                <a:spLocks/>
              </p:cNvSpPr>
              <p:nvPr/>
            </p:nvSpPr>
            <p:spPr bwMode="auto">
              <a:xfrm>
                <a:off x="5695061" y="5589382"/>
                <a:ext cx="169768" cy="138571"/>
              </a:xfrm>
              <a:custGeom>
                <a:avLst/>
                <a:gdLst>
                  <a:gd name="T0" fmla="*/ 192 w 266"/>
                  <a:gd name="T1" fmla="*/ 0 h 213"/>
                  <a:gd name="T2" fmla="*/ 266 w 266"/>
                  <a:gd name="T3" fmla="*/ 104 h 213"/>
                  <a:gd name="T4" fmla="*/ 0 w 266"/>
                  <a:gd name="T5" fmla="*/ 213 h 213"/>
                  <a:gd name="T6" fmla="*/ 192 w 266"/>
                  <a:gd name="T7" fmla="*/ 0 h 213"/>
                </a:gdLst>
                <a:ahLst/>
                <a:cxnLst>
                  <a:cxn ang="0">
                    <a:pos x="T0" y="T1"/>
                  </a:cxn>
                  <a:cxn ang="0">
                    <a:pos x="T2" y="T3"/>
                  </a:cxn>
                  <a:cxn ang="0">
                    <a:pos x="T4" y="T5"/>
                  </a:cxn>
                  <a:cxn ang="0">
                    <a:pos x="T6" y="T7"/>
                  </a:cxn>
                </a:cxnLst>
                <a:rect l="0" t="0" r="r" b="b"/>
                <a:pathLst>
                  <a:path w="266" h="213">
                    <a:moveTo>
                      <a:pt x="192" y="0"/>
                    </a:moveTo>
                    <a:cubicBezTo>
                      <a:pt x="222" y="30"/>
                      <a:pt x="247" y="66"/>
                      <a:pt x="266" y="104"/>
                    </a:cubicBezTo>
                    <a:cubicBezTo>
                      <a:pt x="0" y="213"/>
                      <a:pt x="0" y="213"/>
                      <a:pt x="0" y="213"/>
                    </a:cubicBezTo>
                    <a:lnTo>
                      <a:pt x="192" y="0"/>
                    </a:lnTo>
                    <a:close/>
                  </a:path>
                </a:pathLst>
              </a:custGeom>
              <a:grpFill/>
              <a:ln>
                <a:noFill/>
              </a:ln>
            </p:spPr>
            <p:txBody>
              <a:bodyPr/>
              <a:lstStyle/>
              <a:p>
                <a:pPr defTabSz="913788">
                  <a:defRPr/>
                </a:pPr>
                <a:endParaRPr lang="en-US" dirty="0">
                  <a:solidFill>
                    <a:srgbClr val="00B0F0"/>
                  </a:solidFill>
                </a:endParaRPr>
              </a:p>
            </p:txBody>
          </p:sp>
          <p:sp>
            <p:nvSpPr>
              <p:cNvPr id="279" name="Freeform 74"/>
              <p:cNvSpPr>
                <a:spLocks/>
              </p:cNvSpPr>
              <p:nvPr/>
            </p:nvSpPr>
            <p:spPr bwMode="auto">
              <a:xfrm>
                <a:off x="5369871" y="5543987"/>
                <a:ext cx="239111" cy="398988"/>
              </a:xfrm>
              <a:custGeom>
                <a:avLst/>
                <a:gdLst>
                  <a:gd name="T0" fmla="*/ 99 w 375"/>
                  <a:gd name="T1" fmla="*/ 622 h 622"/>
                  <a:gd name="T2" fmla="*/ 0 w 375"/>
                  <a:gd name="T3" fmla="*/ 356 h 622"/>
                  <a:gd name="T4" fmla="*/ 210 w 375"/>
                  <a:gd name="T5" fmla="*/ 0 h 622"/>
                  <a:gd name="T6" fmla="*/ 375 w 375"/>
                  <a:gd name="T7" fmla="*/ 351 h 622"/>
                  <a:gd name="T8" fmla="*/ 99 w 375"/>
                  <a:gd name="T9" fmla="*/ 622 h 622"/>
                </a:gdLst>
                <a:ahLst/>
                <a:cxnLst>
                  <a:cxn ang="0">
                    <a:pos x="T0" y="T1"/>
                  </a:cxn>
                  <a:cxn ang="0">
                    <a:pos x="T2" y="T3"/>
                  </a:cxn>
                  <a:cxn ang="0">
                    <a:pos x="T4" y="T5"/>
                  </a:cxn>
                  <a:cxn ang="0">
                    <a:pos x="T6" y="T7"/>
                  </a:cxn>
                  <a:cxn ang="0">
                    <a:pos x="T8" y="T9"/>
                  </a:cxn>
                </a:cxnLst>
                <a:rect l="0" t="0" r="r" b="b"/>
                <a:pathLst>
                  <a:path w="375" h="622">
                    <a:moveTo>
                      <a:pt x="99" y="622"/>
                    </a:moveTo>
                    <a:cubicBezTo>
                      <a:pt x="35" y="548"/>
                      <a:pt x="0" y="455"/>
                      <a:pt x="0" y="356"/>
                    </a:cubicBezTo>
                    <a:cubicBezTo>
                      <a:pt x="0" y="208"/>
                      <a:pt x="82" y="71"/>
                      <a:pt x="210" y="0"/>
                    </a:cubicBezTo>
                    <a:cubicBezTo>
                      <a:pt x="375" y="351"/>
                      <a:pt x="375" y="351"/>
                      <a:pt x="375" y="351"/>
                    </a:cubicBezTo>
                    <a:lnTo>
                      <a:pt x="99" y="622"/>
                    </a:lnTo>
                    <a:close/>
                  </a:path>
                </a:pathLst>
              </a:custGeom>
              <a:grpFill/>
              <a:ln>
                <a:noFill/>
              </a:ln>
            </p:spPr>
            <p:txBody>
              <a:bodyPr/>
              <a:lstStyle/>
              <a:p>
                <a:pPr defTabSz="913788">
                  <a:defRPr/>
                </a:pPr>
                <a:endParaRPr lang="en-US" dirty="0">
                  <a:solidFill>
                    <a:srgbClr val="00B0F0"/>
                  </a:solidFill>
                </a:endParaRPr>
              </a:p>
            </p:txBody>
          </p:sp>
          <p:sp>
            <p:nvSpPr>
              <p:cNvPr id="280" name="Freeform 75"/>
              <p:cNvSpPr>
                <a:spLocks/>
              </p:cNvSpPr>
              <p:nvPr/>
            </p:nvSpPr>
            <p:spPr bwMode="auto">
              <a:xfrm>
                <a:off x="5718972" y="5689726"/>
                <a:ext cx="172160" cy="64506"/>
              </a:xfrm>
              <a:custGeom>
                <a:avLst/>
                <a:gdLst>
                  <a:gd name="T0" fmla="*/ 0 w 269"/>
                  <a:gd name="T1" fmla="*/ 102 h 102"/>
                  <a:gd name="T2" fmla="*/ 249 w 269"/>
                  <a:gd name="T3" fmla="*/ 0 h 102"/>
                  <a:gd name="T4" fmla="*/ 269 w 269"/>
                  <a:gd name="T5" fmla="*/ 102 h 102"/>
                  <a:gd name="T6" fmla="*/ 0 w 269"/>
                  <a:gd name="T7" fmla="*/ 102 h 102"/>
                </a:gdLst>
                <a:ahLst/>
                <a:cxnLst>
                  <a:cxn ang="0">
                    <a:pos x="T0" y="T1"/>
                  </a:cxn>
                  <a:cxn ang="0">
                    <a:pos x="T2" y="T3"/>
                  </a:cxn>
                  <a:cxn ang="0">
                    <a:pos x="T4" y="T5"/>
                  </a:cxn>
                  <a:cxn ang="0">
                    <a:pos x="T6" y="T7"/>
                  </a:cxn>
                </a:cxnLst>
                <a:rect l="0" t="0" r="r" b="b"/>
                <a:pathLst>
                  <a:path w="269" h="102">
                    <a:moveTo>
                      <a:pt x="0" y="102"/>
                    </a:moveTo>
                    <a:cubicBezTo>
                      <a:pt x="249" y="0"/>
                      <a:pt x="249" y="0"/>
                      <a:pt x="249" y="0"/>
                    </a:cubicBezTo>
                    <a:cubicBezTo>
                      <a:pt x="260" y="33"/>
                      <a:pt x="267" y="67"/>
                      <a:pt x="269" y="102"/>
                    </a:cubicBezTo>
                    <a:lnTo>
                      <a:pt x="0" y="102"/>
                    </a:lnTo>
                    <a:close/>
                  </a:path>
                </a:pathLst>
              </a:custGeom>
              <a:grpFill/>
              <a:ln>
                <a:noFill/>
              </a:ln>
            </p:spPr>
            <p:txBody>
              <a:bodyPr/>
              <a:lstStyle/>
              <a:p>
                <a:pPr defTabSz="913788">
                  <a:defRPr/>
                </a:pPr>
                <a:endParaRPr lang="en-US" dirty="0">
                  <a:solidFill>
                    <a:srgbClr val="00B0F0"/>
                  </a:solidFill>
                </a:endParaRPr>
              </a:p>
            </p:txBody>
          </p:sp>
          <p:sp>
            <p:nvSpPr>
              <p:cNvPr id="281" name="Freeform 76"/>
              <p:cNvSpPr>
                <a:spLocks/>
              </p:cNvSpPr>
              <p:nvPr/>
            </p:nvSpPr>
            <p:spPr bwMode="auto">
              <a:xfrm>
                <a:off x="5458341" y="5859354"/>
                <a:ext cx="107600" cy="138571"/>
              </a:xfrm>
              <a:custGeom>
                <a:avLst/>
                <a:gdLst>
                  <a:gd name="T0" fmla="*/ 62 w 171"/>
                  <a:gd name="T1" fmla="*/ 215 h 215"/>
                  <a:gd name="T2" fmla="*/ 0 w 171"/>
                  <a:gd name="T3" fmla="*/ 169 h 215"/>
                  <a:gd name="T4" fmla="*/ 171 w 171"/>
                  <a:gd name="T5" fmla="*/ 0 h 215"/>
                  <a:gd name="T6" fmla="*/ 62 w 171"/>
                  <a:gd name="T7" fmla="*/ 215 h 215"/>
                </a:gdLst>
                <a:ahLst/>
                <a:cxnLst>
                  <a:cxn ang="0">
                    <a:pos x="T0" y="T1"/>
                  </a:cxn>
                  <a:cxn ang="0">
                    <a:pos x="T2" y="T3"/>
                  </a:cxn>
                  <a:cxn ang="0">
                    <a:pos x="T4" y="T5"/>
                  </a:cxn>
                  <a:cxn ang="0">
                    <a:pos x="T6" y="T7"/>
                  </a:cxn>
                </a:cxnLst>
                <a:rect l="0" t="0" r="r" b="b"/>
                <a:pathLst>
                  <a:path w="171" h="215">
                    <a:moveTo>
                      <a:pt x="62" y="215"/>
                    </a:moveTo>
                    <a:cubicBezTo>
                      <a:pt x="40" y="201"/>
                      <a:pt x="19" y="186"/>
                      <a:pt x="0" y="169"/>
                    </a:cubicBezTo>
                    <a:cubicBezTo>
                      <a:pt x="171" y="0"/>
                      <a:pt x="171" y="0"/>
                      <a:pt x="171" y="0"/>
                    </a:cubicBezTo>
                    <a:lnTo>
                      <a:pt x="62" y="215"/>
                    </a:lnTo>
                    <a:close/>
                  </a:path>
                </a:pathLst>
              </a:custGeom>
              <a:grpFill/>
              <a:ln>
                <a:noFill/>
              </a:ln>
            </p:spPr>
            <p:txBody>
              <a:bodyPr/>
              <a:lstStyle/>
              <a:p>
                <a:pPr defTabSz="913788">
                  <a:defRPr/>
                </a:pPr>
                <a:endParaRPr lang="en-US" dirty="0">
                  <a:solidFill>
                    <a:srgbClr val="00B0F0"/>
                  </a:solidFill>
                </a:endParaRPr>
              </a:p>
            </p:txBody>
          </p:sp>
          <p:sp>
            <p:nvSpPr>
              <p:cNvPr id="282" name="Freeform 77"/>
              <p:cNvSpPr>
                <a:spLocks/>
              </p:cNvSpPr>
              <p:nvPr/>
            </p:nvSpPr>
            <p:spPr bwMode="auto">
              <a:xfrm>
                <a:off x="5527684" y="5790070"/>
                <a:ext cx="363448" cy="243693"/>
              </a:xfrm>
              <a:custGeom>
                <a:avLst/>
                <a:gdLst>
                  <a:gd name="T0" fmla="*/ 160 w 566"/>
                  <a:gd name="T1" fmla="*/ 381 h 381"/>
                  <a:gd name="T2" fmla="*/ 0 w 566"/>
                  <a:gd name="T3" fmla="*/ 348 h 381"/>
                  <a:gd name="T4" fmla="*/ 176 w 566"/>
                  <a:gd name="T5" fmla="*/ 0 h 381"/>
                  <a:gd name="T6" fmla="*/ 566 w 566"/>
                  <a:gd name="T7" fmla="*/ 0 h 381"/>
                  <a:gd name="T8" fmla="*/ 160 w 566"/>
                  <a:gd name="T9" fmla="*/ 381 h 381"/>
                </a:gdLst>
                <a:ahLst/>
                <a:cxnLst>
                  <a:cxn ang="0">
                    <a:pos x="T0" y="T1"/>
                  </a:cxn>
                  <a:cxn ang="0">
                    <a:pos x="T2" y="T3"/>
                  </a:cxn>
                  <a:cxn ang="0">
                    <a:pos x="T4" y="T5"/>
                  </a:cxn>
                  <a:cxn ang="0">
                    <a:pos x="T6" y="T7"/>
                  </a:cxn>
                  <a:cxn ang="0">
                    <a:pos x="T8" y="T9"/>
                  </a:cxn>
                </a:cxnLst>
                <a:rect l="0" t="0" r="r" b="b"/>
                <a:pathLst>
                  <a:path w="566" h="381">
                    <a:moveTo>
                      <a:pt x="160" y="381"/>
                    </a:moveTo>
                    <a:cubicBezTo>
                      <a:pt x="104" y="381"/>
                      <a:pt x="50" y="370"/>
                      <a:pt x="0" y="348"/>
                    </a:cubicBezTo>
                    <a:cubicBezTo>
                      <a:pt x="176" y="0"/>
                      <a:pt x="176" y="0"/>
                      <a:pt x="176" y="0"/>
                    </a:cubicBezTo>
                    <a:cubicBezTo>
                      <a:pt x="566" y="0"/>
                      <a:pt x="566" y="0"/>
                      <a:pt x="566" y="0"/>
                    </a:cubicBezTo>
                    <a:cubicBezTo>
                      <a:pt x="552" y="213"/>
                      <a:pt x="375" y="381"/>
                      <a:pt x="160" y="381"/>
                    </a:cubicBezTo>
                    <a:close/>
                  </a:path>
                </a:pathLst>
              </a:custGeom>
              <a:grpFill/>
              <a:ln>
                <a:noFill/>
              </a:ln>
            </p:spPr>
            <p:txBody>
              <a:bodyPr/>
              <a:lstStyle/>
              <a:p>
                <a:pPr defTabSz="913788">
                  <a:defRPr/>
                </a:pPr>
                <a:endParaRPr lang="en-US" dirty="0">
                  <a:solidFill>
                    <a:srgbClr val="00B0F0"/>
                  </a:solidFill>
                </a:endParaRPr>
              </a:p>
            </p:txBody>
          </p:sp>
        </p:grpSp>
      </p:grpSp>
      <p:sp>
        <p:nvSpPr>
          <p:cNvPr id="303" name="Rectangle 302"/>
          <p:cNvSpPr/>
          <p:nvPr/>
        </p:nvSpPr>
        <p:spPr>
          <a:xfrm>
            <a:off x="10149121" y="1488083"/>
            <a:ext cx="1137441" cy="609849"/>
          </a:xfrm>
          <a:prstGeom prst="rect">
            <a:avLst/>
          </a:prstGeom>
        </p:spPr>
        <p:txBody>
          <a:bodyPr wrap="none" lIns="179208" tIns="134406" rIns="179208" bIns="134406">
            <a:spAutoFit/>
          </a:bodyPr>
          <a:lstStyle/>
          <a:p>
            <a:pPr defTabSz="895870"/>
            <a:r>
              <a:rPr lang="en-US" sz="2157" dirty="0">
                <a:gradFill>
                  <a:gsLst>
                    <a:gs pos="0">
                      <a:schemeClr val="bg1"/>
                    </a:gs>
                    <a:gs pos="100000">
                      <a:schemeClr val="bg1"/>
                    </a:gs>
                  </a:gsLst>
                  <a:lin ang="5400000" scaled="1"/>
                </a:gradFill>
                <a:latin typeface="Segoe UI Light"/>
                <a:ea typeface="Calibri" panose="020F0502020204030204" pitchFamily="34" charset="0"/>
              </a:rPr>
              <a:t>Clients</a:t>
            </a:r>
          </a:p>
        </p:txBody>
      </p:sp>
      <p:sp>
        <p:nvSpPr>
          <p:cNvPr id="339" name="Rectangle 338"/>
          <p:cNvSpPr>
            <a:spLocks noChangeAspect="1"/>
          </p:cNvSpPr>
          <p:nvPr/>
        </p:nvSpPr>
        <p:spPr bwMode="auto">
          <a:xfrm>
            <a:off x="6996928" y="3737954"/>
            <a:ext cx="1823876" cy="387717"/>
          </a:xfrm>
          <a:prstGeom prst="rect">
            <a:avLst/>
          </a:prstGeom>
          <a:noFill/>
          <a:ln w="38100" cap="flat" cmpd="sng" algn="ctr">
            <a:noFill/>
            <a:prstDash val="solid"/>
            <a:headEnd type="none" w="med" len="med"/>
            <a:tailEnd type="none" w="med" len="med"/>
          </a:ln>
          <a:effectLst/>
        </p:spPr>
        <p:txBody>
          <a:bodyPr vert="horz" wrap="square" lIns="91384" tIns="89604" rIns="91384" bIns="89604" numCol="1" rtlCol="0" anchor="t" anchorCtr="0" compatLnSpc="1">
            <a:prstTxWarp prst="textNoShape">
              <a:avLst/>
            </a:prstTxWarp>
          </a:bodyPr>
          <a:lstStyle/>
          <a:p>
            <a:pPr algn="ctr" defTabSz="914225" fontAlgn="base">
              <a:lnSpc>
                <a:spcPct val="90000"/>
              </a:lnSpc>
              <a:spcBef>
                <a:spcPct val="0"/>
              </a:spcBef>
              <a:spcAft>
                <a:spcPts val="588"/>
              </a:spcAft>
            </a:pPr>
            <a:r>
              <a:rPr lang="en-US" sz="1173" dirty="0">
                <a:gradFill>
                  <a:gsLst>
                    <a:gs pos="0">
                      <a:schemeClr val="bg1"/>
                    </a:gs>
                    <a:gs pos="100000">
                      <a:schemeClr val="bg1"/>
                    </a:gs>
                  </a:gsLst>
                  <a:lin ang="5400000" scaled="1"/>
                </a:gradFill>
              </a:rPr>
              <a:t>Model is now a web service that is callable</a:t>
            </a:r>
          </a:p>
        </p:txBody>
      </p:sp>
      <p:pic>
        <p:nvPicPr>
          <p:cNvPr id="4" name="Picture 3"/>
          <p:cNvPicPr>
            <a:picLocks noChangeAspect="1"/>
          </p:cNvPicPr>
          <p:nvPr/>
        </p:nvPicPr>
        <p:blipFill>
          <a:blip r:embed="rId3"/>
          <a:stretch>
            <a:fillRect/>
          </a:stretch>
        </p:blipFill>
        <p:spPr>
          <a:xfrm>
            <a:off x="579926" y="2441762"/>
            <a:ext cx="2002083" cy="1140588"/>
          </a:xfrm>
          <a:prstGeom prst="rect">
            <a:avLst/>
          </a:prstGeom>
        </p:spPr>
      </p:pic>
      <p:pic>
        <p:nvPicPr>
          <p:cNvPr id="5" name="Picture 4"/>
          <p:cNvPicPr>
            <a:picLocks noChangeAspect="1"/>
          </p:cNvPicPr>
          <p:nvPr/>
        </p:nvPicPr>
        <p:blipFill>
          <a:blip r:embed="rId4"/>
          <a:stretch>
            <a:fillRect/>
          </a:stretch>
        </p:blipFill>
        <p:spPr>
          <a:xfrm>
            <a:off x="6480558" y="2813277"/>
            <a:ext cx="723797" cy="156303"/>
          </a:xfrm>
          <a:prstGeom prst="rect">
            <a:avLst/>
          </a:prstGeom>
        </p:spPr>
      </p:pic>
      <p:pic>
        <p:nvPicPr>
          <p:cNvPr id="11" name="Picture 10"/>
          <p:cNvPicPr>
            <a:picLocks noChangeAspect="1"/>
          </p:cNvPicPr>
          <p:nvPr/>
        </p:nvPicPr>
        <p:blipFill>
          <a:blip r:embed="rId5"/>
          <a:stretch>
            <a:fillRect/>
          </a:stretch>
        </p:blipFill>
        <p:spPr>
          <a:xfrm>
            <a:off x="2564607" y="3156985"/>
            <a:ext cx="723797" cy="156303"/>
          </a:xfrm>
          <a:prstGeom prst="rect">
            <a:avLst/>
          </a:prstGeom>
        </p:spPr>
      </p:pic>
      <p:cxnSp>
        <p:nvCxnSpPr>
          <p:cNvPr id="111" name="Straight Connector 110"/>
          <p:cNvCxnSpPr/>
          <p:nvPr/>
        </p:nvCxnSpPr>
        <p:spPr>
          <a:xfrm>
            <a:off x="9238442" y="1547193"/>
            <a:ext cx="0" cy="497393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6898018" y="5036476"/>
            <a:ext cx="2030321" cy="1196808"/>
            <a:chOff x="6508199" y="5380459"/>
            <a:chExt cx="2030609" cy="1196978"/>
          </a:xfrm>
        </p:grpSpPr>
        <p:sp>
          <p:nvSpPr>
            <p:cNvPr id="340" name="Rectangle 339"/>
            <p:cNvSpPr>
              <a:spLocks noChangeAspect="1"/>
            </p:cNvSpPr>
            <p:nvPr/>
          </p:nvSpPr>
          <p:spPr bwMode="auto">
            <a:xfrm>
              <a:off x="6508199" y="6189665"/>
              <a:ext cx="2030609" cy="387772"/>
            </a:xfrm>
            <a:prstGeom prst="rect">
              <a:avLst/>
            </a:prstGeom>
            <a:noFill/>
            <a:ln w="38100" cap="flat" cmpd="sng" algn="ctr">
              <a:noFill/>
              <a:prstDash val="solid"/>
              <a:headEnd type="none" w="med" len="med"/>
              <a:tailEnd type="none" w="med" len="med"/>
            </a:ln>
            <a:effectLst/>
          </p:spPr>
          <p:txBody>
            <a:bodyPr vert="horz" wrap="square" lIns="91384" tIns="89604" rIns="91384" bIns="89604" numCol="1" rtlCol="0" anchor="t" anchorCtr="0" compatLnSpc="1">
              <a:prstTxWarp prst="textNoShape">
                <a:avLst/>
              </a:prstTxWarp>
            </a:bodyPr>
            <a:lstStyle/>
            <a:p>
              <a:pPr algn="ctr" defTabSz="914225" fontAlgn="base">
                <a:lnSpc>
                  <a:spcPct val="90000"/>
                </a:lnSpc>
                <a:spcBef>
                  <a:spcPct val="0"/>
                </a:spcBef>
                <a:spcAft>
                  <a:spcPts val="588"/>
                </a:spcAft>
              </a:pPr>
              <a:r>
                <a:rPr lang="en-US" sz="1173" dirty="0">
                  <a:gradFill>
                    <a:gsLst>
                      <a:gs pos="0">
                        <a:schemeClr val="bg1"/>
                      </a:gs>
                      <a:gs pos="100000">
                        <a:schemeClr val="bg1"/>
                      </a:gs>
                    </a:gsLst>
                    <a:lin ang="5400000" scaled="1"/>
                  </a:gradFill>
                </a:rPr>
                <a:t>Monetize the API through our marketplace</a:t>
              </a:r>
            </a:p>
          </p:txBody>
        </p:sp>
        <p:pic>
          <p:nvPicPr>
            <p:cNvPr id="10" name="Picture 9"/>
            <p:cNvPicPr>
              <a:picLocks noChangeAspect="1"/>
            </p:cNvPicPr>
            <p:nvPr/>
          </p:nvPicPr>
          <p:blipFill>
            <a:blip r:embed="rId6"/>
            <a:stretch>
              <a:fillRect/>
            </a:stretch>
          </p:blipFill>
          <p:spPr>
            <a:xfrm>
              <a:off x="6922450" y="5380459"/>
              <a:ext cx="1210733" cy="722475"/>
            </a:xfrm>
            <a:prstGeom prst="rect">
              <a:avLst/>
            </a:prstGeom>
          </p:spPr>
        </p:pic>
        <p:cxnSp>
          <p:nvCxnSpPr>
            <p:cNvPr id="117" name="Straight Connector 116"/>
            <p:cNvCxnSpPr/>
            <p:nvPr/>
          </p:nvCxnSpPr>
          <p:spPr>
            <a:xfrm>
              <a:off x="6516825" y="6186126"/>
              <a:ext cx="202198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7273956" y="2115333"/>
            <a:ext cx="1269819" cy="1546128"/>
            <a:chOff x="6954979" y="2097980"/>
            <a:chExt cx="1270000" cy="1546347"/>
          </a:xfrm>
        </p:grpSpPr>
        <p:sp>
          <p:nvSpPr>
            <p:cNvPr id="19" name="Oval 18"/>
            <p:cNvSpPr/>
            <p:nvPr/>
          </p:nvSpPr>
          <p:spPr>
            <a:xfrm>
              <a:off x="7188226" y="2097980"/>
              <a:ext cx="780956" cy="780956"/>
            </a:xfrm>
            <a:prstGeom prst="ellipse">
              <a:avLst/>
            </a:prstGeom>
            <a:solidFill>
              <a:srgbClr val="00B0F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rgbClr val="FFFFFF"/>
                </a:solidFill>
              </a:endParaRPr>
            </a:p>
          </p:txBody>
        </p:sp>
        <p:grpSp>
          <p:nvGrpSpPr>
            <p:cNvPr id="18" name="Group 17"/>
            <p:cNvGrpSpPr/>
            <p:nvPr/>
          </p:nvGrpSpPr>
          <p:grpSpPr>
            <a:xfrm>
              <a:off x="6954979" y="2453658"/>
              <a:ext cx="1270000" cy="1190669"/>
              <a:chOff x="6444986" y="2494569"/>
              <a:chExt cx="1270000" cy="1190669"/>
            </a:xfrm>
          </p:grpSpPr>
          <p:pic>
            <p:nvPicPr>
              <p:cNvPr id="9" name="Picture 8"/>
              <p:cNvPicPr>
                <a:picLocks noChangeAspect="1"/>
              </p:cNvPicPr>
              <p:nvPr/>
            </p:nvPicPr>
            <p:blipFill>
              <a:blip r:embed="rId7"/>
              <a:stretch>
                <a:fillRect/>
              </a:stretch>
            </p:blipFill>
            <p:spPr>
              <a:xfrm>
                <a:off x="6444986" y="2494569"/>
                <a:ext cx="1270000" cy="1187225"/>
              </a:xfrm>
              <a:prstGeom prst="rect">
                <a:avLst/>
              </a:prstGeom>
            </p:spPr>
          </p:pic>
          <p:sp>
            <p:nvSpPr>
              <p:cNvPr id="120" name="Rectangle 119"/>
              <p:cNvSpPr/>
              <p:nvPr/>
            </p:nvSpPr>
            <p:spPr>
              <a:xfrm>
                <a:off x="6672560" y="3075302"/>
                <a:ext cx="757799" cy="609936"/>
              </a:xfrm>
              <a:prstGeom prst="rect">
                <a:avLst/>
              </a:prstGeom>
            </p:spPr>
            <p:txBody>
              <a:bodyPr wrap="none" lIns="179208" tIns="134406" rIns="179208" bIns="134406">
                <a:spAutoFit/>
              </a:bodyPr>
              <a:lstStyle/>
              <a:p>
                <a:pPr defTabSz="895870"/>
                <a:r>
                  <a:rPr lang="en-US" sz="2157" dirty="0">
                    <a:solidFill>
                      <a:srgbClr val="0070C0"/>
                    </a:solidFill>
                    <a:latin typeface="Segoe UI Light"/>
                    <a:ea typeface="Calibri" panose="020F0502020204030204" pitchFamily="34" charset="0"/>
                  </a:rPr>
                  <a:t>API</a:t>
                </a:r>
              </a:p>
            </p:txBody>
          </p:sp>
        </p:grpSp>
      </p:grpSp>
      <p:pic>
        <p:nvPicPr>
          <p:cNvPr id="122" name="Picture 121"/>
          <p:cNvPicPr>
            <a:picLocks noChangeAspect="1"/>
          </p:cNvPicPr>
          <p:nvPr/>
        </p:nvPicPr>
        <p:blipFill>
          <a:blip r:embed="rId4"/>
          <a:stretch>
            <a:fillRect/>
          </a:stretch>
        </p:blipFill>
        <p:spPr>
          <a:xfrm rot="5400000">
            <a:off x="7546967" y="4485087"/>
            <a:ext cx="723797" cy="156303"/>
          </a:xfrm>
          <a:prstGeom prst="rect">
            <a:avLst/>
          </a:prstGeom>
        </p:spPr>
      </p:pic>
      <p:cxnSp>
        <p:nvCxnSpPr>
          <p:cNvPr id="124" name="Straight Connector 123"/>
          <p:cNvCxnSpPr/>
          <p:nvPr/>
        </p:nvCxnSpPr>
        <p:spPr>
          <a:xfrm>
            <a:off x="6898018" y="3746103"/>
            <a:ext cx="2021696" cy="0"/>
          </a:xfrm>
          <a:prstGeom prst="line">
            <a:avLst/>
          </a:prstGeom>
        </p:spPr>
        <p:style>
          <a:lnRef idx="1">
            <a:schemeClr val="accent1"/>
          </a:lnRef>
          <a:fillRef idx="0">
            <a:schemeClr val="accent1"/>
          </a:fillRef>
          <a:effectRef idx="0">
            <a:schemeClr val="accent1"/>
          </a:effectRef>
          <a:fontRef idx="minor">
            <a:schemeClr val="tx1"/>
          </a:fontRef>
        </p:style>
      </p:cxnSp>
      <p:pic>
        <p:nvPicPr>
          <p:cNvPr id="127" name="Picture 126"/>
          <p:cNvPicPr>
            <a:picLocks noChangeAspect="1"/>
          </p:cNvPicPr>
          <p:nvPr/>
        </p:nvPicPr>
        <p:blipFill>
          <a:blip r:embed="rId4"/>
          <a:stretch>
            <a:fillRect/>
          </a:stretch>
        </p:blipFill>
        <p:spPr>
          <a:xfrm>
            <a:off x="8874374" y="2813277"/>
            <a:ext cx="723797" cy="156303"/>
          </a:xfrm>
          <a:prstGeom prst="rect">
            <a:avLst/>
          </a:prstGeom>
        </p:spPr>
      </p:pic>
      <p:pic>
        <p:nvPicPr>
          <p:cNvPr id="129" name="Picture 128"/>
          <p:cNvPicPr>
            <a:picLocks noChangeAspect="1"/>
          </p:cNvPicPr>
          <p:nvPr/>
        </p:nvPicPr>
        <p:blipFill>
          <a:blip r:embed="rId4"/>
          <a:stretch>
            <a:fillRect/>
          </a:stretch>
        </p:blipFill>
        <p:spPr>
          <a:xfrm>
            <a:off x="8874374" y="5277052"/>
            <a:ext cx="723797" cy="156303"/>
          </a:xfrm>
          <a:prstGeom prst="rect">
            <a:avLst/>
          </a:prstGeom>
        </p:spPr>
      </p:pic>
      <p:grpSp>
        <p:nvGrpSpPr>
          <p:cNvPr id="3" name="Group 4"/>
          <p:cNvGrpSpPr>
            <a:grpSpLocks noChangeAspect="1"/>
          </p:cNvGrpSpPr>
          <p:nvPr/>
        </p:nvGrpSpPr>
        <p:grpSpPr bwMode="auto">
          <a:xfrm>
            <a:off x="3991035" y="2359909"/>
            <a:ext cx="2745985" cy="1765051"/>
            <a:chOff x="2254" y="1703"/>
            <a:chExt cx="1730" cy="1112"/>
          </a:xfrm>
        </p:grpSpPr>
        <p:sp>
          <p:nvSpPr>
            <p:cNvPr id="7" name="AutoShape 3"/>
            <p:cNvSpPr>
              <a:spLocks noChangeAspect="1" noChangeArrowheads="1" noTextEdit="1"/>
            </p:cNvSpPr>
            <p:nvPr/>
          </p:nvSpPr>
          <p:spPr bwMode="auto">
            <a:xfrm>
              <a:off x="2254" y="1704"/>
              <a:ext cx="1730" cy="1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8" name="Freeform 5"/>
            <p:cNvSpPr>
              <a:spLocks noEditPoints="1"/>
            </p:cNvSpPr>
            <p:nvPr/>
          </p:nvSpPr>
          <p:spPr bwMode="auto">
            <a:xfrm>
              <a:off x="2254" y="1703"/>
              <a:ext cx="1233" cy="1112"/>
            </a:xfrm>
            <a:custGeom>
              <a:avLst/>
              <a:gdLst>
                <a:gd name="T0" fmla="*/ 923 w 977"/>
                <a:gd name="T1" fmla="*/ 0 h 883"/>
                <a:gd name="T2" fmla="*/ 54 w 977"/>
                <a:gd name="T3" fmla="*/ 0 h 883"/>
                <a:gd name="T4" fmla="*/ 0 w 977"/>
                <a:gd name="T5" fmla="*/ 53 h 883"/>
                <a:gd name="T6" fmla="*/ 0 w 977"/>
                <a:gd name="T7" fmla="*/ 646 h 883"/>
                <a:gd name="T8" fmla="*/ 54 w 977"/>
                <a:gd name="T9" fmla="*/ 700 h 883"/>
                <a:gd name="T10" fmla="*/ 355 w 977"/>
                <a:gd name="T11" fmla="*/ 700 h 883"/>
                <a:gd name="T12" fmla="*/ 168 w 977"/>
                <a:gd name="T13" fmla="*/ 834 h 883"/>
                <a:gd name="T14" fmla="*/ 168 w 977"/>
                <a:gd name="T15" fmla="*/ 883 h 883"/>
                <a:gd name="T16" fmla="*/ 393 w 977"/>
                <a:gd name="T17" fmla="*/ 883 h 883"/>
                <a:gd name="T18" fmla="*/ 568 w 977"/>
                <a:gd name="T19" fmla="*/ 883 h 883"/>
                <a:gd name="T20" fmla="*/ 808 w 977"/>
                <a:gd name="T21" fmla="*/ 883 h 883"/>
                <a:gd name="T22" fmla="*/ 808 w 977"/>
                <a:gd name="T23" fmla="*/ 834 h 883"/>
                <a:gd name="T24" fmla="*/ 618 w 977"/>
                <a:gd name="T25" fmla="*/ 700 h 883"/>
                <a:gd name="T26" fmla="*/ 923 w 977"/>
                <a:gd name="T27" fmla="*/ 700 h 883"/>
                <a:gd name="T28" fmla="*/ 977 w 977"/>
                <a:gd name="T29" fmla="*/ 646 h 883"/>
                <a:gd name="T30" fmla="*/ 977 w 977"/>
                <a:gd name="T31" fmla="*/ 53 h 883"/>
                <a:gd name="T32" fmla="*/ 923 w 977"/>
                <a:gd name="T33" fmla="*/ 0 h 883"/>
                <a:gd name="T34" fmla="*/ 915 w 977"/>
                <a:gd name="T35" fmla="*/ 639 h 883"/>
                <a:gd name="T36" fmla="*/ 61 w 977"/>
                <a:gd name="T37" fmla="*/ 639 h 883"/>
                <a:gd name="T38" fmla="*/ 61 w 977"/>
                <a:gd name="T39" fmla="*/ 61 h 883"/>
                <a:gd name="T40" fmla="*/ 915 w 977"/>
                <a:gd name="T41" fmla="*/ 61 h 883"/>
                <a:gd name="T42" fmla="*/ 915 w 977"/>
                <a:gd name="T43" fmla="*/ 639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7" h="883">
                  <a:moveTo>
                    <a:pt x="923" y="0"/>
                  </a:moveTo>
                  <a:cubicBezTo>
                    <a:pt x="54" y="0"/>
                    <a:pt x="54" y="0"/>
                    <a:pt x="54" y="0"/>
                  </a:cubicBezTo>
                  <a:cubicBezTo>
                    <a:pt x="24" y="0"/>
                    <a:pt x="0" y="24"/>
                    <a:pt x="0" y="53"/>
                  </a:cubicBezTo>
                  <a:cubicBezTo>
                    <a:pt x="0" y="646"/>
                    <a:pt x="0" y="646"/>
                    <a:pt x="0" y="646"/>
                  </a:cubicBezTo>
                  <a:cubicBezTo>
                    <a:pt x="0" y="676"/>
                    <a:pt x="24" y="700"/>
                    <a:pt x="54" y="700"/>
                  </a:cubicBezTo>
                  <a:cubicBezTo>
                    <a:pt x="355" y="700"/>
                    <a:pt x="355" y="700"/>
                    <a:pt x="355" y="700"/>
                  </a:cubicBezTo>
                  <a:cubicBezTo>
                    <a:pt x="384" y="819"/>
                    <a:pt x="353" y="834"/>
                    <a:pt x="168" y="834"/>
                  </a:cubicBezTo>
                  <a:cubicBezTo>
                    <a:pt x="168" y="883"/>
                    <a:pt x="168" y="883"/>
                    <a:pt x="168" y="883"/>
                  </a:cubicBezTo>
                  <a:cubicBezTo>
                    <a:pt x="393" y="883"/>
                    <a:pt x="393" y="883"/>
                    <a:pt x="393" y="883"/>
                  </a:cubicBezTo>
                  <a:cubicBezTo>
                    <a:pt x="568" y="883"/>
                    <a:pt x="568" y="883"/>
                    <a:pt x="568" y="883"/>
                  </a:cubicBezTo>
                  <a:cubicBezTo>
                    <a:pt x="808" y="883"/>
                    <a:pt x="808" y="883"/>
                    <a:pt x="808" y="883"/>
                  </a:cubicBezTo>
                  <a:cubicBezTo>
                    <a:pt x="808" y="834"/>
                    <a:pt x="808" y="834"/>
                    <a:pt x="808" y="834"/>
                  </a:cubicBezTo>
                  <a:cubicBezTo>
                    <a:pt x="603" y="834"/>
                    <a:pt x="589" y="819"/>
                    <a:pt x="618" y="700"/>
                  </a:cubicBezTo>
                  <a:cubicBezTo>
                    <a:pt x="923" y="700"/>
                    <a:pt x="923" y="700"/>
                    <a:pt x="923" y="700"/>
                  </a:cubicBezTo>
                  <a:cubicBezTo>
                    <a:pt x="953" y="700"/>
                    <a:pt x="977" y="676"/>
                    <a:pt x="977" y="646"/>
                  </a:cubicBezTo>
                  <a:cubicBezTo>
                    <a:pt x="977" y="53"/>
                    <a:pt x="977" y="53"/>
                    <a:pt x="977" y="53"/>
                  </a:cubicBezTo>
                  <a:cubicBezTo>
                    <a:pt x="977" y="24"/>
                    <a:pt x="953" y="0"/>
                    <a:pt x="923" y="0"/>
                  </a:cubicBezTo>
                  <a:close/>
                  <a:moveTo>
                    <a:pt x="915" y="639"/>
                  </a:moveTo>
                  <a:cubicBezTo>
                    <a:pt x="61" y="639"/>
                    <a:pt x="61" y="639"/>
                    <a:pt x="61" y="639"/>
                  </a:cubicBezTo>
                  <a:cubicBezTo>
                    <a:pt x="61" y="61"/>
                    <a:pt x="61" y="61"/>
                    <a:pt x="61" y="61"/>
                  </a:cubicBezTo>
                  <a:cubicBezTo>
                    <a:pt x="915" y="61"/>
                    <a:pt x="915" y="61"/>
                    <a:pt x="915" y="61"/>
                  </a:cubicBezTo>
                  <a:lnTo>
                    <a:pt x="915" y="63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12" name="Rectangle 6"/>
            <p:cNvSpPr>
              <a:spLocks noChangeArrowheads="1"/>
            </p:cNvSpPr>
            <p:nvPr/>
          </p:nvSpPr>
          <p:spPr bwMode="auto">
            <a:xfrm>
              <a:off x="2331" y="1780"/>
              <a:ext cx="1078" cy="728"/>
            </a:xfrm>
            <a:prstGeom prst="rect">
              <a:avLst/>
            </a:prstGeom>
            <a:solidFill>
              <a:srgbClr val="4C4C4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14" name="Rectangle 7"/>
            <p:cNvSpPr>
              <a:spLocks noChangeArrowheads="1"/>
            </p:cNvSpPr>
            <p:nvPr/>
          </p:nvSpPr>
          <p:spPr bwMode="auto">
            <a:xfrm>
              <a:off x="2331" y="1780"/>
              <a:ext cx="1078" cy="110"/>
            </a:xfrm>
            <a:prstGeom prst="rect">
              <a:avLst/>
            </a:prstGeom>
            <a:solidFill>
              <a:srgbClr val="99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16" name="Oval 8"/>
            <p:cNvSpPr>
              <a:spLocks noChangeArrowheads="1"/>
            </p:cNvSpPr>
            <p:nvPr/>
          </p:nvSpPr>
          <p:spPr bwMode="auto">
            <a:xfrm>
              <a:off x="2358" y="1796"/>
              <a:ext cx="77" cy="77"/>
            </a:xfrm>
            <a:prstGeom prst="ellipse">
              <a:avLst/>
            </a:prstGeom>
            <a:solidFill>
              <a:srgbClr val="0070C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23" name="Line 9"/>
            <p:cNvSpPr>
              <a:spLocks noChangeShapeType="1"/>
            </p:cNvSpPr>
            <p:nvPr/>
          </p:nvSpPr>
          <p:spPr bwMode="auto">
            <a:xfrm flipH="1">
              <a:off x="2379" y="1835"/>
              <a:ext cx="42" cy="0"/>
            </a:xfrm>
            <a:prstGeom prst="line">
              <a:avLst/>
            </a:prstGeom>
            <a:noFill/>
            <a:ln w="6350" cap="flat">
              <a:solidFill>
                <a:srgbClr val="E6E6E6"/>
              </a:solidFill>
              <a:prstDash val="solid"/>
              <a:miter lim="800000"/>
              <a:headEnd/>
              <a:tailEnd/>
            </a:ln>
            <a:extLst>
              <a:ext uri="{909E8E84-426E-40dd-AFC4-6F175D3DCCD1}">
                <a14:hiddenFill xmlns=""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25" name="Line 10"/>
            <p:cNvSpPr>
              <a:spLocks noChangeShapeType="1"/>
            </p:cNvSpPr>
            <p:nvPr/>
          </p:nvSpPr>
          <p:spPr bwMode="auto">
            <a:xfrm>
              <a:off x="2412" y="1835"/>
              <a:ext cx="0" cy="0"/>
            </a:xfrm>
            <a:prstGeom prst="line">
              <a:avLst/>
            </a:prstGeom>
            <a:noFill/>
            <a:ln w="6350" cap="flat">
              <a:solidFill>
                <a:srgbClr val="E6E6E6"/>
              </a:solidFill>
              <a:prstDash val="solid"/>
              <a:miter lim="800000"/>
              <a:headEnd/>
              <a:tailEnd/>
            </a:ln>
            <a:extLst>
              <a:ext uri="{909E8E84-426E-40dd-AFC4-6F175D3DCCD1}">
                <a14:hiddenFill xmlns=""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26" name="Freeform 11"/>
            <p:cNvSpPr>
              <a:spLocks/>
            </p:cNvSpPr>
            <p:nvPr/>
          </p:nvSpPr>
          <p:spPr bwMode="auto">
            <a:xfrm>
              <a:off x="2378" y="1819"/>
              <a:ext cx="17" cy="32"/>
            </a:xfrm>
            <a:custGeom>
              <a:avLst/>
              <a:gdLst>
                <a:gd name="T0" fmla="*/ 17 w 17"/>
                <a:gd name="T1" fmla="*/ 32 h 32"/>
                <a:gd name="T2" fmla="*/ 0 w 17"/>
                <a:gd name="T3" fmla="*/ 16 h 32"/>
                <a:gd name="T4" fmla="*/ 17 w 17"/>
                <a:gd name="T5" fmla="*/ 0 h 32"/>
              </a:gdLst>
              <a:ahLst/>
              <a:cxnLst>
                <a:cxn ang="0">
                  <a:pos x="T0" y="T1"/>
                </a:cxn>
                <a:cxn ang="0">
                  <a:pos x="T2" y="T3"/>
                </a:cxn>
                <a:cxn ang="0">
                  <a:pos x="T4" y="T5"/>
                </a:cxn>
              </a:cxnLst>
              <a:rect l="0" t="0" r="r" b="b"/>
              <a:pathLst>
                <a:path w="17" h="32">
                  <a:moveTo>
                    <a:pt x="17" y="32"/>
                  </a:moveTo>
                  <a:lnTo>
                    <a:pt x="0" y="16"/>
                  </a:lnTo>
                  <a:lnTo>
                    <a:pt x="17" y="0"/>
                  </a:lnTo>
                </a:path>
              </a:pathLst>
            </a:custGeom>
            <a:noFill/>
            <a:ln w="6350" cap="flat">
              <a:solidFill>
                <a:srgbClr val="E6E6E6"/>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27" name="Rectangle 12"/>
            <p:cNvSpPr>
              <a:spLocks noChangeArrowheads="1"/>
            </p:cNvSpPr>
            <p:nvPr/>
          </p:nvSpPr>
          <p:spPr bwMode="auto">
            <a:xfrm>
              <a:off x="3338" y="1780"/>
              <a:ext cx="71" cy="65"/>
            </a:xfrm>
            <a:prstGeom prst="rect">
              <a:avLst/>
            </a:prstGeom>
            <a:solidFill>
              <a:srgbClr val="DD5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28" name="Line 13"/>
            <p:cNvSpPr>
              <a:spLocks noChangeShapeType="1"/>
            </p:cNvSpPr>
            <p:nvPr/>
          </p:nvSpPr>
          <p:spPr bwMode="auto">
            <a:xfrm>
              <a:off x="3358" y="1796"/>
              <a:ext cx="34" cy="34"/>
            </a:xfrm>
            <a:prstGeom prst="line">
              <a:avLst/>
            </a:prstGeom>
            <a:noFill/>
            <a:ln w="3175" cap="flat">
              <a:solidFill>
                <a:srgbClr val="E6E6E6"/>
              </a:solidFill>
              <a:prstDash val="solid"/>
              <a:miter lim="800000"/>
              <a:headEnd/>
              <a:tailEnd/>
            </a:ln>
            <a:extLst>
              <a:ext uri="{909E8E84-426E-40dd-AFC4-6F175D3DCCD1}">
                <a14:hiddenFill xmlns=""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29" name="Line 14"/>
            <p:cNvSpPr>
              <a:spLocks noChangeShapeType="1"/>
            </p:cNvSpPr>
            <p:nvPr/>
          </p:nvSpPr>
          <p:spPr bwMode="auto">
            <a:xfrm flipH="1">
              <a:off x="3358" y="1796"/>
              <a:ext cx="34" cy="34"/>
            </a:xfrm>
            <a:prstGeom prst="line">
              <a:avLst/>
            </a:prstGeom>
            <a:noFill/>
            <a:ln w="3175" cap="flat">
              <a:solidFill>
                <a:srgbClr val="E6E6E6"/>
              </a:solidFill>
              <a:prstDash val="solid"/>
              <a:miter lim="800000"/>
              <a:headEnd/>
              <a:tailEnd/>
            </a:ln>
            <a:extLst>
              <a:ext uri="{909E8E84-426E-40dd-AFC4-6F175D3DCCD1}">
                <a14:hiddenFill xmlns=""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30" name="Rectangle 15"/>
            <p:cNvSpPr>
              <a:spLocks noChangeArrowheads="1"/>
            </p:cNvSpPr>
            <p:nvPr/>
          </p:nvSpPr>
          <p:spPr bwMode="auto">
            <a:xfrm>
              <a:off x="2474" y="1807"/>
              <a:ext cx="824" cy="57"/>
            </a:xfrm>
            <a:prstGeom prst="rect">
              <a:avLst/>
            </a:prstGeom>
            <a:solidFill>
              <a:srgbClr val="FFFFFF"/>
            </a:solidFill>
            <a:ln w="6350" cap="flat">
              <a:solidFill>
                <a:srgbClr val="E6E6E6"/>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31" name="Freeform 16"/>
            <p:cNvSpPr>
              <a:spLocks/>
            </p:cNvSpPr>
            <p:nvPr/>
          </p:nvSpPr>
          <p:spPr bwMode="auto">
            <a:xfrm>
              <a:off x="2624" y="1981"/>
              <a:ext cx="464" cy="78"/>
            </a:xfrm>
            <a:custGeom>
              <a:avLst/>
              <a:gdLst>
                <a:gd name="T0" fmla="*/ 346 w 368"/>
                <a:gd name="T1" fmla="*/ 62 h 62"/>
                <a:gd name="T2" fmla="*/ 22 w 368"/>
                <a:gd name="T3" fmla="*/ 62 h 62"/>
                <a:gd name="T4" fmla="*/ 0 w 368"/>
                <a:gd name="T5" fmla="*/ 40 h 62"/>
                <a:gd name="T6" fmla="*/ 0 w 368"/>
                <a:gd name="T7" fmla="*/ 22 h 62"/>
                <a:gd name="T8" fmla="*/ 22 w 368"/>
                <a:gd name="T9" fmla="*/ 0 h 62"/>
                <a:gd name="T10" fmla="*/ 346 w 368"/>
                <a:gd name="T11" fmla="*/ 0 h 62"/>
                <a:gd name="T12" fmla="*/ 368 w 368"/>
                <a:gd name="T13" fmla="*/ 22 h 62"/>
                <a:gd name="T14" fmla="*/ 368 w 368"/>
                <a:gd name="T15" fmla="*/ 40 h 62"/>
                <a:gd name="T16" fmla="*/ 346 w 368"/>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62">
                  <a:moveTo>
                    <a:pt x="346" y="62"/>
                  </a:moveTo>
                  <a:cubicBezTo>
                    <a:pt x="22" y="62"/>
                    <a:pt x="22" y="62"/>
                    <a:pt x="22" y="62"/>
                  </a:cubicBezTo>
                  <a:cubicBezTo>
                    <a:pt x="10" y="62"/>
                    <a:pt x="0" y="52"/>
                    <a:pt x="0" y="40"/>
                  </a:cubicBezTo>
                  <a:cubicBezTo>
                    <a:pt x="0" y="22"/>
                    <a:pt x="0" y="22"/>
                    <a:pt x="0" y="22"/>
                  </a:cubicBezTo>
                  <a:cubicBezTo>
                    <a:pt x="0" y="10"/>
                    <a:pt x="10" y="0"/>
                    <a:pt x="22" y="0"/>
                  </a:cubicBezTo>
                  <a:cubicBezTo>
                    <a:pt x="346" y="0"/>
                    <a:pt x="346" y="0"/>
                    <a:pt x="346" y="0"/>
                  </a:cubicBezTo>
                  <a:cubicBezTo>
                    <a:pt x="358" y="0"/>
                    <a:pt x="368" y="10"/>
                    <a:pt x="368" y="22"/>
                  </a:cubicBezTo>
                  <a:cubicBezTo>
                    <a:pt x="368" y="40"/>
                    <a:pt x="368" y="40"/>
                    <a:pt x="368" y="40"/>
                  </a:cubicBezTo>
                  <a:cubicBezTo>
                    <a:pt x="368" y="52"/>
                    <a:pt x="358" y="62"/>
                    <a:pt x="346" y="62"/>
                  </a:cubicBezTo>
                  <a:close/>
                </a:path>
              </a:pathLst>
            </a:custGeom>
            <a:solidFill>
              <a:srgbClr val="FFFFFF"/>
            </a:solidFill>
            <a:ln w="6350" cap="flat">
              <a:solidFill>
                <a:srgbClr val="E6E6E6"/>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32" name="Freeform 17"/>
            <p:cNvSpPr>
              <a:spLocks/>
            </p:cNvSpPr>
            <p:nvPr/>
          </p:nvSpPr>
          <p:spPr bwMode="auto">
            <a:xfrm>
              <a:off x="2466" y="2135"/>
              <a:ext cx="275" cy="77"/>
            </a:xfrm>
            <a:custGeom>
              <a:avLst/>
              <a:gdLst>
                <a:gd name="T0" fmla="*/ 196 w 218"/>
                <a:gd name="T1" fmla="*/ 61 h 61"/>
                <a:gd name="T2" fmla="*/ 22 w 218"/>
                <a:gd name="T3" fmla="*/ 61 h 61"/>
                <a:gd name="T4" fmla="*/ 0 w 218"/>
                <a:gd name="T5" fmla="*/ 39 h 61"/>
                <a:gd name="T6" fmla="*/ 0 w 218"/>
                <a:gd name="T7" fmla="*/ 22 h 61"/>
                <a:gd name="T8" fmla="*/ 22 w 218"/>
                <a:gd name="T9" fmla="*/ 0 h 61"/>
                <a:gd name="T10" fmla="*/ 196 w 218"/>
                <a:gd name="T11" fmla="*/ 0 h 61"/>
                <a:gd name="T12" fmla="*/ 218 w 218"/>
                <a:gd name="T13" fmla="*/ 22 h 61"/>
                <a:gd name="T14" fmla="*/ 218 w 218"/>
                <a:gd name="T15" fmla="*/ 39 h 61"/>
                <a:gd name="T16" fmla="*/ 196 w 218"/>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61">
                  <a:moveTo>
                    <a:pt x="196" y="61"/>
                  </a:moveTo>
                  <a:cubicBezTo>
                    <a:pt x="22" y="61"/>
                    <a:pt x="22" y="61"/>
                    <a:pt x="22" y="61"/>
                  </a:cubicBezTo>
                  <a:cubicBezTo>
                    <a:pt x="10" y="61"/>
                    <a:pt x="0" y="51"/>
                    <a:pt x="0" y="39"/>
                  </a:cubicBezTo>
                  <a:cubicBezTo>
                    <a:pt x="0" y="22"/>
                    <a:pt x="0" y="22"/>
                    <a:pt x="0" y="22"/>
                  </a:cubicBezTo>
                  <a:cubicBezTo>
                    <a:pt x="0" y="10"/>
                    <a:pt x="10" y="0"/>
                    <a:pt x="22" y="0"/>
                  </a:cubicBezTo>
                  <a:cubicBezTo>
                    <a:pt x="196" y="0"/>
                    <a:pt x="196" y="0"/>
                    <a:pt x="196" y="0"/>
                  </a:cubicBezTo>
                  <a:cubicBezTo>
                    <a:pt x="208" y="0"/>
                    <a:pt x="218" y="10"/>
                    <a:pt x="218" y="22"/>
                  </a:cubicBezTo>
                  <a:cubicBezTo>
                    <a:pt x="218" y="39"/>
                    <a:pt x="218" y="39"/>
                    <a:pt x="218" y="39"/>
                  </a:cubicBezTo>
                  <a:cubicBezTo>
                    <a:pt x="218" y="51"/>
                    <a:pt x="208" y="61"/>
                    <a:pt x="196" y="61"/>
                  </a:cubicBezTo>
                  <a:close/>
                </a:path>
              </a:pathLst>
            </a:custGeom>
            <a:solidFill>
              <a:srgbClr val="FFFFFF"/>
            </a:solidFill>
            <a:ln w="6350" cap="flat">
              <a:solidFill>
                <a:srgbClr val="E6E6E6"/>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33" name="Freeform 18"/>
            <p:cNvSpPr>
              <a:spLocks/>
            </p:cNvSpPr>
            <p:nvPr/>
          </p:nvSpPr>
          <p:spPr bwMode="auto">
            <a:xfrm>
              <a:off x="2806" y="2135"/>
              <a:ext cx="275" cy="77"/>
            </a:xfrm>
            <a:custGeom>
              <a:avLst/>
              <a:gdLst>
                <a:gd name="T0" fmla="*/ 196 w 218"/>
                <a:gd name="T1" fmla="*/ 61 h 61"/>
                <a:gd name="T2" fmla="*/ 22 w 218"/>
                <a:gd name="T3" fmla="*/ 61 h 61"/>
                <a:gd name="T4" fmla="*/ 0 w 218"/>
                <a:gd name="T5" fmla="*/ 39 h 61"/>
                <a:gd name="T6" fmla="*/ 0 w 218"/>
                <a:gd name="T7" fmla="*/ 22 h 61"/>
                <a:gd name="T8" fmla="*/ 22 w 218"/>
                <a:gd name="T9" fmla="*/ 0 h 61"/>
                <a:gd name="T10" fmla="*/ 196 w 218"/>
                <a:gd name="T11" fmla="*/ 0 h 61"/>
                <a:gd name="T12" fmla="*/ 218 w 218"/>
                <a:gd name="T13" fmla="*/ 22 h 61"/>
                <a:gd name="T14" fmla="*/ 218 w 218"/>
                <a:gd name="T15" fmla="*/ 39 h 61"/>
                <a:gd name="T16" fmla="*/ 196 w 218"/>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61">
                  <a:moveTo>
                    <a:pt x="196" y="61"/>
                  </a:moveTo>
                  <a:cubicBezTo>
                    <a:pt x="22" y="61"/>
                    <a:pt x="22" y="61"/>
                    <a:pt x="22" y="61"/>
                  </a:cubicBezTo>
                  <a:cubicBezTo>
                    <a:pt x="9" y="61"/>
                    <a:pt x="0" y="51"/>
                    <a:pt x="0" y="39"/>
                  </a:cubicBezTo>
                  <a:cubicBezTo>
                    <a:pt x="0" y="22"/>
                    <a:pt x="0" y="22"/>
                    <a:pt x="0" y="22"/>
                  </a:cubicBezTo>
                  <a:cubicBezTo>
                    <a:pt x="0" y="10"/>
                    <a:pt x="9" y="0"/>
                    <a:pt x="22" y="0"/>
                  </a:cubicBezTo>
                  <a:cubicBezTo>
                    <a:pt x="196" y="0"/>
                    <a:pt x="196" y="0"/>
                    <a:pt x="196" y="0"/>
                  </a:cubicBezTo>
                  <a:cubicBezTo>
                    <a:pt x="208" y="0"/>
                    <a:pt x="218" y="10"/>
                    <a:pt x="218" y="22"/>
                  </a:cubicBezTo>
                  <a:cubicBezTo>
                    <a:pt x="218" y="39"/>
                    <a:pt x="218" y="39"/>
                    <a:pt x="218" y="39"/>
                  </a:cubicBezTo>
                  <a:cubicBezTo>
                    <a:pt x="218" y="51"/>
                    <a:pt x="208" y="61"/>
                    <a:pt x="196" y="61"/>
                  </a:cubicBezTo>
                  <a:close/>
                </a:path>
              </a:pathLst>
            </a:custGeom>
            <a:solidFill>
              <a:srgbClr val="FFFFFF"/>
            </a:solidFill>
            <a:ln w="6350" cap="flat">
              <a:solidFill>
                <a:srgbClr val="E6E6E6"/>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36" name="Freeform 19"/>
            <p:cNvSpPr>
              <a:spLocks/>
            </p:cNvSpPr>
            <p:nvPr/>
          </p:nvSpPr>
          <p:spPr bwMode="auto">
            <a:xfrm>
              <a:off x="3071" y="2242"/>
              <a:ext cx="275" cy="77"/>
            </a:xfrm>
            <a:custGeom>
              <a:avLst/>
              <a:gdLst>
                <a:gd name="T0" fmla="*/ 196 w 218"/>
                <a:gd name="T1" fmla="*/ 61 h 61"/>
                <a:gd name="T2" fmla="*/ 22 w 218"/>
                <a:gd name="T3" fmla="*/ 61 h 61"/>
                <a:gd name="T4" fmla="*/ 0 w 218"/>
                <a:gd name="T5" fmla="*/ 39 h 61"/>
                <a:gd name="T6" fmla="*/ 0 w 218"/>
                <a:gd name="T7" fmla="*/ 22 h 61"/>
                <a:gd name="T8" fmla="*/ 22 w 218"/>
                <a:gd name="T9" fmla="*/ 0 h 61"/>
                <a:gd name="T10" fmla="*/ 196 w 218"/>
                <a:gd name="T11" fmla="*/ 0 h 61"/>
                <a:gd name="T12" fmla="*/ 218 w 218"/>
                <a:gd name="T13" fmla="*/ 22 h 61"/>
                <a:gd name="T14" fmla="*/ 218 w 218"/>
                <a:gd name="T15" fmla="*/ 39 h 61"/>
                <a:gd name="T16" fmla="*/ 196 w 218"/>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61">
                  <a:moveTo>
                    <a:pt x="196" y="61"/>
                  </a:moveTo>
                  <a:cubicBezTo>
                    <a:pt x="22" y="61"/>
                    <a:pt x="22" y="61"/>
                    <a:pt x="22" y="61"/>
                  </a:cubicBezTo>
                  <a:cubicBezTo>
                    <a:pt x="10" y="61"/>
                    <a:pt x="0" y="52"/>
                    <a:pt x="0" y="39"/>
                  </a:cubicBezTo>
                  <a:cubicBezTo>
                    <a:pt x="0" y="22"/>
                    <a:pt x="0" y="22"/>
                    <a:pt x="0" y="22"/>
                  </a:cubicBezTo>
                  <a:cubicBezTo>
                    <a:pt x="0" y="10"/>
                    <a:pt x="10" y="0"/>
                    <a:pt x="22" y="0"/>
                  </a:cubicBezTo>
                  <a:cubicBezTo>
                    <a:pt x="196" y="0"/>
                    <a:pt x="196" y="0"/>
                    <a:pt x="196" y="0"/>
                  </a:cubicBezTo>
                  <a:cubicBezTo>
                    <a:pt x="208" y="0"/>
                    <a:pt x="218" y="10"/>
                    <a:pt x="218" y="22"/>
                  </a:cubicBezTo>
                  <a:cubicBezTo>
                    <a:pt x="218" y="39"/>
                    <a:pt x="218" y="39"/>
                    <a:pt x="218" y="39"/>
                  </a:cubicBezTo>
                  <a:cubicBezTo>
                    <a:pt x="218" y="52"/>
                    <a:pt x="208" y="61"/>
                    <a:pt x="196" y="61"/>
                  </a:cubicBezTo>
                  <a:close/>
                </a:path>
              </a:pathLst>
            </a:custGeom>
            <a:solidFill>
              <a:srgbClr val="FFFFFF"/>
            </a:solidFill>
            <a:ln w="6350" cap="flat">
              <a:solidFill>
                <a:srgbClr val="E6E6E6"/>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39" name="Freeform 20"/>
            <p:cNvSpPr>
              <a:spLocks/>
            </p:cNvSpPr>
            <p:nvPr/>
          </p:nvSpPr>
          <p:spPr bwMode="auto">
            <a:xfrm>
              <a:off x="2604" y="2060"/>
              <a:ext cx="258" cy="47"/>
            </a:xfrm>
            <a:custGeom>
              <a:avLst/>
              <a:gdLst>
                <a:gd name="T0" fmla="*/ 258 w 258"/>
                <a:gd name="T1" fmla="*/ 0 h 47"/>
                <a:gd name="T2" fmla="*/ 258 w 258"/>
                <a:gd name="T3" fmla="*/ 24 h 47"/>
                <a:gd name="T4" fmla="*/ 0 w 258"/>
                <a:gd name="T5" fmla="*/ 24 h 47"/>
                <a:gd name="T6" fmla="*/ 0 w 258"/>
                <a:gd name="T7" fmla="*/ 47 h 47"/>
              </a:gdLst>
              <a:ahLst/>
              <a:cxnLst>
                <a:cxn ang="0">
                  <a:pos x="T0" y="T1"/>
                </a:cxn>
                <a:cxn ang="0">
                  <a:pos x="T2" y="T3"/>
                </a:cxn>
                <a:cxn ang="0">
                  <a:pos x="T4" y="T5"/>
                </a:cxn>
                <a:cxn ang="0">
                  <a:pos x="T6" y="T7"/>
                </a:cxn>
              </a:cxnLst>
              <a:rect l="0" t="0" r="r" b="b"/>
              <a:pathLst>
                <a:path w="258" h="47">
                  <a:moveTo>
                    <a:pt x="258" y="0"/>
                  </a:moveTo>
                  <a:lnTo>
                    <a:pt x="258" y="24"/>
                  </a:lnTo>
                  <a:lnTo>
                    <a:pt x="0" y="24"/>
                  </a:lnTo>
                  <a:lnTo>
                    <a:pt x="0" y="47"/>
                  </a:lnTo>
                </a:path>
              </a:pathLst>
            </a:custGeom>
            <a:noFill/>
            <a:ln w="6350" cap="flat">
              <a:solidFill>
                <a:srgbClr val="E6E6E6"/>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40" name="Freeform 21"/>
            <p:cNvSpPr>
              <a:spLocks/>
            </p:cNvSpPr>
            <p:nvPr/>
          </p:nvSpPr>
          <p:spPr bwMode="auto">
            <a:xfrm>
              <a:off x="2592" y="2103"/>
              <a:ext cx="23" cy="20"/>
            </a:xfrm>
            <a:custGeom>
              <a:avLst/>
              <a:gdLst>
                <a:gd name="T0" fmla="*/ 0 w 23"/>
                <a:gd name="T1" fmla="*/ 0 h 20"/>
                <a:gd name="T2" fmla="*/ 12 w 23"/>
                <a:gd name="T3" fmla="*/ 20 h 20"/>
                <a:gd name="T4" fmla="*/ 23 w 23"/>
                <a:gd name="T5" fmla="*/ 0 h 20"/>
                <a:gd name="T6" fmla="*/ 0 w 23"/>
                <a:gd name="T7" fmla="*/ 0 h 20"/>
              </a:gdLst>
              <a:ahLst/>
              <a:cxnLst>
                <a:cxn ang="0">
                  <a:pos x="T0" y="T1"/>
                </a:cxn>
                <a:cxn ang="0">
                  <a:pos x="T2" y="T3"/>
                </a:cxn>
                <a:cxn ang="0">
                  <a:pos x="T4" y="T5"/>
                </a:cxn>
                <a:cxn ang="0">
                  <a:pos x="T6" y="T7"/>
                </a:cxn>
              </a:cxnLst>
              <a:rect l="0" t="0" r="r" b="b"/>
              <a:pathLst>
                <a:path w="23" h="20">
                  <a:moveTo>
                    <a:pt x="0" y="0"/>
                  </a:moveTo>
                  <a:lnTo>
                    <a:pt x="12" y="20"/>
                  </a:lnTo>
                  <a:lnTo>
                    <a:pt x="23" y="0"/>
                  </a:lnTo>
                  <a:lnTo>
                    <a:pt x="0" y="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42" name="Freeform 22"/>
            <p:cNvSpPr>
              <a:spLocks/>
            </p:cNvSpPr>
            <p:nvPr/>
          </p:nvSpPr>
          <p:spPr bwMode="auto">
            <a:xfrm>
              <a:off x="2862" y="2060"/>
              <a:ext cx="81" cy="47"/>
            </a:xfrm>
            <a:custGeom>
              <a:avLst/>
              <a:gdLst>
                <a:gd name="T0" fmla="*/ 0 w 81"/>
                <a:gd name="T1" fmla="*/ 0 h 47"/>
                <a:gd name="T2" fmla="*/ 0 w 81"/>
                <a:gd name="T3" fmla="*/ 24 h 47"/>
                <a:gd name="T4" fmla="*/ 81 w 81"/>
                <a:gd name="T5" fmla="*/ 24 h 47"/>
                <a:gd name="T6" fmla="*/ 81 w 81"/>
                <a:gd name="T7" fmla="*/ 47 h 47"/>
              </a:gdLst>
              <a:ahLst/>
              <a:cxnLst>
                <a:cxn ang="0">
                  <a:pos x="T0" y="T1"/>
                </a:cxn>
                <a:cxn ang="0">
                  <a:pos x="T2" y="T3"/>
                </a:cxn>
                <a:cxn ang="0">
                  <a:pos x="T4" y="T5"/>
                </a:cxn>
                <a:cxn ang="0">
                  <a:pos x="T6" y="T7"/>
                </a:cxn>
              </a:cxnLst>
              <a:rect l="0" t="0" r="r" b="b"/>
              <a:pathLst>
                <a:path w="81" h="47">
                  <a:moveTo>
                    <a:pt x="0" y="0"/>
                  </a:moveTo>
                  <a:lnTo>
                    <a:pt x="0" y="24"/>
                  </a:lnTo>
                  <a:lnTo>
                    <a:pt x="81" y="24"/>
                  </a:lnTo>
                  <a:lnTo>
                    <a:pt x="81" y="47"/>
                  </a:lnTo>
                </a:path>
              </a:pathLst>
            </a:custGeom>
            <a:noFill/>
            <a:ln w="6350" cap="flat">
              <a:solidFill>
                <a:srgbClr val="E6E6E6"/>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43" name="Freeform 23"/>
            <p:cNvSpPr>
              <a:spLocks/>
            </p:cNvSpPr>
            <p:nvPr/>
          </p:nvSpPr>
          <p:spPr bwMode="auto">
            <a:xfrm>
              <a:off x="2932" y="2103"/>
              <a:ext cx="22" cy="20"/>
            </a:xfrm>
            <a:custGeom>
              <a:avLst/>
              <a:gdLst>
                <a:gd name="T0" fmla="*/ 0 w 22"/>
                <a:gd name="T1" fmla="*/ 0 h 20"/>
                <a:gd name="T2" fmla="*/ 11 w 22"/>
                <a:gd name="T3" fmla="*/ 20 h 20"/>
                <a:gd name="T4" fmla="*/ 22 w 22"/>
                <a:gd name="T5" fmla="*/ 0 h 20"/>
                <a:gd name="T6" fmla="*/ 0 w 22"/>
                <a:gd name="T7" fmla="*/ 0 h 20"/>
              </a:gdLst>
              <a:ahLst/>
              <a:cxnLst>
                <a:cxn ang="0">
                  <a:pos x="T0" y="T1"/>
                </a:cxn>
                <a:cxn ang="0">
                  <a:pos x="T2" y="T3"/>
                </a:cxn>
                <a:cxn ang="0">
                  <a:pos x="T4" y="T5"/>
                </a:cxn>
                <a:cxn ang="0">
                  <a:pos x="T6" y="T7"/>
                </a:cxn>
              </a:cxnLst>
              <a:rect l="0" t="0" r="r" b="b"/>
              <a:pathLst>
                <a:path w="22" h="20">
                  <a:moveTo>
                    <a:pt x="0" y="0"/>
                  </a:moveTo>
                  <a:lnTo>
                    <a:pt x="11" y="20"/>
                  </a:lnTo>
                  <a:lnTo>
                    <a:pt x="22" y="0"/>
                  </a:lnTo>
                  <a:lnTo>
                    <a:pt x="0" y="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44" name="Freeform 24"/>
            <p:cNvSpPr>
              <a:spLocks/>
            </p:cNvSpPr>
            <p:nvPr/>
          </p:nvSpPr>
          <p:spPr bwMode="auto">
            <a:xfrm>
              <a:off x="3081" y="2174"/>
              <a:ext cx="137" cy="35"/>
            </a:xfrm>
            <a:custGeom>
              <a:avLst/>
              <a:gdLst>
                <a:gd name="T0" fmla="*/ 0 w 137"/>
                <a:gd name="T1" fmla="*/ 0 h 35"/>
                <a:gd name="T2" fmla="*/ 137 w 137"/>
                <a:gd name="T3" fmla="*/ 0 h 35"/>
                <a:gd name="T4" fmla="*/ 137 w 137"/>
                <a:gd name="T5" fmla="*/ 35 h 35"/>
              </a:gdLst>
              <a:ahLst/>
              <a:cxnLst>
                <a:cxn ang="0">
                  <a:pos x="T0" y="T1"/>
                </a:cxn>
                <a:cxn ang="0">
                  <a:pos x="T2" y="T3"/>
                </a:cxn>
                <a:cxn ang="0">
                  <a:pos x="T4" y="T5"/>
                </a:cxn>
              </a:cxnLst>
              <a:rect l="0" t="0" r="r" b="b"/>
              <a:pathLst>
                <a:path w="137" h="35">
                  <a:moveTo>
                    <a:pt x="0" y="0"/>
                  </a:moveTo>
                  <a:lnTo>
                    <a:pt x="137" y="0"/>
                  </a:lnTo>
                  <a:lnTo>
                    <a:pt x="137" y="35"/>
                  </a:lnTo>
                </a:path>
              </a:pathLst>
            </a:custGeom>
            <a:noFill/>
            <a:ln w="6350" cap="flat">
              <a:solidFill>
                <a:srgbClr val="E6E6E6"/>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45" name="Freeform 25"/>
            <p:cNvSpPr>
              <a:spLocks/>
            </p:cNvSpPr>
            <p:nvPr/>
          </p:nvSpPr>
          <p:spPr bwMode="auto">
            <a:xfrm>
              <a:off x="3207" y="2205"/>
              <a:ext cx="21" cy="19"/>
            </a:xfrm>
            <a:custGeom>
              <a:avLst/>
              <a:gdLst>
                <a:gd name="T0" fmla="*/ 0 w 21"/>
                <a:gd name="T1" fmla="*/ 0 h 19"/>
                <a:gd name="T2" fmla="*/ 11 w 21"/>
                <a:gd name="T3" fmla="*/ 19 h 19"/>
                <a:gd name="T4" fmla="*/ 21 w 21"/>
                <a:gd name="T5" fmla="*/ 0 h 19"/>
                <a:gd name="T6" fmla="*/ 0 w 21"/>
                <a:gd name="T7" fmla="*/ 0 h 19"/>
              </a:gdLst>
              <a:ahLst/>
              <a:cxnLst>
                <a:cxn ang="0">
                  <a:pos x="T0" y="T1"/>
                </a:cxn>
                <a:cxn ang="0">
                  <a:pos x="T2" y="T3"/>
                </a:cxn>
                <a:cxn ang="0">
                  <a:pos x="T4" y="T5"/>
                </a:cxn>
                <a:cxn ang="0">
                  <a:pos x="T6" y="T7"/>
                </a:cxn>
              </a:cxnLst>
              <a:rect l="0" t="0" r="r" b="b"/>
              <a:pathLst>
                <a:path w="21" h="19">
                  <a:moveTo>
                    <a:pt x="0" y="0"/>
                  </a:moveTo>
                  <a:lnTo>
                    <a:pt x="11" y="19"/>
                  </a:lnTo>
                  <a:lnTo>
                    <a:pt x="21" y="0"/>
                  </a:lnTo>
                  <a:lnTo>
                    <a:pt x="0" y="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grpSp>
      <p:sp>
        <p:nvSpPr>
          <p:cNvPr id="221" name="Rectangle 220"/>
          <p:cNvSpPr>
            <a:spLocks noChangeAspect="1"/>
          </p:cNvSpPr>
          <p:nvPr/>
        </p:nvSpPr>
        <p:spPr bwMode="auto">
          <a:xfrm>
            <a:off x="3648071" y="4253544"/>
            <a:ext cx="2745369" cy="800321"/>
          </a:xfrm>
          <a:prstGeom prst="rect">
            <a:avLst/>
          </a:prstGeom>
          <a:noFill/>
          <a:ln w="38100" cap="flat" cmpd="sng" algn="ctr">
            <a:noFill/>
            <a:prstDash val="solid"/>
            <a:headEnd type="none" w="med" len="med"/>
            <a:tailEnd type="none" w="med" len="med"/>
          </a:ln>
          <a:effectLst/>
        </p:spPr>
        <p:txBody>
          <a:bodyPr vert="horz" wrap="square" lIns="91384" tIns="89604" rIns="91384" bIns="89604" numCol="1" rtlCol="0" anchor="t" anchorCtr="0" compatLnSpc="1">
            <a:prstTxWarp prst="textNoShape">
              <a:avLst/>
            </a:prstTxWarp>
          </a:bodyPr>
          <a:lstStyle/>
          <a:p>
            <a:pPr algn="ctr" defTabSz="914225" fontAlgn="base">
              <a:lnSpc>
                <a:spcPct val="90000"/>
              </a:lnSpc>
              <a:spcBef>
                <a:spcPct val="0"/>
              </a:spcBef>
              <a:spcAft>
                <a:spcPts val="588"/>
              </a:spcAft>
            </a:pPr>
            <a:r>
              <a:rPr lang="en-US" sz="1173" dirty="0">
                <a:gradFill>
                  <a:gsLst>
                    <a:gs pos="0">
                      <a:schemeClr val="bg1"/>
                    </a:gs>
                    <a:gs pos="100000">
                      <a:schemeClr val="bg1"/>
                    </a:gs>
                  </a:gsLst>
                  <a:lin ang="5400000" scaled="1"/>
                </a:gradFill>
              </a:rPr>
              <a:t>Integrated development environment for Machine Learning </a:t>
            </a:r>
          </a:p>
        </p:txBody>
      </p:sp>
      <p:sp>
        <p:nvSpPr>
          <p:cNvPr id="114" name="Rectangle 113"/>
          <p:cNvSpPr>
            <a:spLocks noChangeAspect="1"/>
          </p:cNvSpPr>
          <p:nvPr/>
        </p:nvSpPr>
        <p:spPr bwMode="auto">
          <a:xfrm>
            <a:off x="3915817" y="3244823"/>
            <a:ext cx="1325019" cy="232598"/>
          </a:xfrm>
          <a:prstGeom prst="rect">
            <a:avLst/>
          </a:prstGeom>
          <a:noFill/>
          <a:ln w="38100" cap="flat" cmpd="sng" algn="ctr">
            <a:noFill/>
            <a:prstDash val="solid"/>
            <a:headEnd type="none" w="med" len="med"/>
            <a:tailEnd type="none" w="med" len="med"/>
          </a:ln>
          <a:effectLst/>
        </p:spPr>
        <p:txBody>
          <a:bodyPr vert="horz" wrap="square" lIns="91384" tIns="89604" rIns="91384" bIns="89604" numCol="1" rtlCol="0" anchor="t" anchorCtr="0" compatLnSpc="1">
            <a:prstTxWarp prst="textNoShape">
              <a:avLst/>
            </a:prstTxWarp>
          </a:bodyPr>
          <a:lstStyle/>
          <a:p>
            <a:pPr algn="ctr" defTabSz="914225" fontAlgn="base">
              <a:lnSpc>
                <a:spcPct val="90000"/>
              </a:lnSpc>
              <a:spcBef>
                <a:spcPct val="0"/>
              </a:spcBef>
              <a:spcAft>
                <a:spcPts val="588"/>
              </a:spcAft>
            </a:pPr>
            <a:r>
              <a:rPr lang="en-US" sz="1000" dirty="0">
                <a:solidFill>
                  <a:srgbClr val="FFFFFF"/>
                </a:solidFill>
              </a:rPr>
              <a:t>ML STUDIO</a:t>
            </a:r>
          </a:p>
        </p:txBody>
      </p:sp>
      <p:cxnSp>
        <p:nvCxnSpPr>
          <p:cNvPr id="17" name="Straight Connector 16"/>
          <p:cNvCxnSpPr/>
          <p:nvPr/>
        </p:nvCxnSpPr>
        <p:spPr>
          <a:xfrm>
            <a:off x="3659693" y="4246161"/>
            <a:ext cx="27337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196326"/>
      </p:ext>
    </p:extLst>
  </p:cSld>
  <p:clrMapOvr>
    <a:masterClrMapping/>
  </p:clrMapOvr>
  <p:transition spd="slow">
    <p:push/>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FFFFFF"/>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4366</TotalTime>
  <Words>1316</Words>
  <Application>Microsoft Office PowerPoint</Application>
  <PresentationFormat>Widescreen</PresentationFormat>
  <Paragraphs>117</Paragraphs>
  <Slides>13</Slides>
  <Notes>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2" baseType="lpstr">
      <vt:lpstr>Arial</vt:lpstr>
      <vt:lpstr>Calibri</vt:lpstr>
      <vt:lpstr>Calibri Light</vt:lpstr>
      <vt:lpstr>Consolas</vt:lpstr>
      <vt:lpstr>Segoe UI</vt:lpstr>
      <vt:lpstr>Segoe UI Light</vt:lpstr>
      <vt:lpstr>Office Theme</vt:lpstr>
      <vt:lpstr>1_Azure Medium</vt:lpstr>
      <vt:lpstr>think-cell Slide</vt:lpstr>
      <vt:lpstr>Microsoft Azure Machine Learning for the  Absolute Beginner </vt:lpstr>
      <vt:lpstr>PowerPoint Presentation</vt:lpstr>
      <vt:lpstr>PowerPoint Presentation</vt:lpstr>
      <vt:lpstr>Is this dangerous?</vt:lpstr>
      <vt:lpstr>How do people learn?</vt:lpstr>
      <vt:lpstr>PowerPoint Presentation</vt:lpstr>
      <vt:lpstr>Predictive Analytics</vt:lpstr>
      <vt:lpstr>Machine Learning is all around you</vt:lpstr>
      <vt:lpstr>Azure Machine Learning Service Data -&gt; Predictive model -&gt; Operational web API in minutes</vt:lpstr>
      <vt:lpstr>How does it work?</vt:lpstr>
      <vt:lpstr>Demo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Machine Learning for the  Absolute Beginner </dc:title>
  <dc:creator>Joel Cochran (CELA)</dc:creator>
  <cp:lastModifiedBy>Joel Cochran (CELA)</cp:lastModifiedBy>
  <cp:revision>15</cp:revision>
  <dcterms:created xsi:type="dcterms:W3CDTF">2016-06-07T20:40:37Z</dcterms:created>
  <dcterms:modified xsi:type="dcterms:W3CDTF">2016-09-29T18:03:59Z</dcterms:modified>
</cp:coreProperties>
</file>