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m" ContentType="video/webm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9"/>
  </p:notesMasterIdLst>
  <p:handoutMasterIdLst>
    <p:handoutMasterId r:id="rId50"/>
  </p:handoutMasterIdLst>
  <p:sldIdLst>
    <p:sldId id="317" r:id="rId5"/>
    <p:sldId id="309" r:id="rId6"/>
    <p:sldId id="310" r:id="rId7"/>
    <p:sldId id="311" r:id="rId8"/>
    <p:sldId id="316" r:id="rId9"/>
    <p:sldId id="314" r:id="rId10"/>
    <p:sldId id="315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405" autoAdjust="0"/>
  </p:normalViewPr>
  <p:slideViewPr>
    <p:cSldViewPr snapToGrid="0">
      <p:cViewPr varScale="1">
        <p:scale>
          <a:sx n="81" d="100"/>
          <a:sy n="81" d="100"/>
        </p:scale>
        <p:origin x="907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4/16/2025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D61B7-3730-E937-C9BE-0F1D03ED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73140E-A48A-4CCE-32AF-C838CE4E34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62660C-A544-F6C8-DDE6-CC712BCE9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1DADE-2A37-DD4E-F9BD-3231B974A7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2540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BDE6B-6AD8-6E70-ED6C-CAC008F70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54CF70-011C-051A-CE64-27FBCE9640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2E7345-A82D-D34F-27FE-129180EBF7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81945-4C68-883C-5D88-551A09CE4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07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2D238-2B33-90BF-B8CE-628EBDE8E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0494DA-966D-02C0-7F55-3D5A326608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C1DA01-175B-67EF-5E6B-5DBB6A398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5F717-076D-FB21-CA90-C6C4E933EC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8040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20DCC-2850-CE6E-5BCD-577729D8C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103475-D5A6-9C4F-95FC-0F632F8D3F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8E57F5-4817-3942-D8E9-29841DFA4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B5C9D-431A-8A50-ABC5-224C7D1472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6261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4F529-0AF1-F313-6E24-BFD3910F2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F9076C-A720-BD8F-070E-967AC1F16B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F2BA3-392D-B65B-C0A6-69B6FE222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DEFAE-388C-A006-BA1D-83E34B8E79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4778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60B77-4DAF-2345-7533-B82F003AA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BA7A92-5F10-7E21-F6C3-2EA99AACCE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546D48-9713-B372-92E5-9E866B9AD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0A3C4-9AF5-F3B3-1CEE-F43BB13F69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1152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D5C8A-FD3E-6ED7-26B8-607E26198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BB3274-E5F7-1D7C-64C8-0811835020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4F3F8A-66F2-E6CF-44B7-4BA0A86C90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198F1-C450-AE57-8B6A-A92CBC4EDF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459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7B8A8-B3FF-8523-359B-ACAC38BDF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E21D91-4432-F652-E1D8-59A36FBE4C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C06130-55B3-128B-C016-EFA721258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BB0BB-9213-E044-269A-3AC56BF5A7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1218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98212-D559-856D-9571-AEFC98ABE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93C2B-B45B-4D76-5B49-8BAB741440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897594-231E-6592-0D37-CF417C209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3A77C-2574-7F74-B2A7-AD319A3BAA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5022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9280E-2A71-22A2-88D1-0B42FF426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22FDC0-6FEC-5394-6EE6-92FD6FC4F8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C42682-4250-3D4A-ADCA-26F320F9C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2D4E1-5B4E-6C95-D20F-16A520026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941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CA9BA-EE1D-0D2D-2994-9EE55C5BC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A74F89-0FB8-7312-22CB-DC6C56F240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090F82-5EFA-F7C8-1CC2-AA79F64273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DC1F8-9FAD-F0B8-59F6-67DEF0F46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8473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D0452-13F5-D460-1444-C9D21D78A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FBC229-82F8-03D8-E617-2D5DE0B578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74D7F2-715F-3E22-B25D-8DC7316BF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96518-C574-AD79-3BAC-2E4EF2CDC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9342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E40CE-871C-D60F-76F6-10C613E5E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BF876C-90B5-C00E-4B33-A5EC84670A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D5FEA4-6723-07A2-0557-B2AF9DA47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10C69-AA83-AEE3-AA76-0E60C1F7B9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7966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5E3B3-1A81-21C1-6853-C1D698B6C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2F4624-7371-0580-0704-559596C29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E5F166-EB06-A0D9-4BF2-1FB48F220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EA466-4A54-1CE5-312F-FE1170704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1856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E1A0C-3299-D8C5-998D-424439D59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A1E86-4917-5257-0FBC-45899839F6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9A45AE-C495-D8D7-70D6-ADF698A3B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00DF4-2ADC-12C7-6688-A85E793793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30742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C90F2-2D80-5EE0-4887-F8B64A5EA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8FBFE9-6E00-7C02-38A3-C300D0480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319D02-3C60-DEF8-963B-A58B95500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9F957-5C60-2D38-BFD2-C3B5FE699E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3264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CE028-B48E-1624-860A-FB2AF7D2D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D64C29-0202-5DB6-1CC9-8369278261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287D92-707A-AD59-BABD-5DE8E3D5A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C0483-0E0C-7AF7-08E3-8E4D6C3A05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74104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02127-E57A-9C0B-95F3-92BBFF8B9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1EB54E-2EE7-54CD-3CD9-DA19BAE97A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7C93BD-F5A7-E9B7-7D38-9F86672EA3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C7E97-0CAF-9969-7C83-FA012BA5A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9034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10A64-9C78-FF80-60F4-9E83D4FB4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6C4529-6DCB-E4D0-1529-F2AF734653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81A270-9B34-6016-0302-A981A3E388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DD29B-2ED4-0267-1850-0AF3ED31C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8987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B11CD-95FC-36A8-B4FC-2D360764A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6969B5-2545-2E5E-96DD-BB0FA1C67D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71920E-D193-C4B5-1711-AFB3DF188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C7E32-E07A-F639-29E3-0DBEA111B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0637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15140-8F71-D721-CCEA-27ABFF719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8FEF6E-8C6C-A540-C2AD-386C63B533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D792F1-A517-9F83-ECE7-772124F9CD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A4FC1-1F5B-6178-0E60-1B01BEAF4B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31902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7B0A1-DEE2-1A5C-F76D-42128C1F4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7AFE25-ABDB-2F11-3FBF-4B130BC15D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8F1D7-2424-063D-4C2A-9FBB08ACA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FF98F-044D-CE55-9B5F-D92421402B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7842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919B6-9D5B-D81C-336E-49CEF8033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C1BA06-3C07-9F91-E955-A9217FA2AA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E9754-5D92-4E45-E019-0AACC5A69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75670-F131-E8EE-D0D2-8DD9A53F40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10707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7AEF3-D7D2-D6F1-637C-E06DF08E5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44A0A7-3165-18C9-A088-DE78144DD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2EFC4F-706B-F242-4A86-D80B1BBA3D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92F7D-6EC6-5606-2EE5-17FA7690CB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6183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09838-B8A4-366F-5F4B-70A1E281A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2B6032-EFCD-1702-6A6C-97840888D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8C5CA1-F399-8AC6-436F-0179B7266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E9539-0341-0CD9-0387-47E6367158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50127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3F8BF-119E-CF16-F632-4FE364F1B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AAEBAB-25C3-68CF-A771-632AF729D3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7403EB-18B0-7552-4ECB-4692792A5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19A96-D398-4C5A-84F0-E5252E9EC5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80545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3D9C1-7823-FD4C-BC4E-4C36EB730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D04D72-CD91-5765-21A1-D9542308B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AAA5DE-44F8-F702-B524-C509DDC87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E917A-624C-7A77-BC69-D1926D799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9550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01A1F-A16E-EC72-7559-4F545E908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AE26BE-5396-5BD2-9481-BCC176B8E0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3443E5-CD99-8168-E2AE-4F5B4E032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0BBF4-AD94-4623-96BD-0DF9B94A87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8178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4A017-45DB-FB3F-94E0-52C87ECCC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3D47F4-3C6E-2DBF-0DAE-451C11DBB4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C35974-5AEC-8030-8C2E-E8BAAA0B8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43171-3DC9-E207-475D-4ADCD0A436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3443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BD17D-C3AB-CBC8-9B8A-B7785B5C6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2AB1B1-9715-468B-70AC-195AB3AB29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88FB76-A13A-39A0-2C6C-D67577620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ECFB9-C144-1DFD-F21E-78A29EED7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8536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CEC54-640B-9E2D-941F-53191CB4B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2F0B1A-E1C5-C92B-6A11-92D7E6EDC3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D158C4-E8DB-32E5-401B-58592A82B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4C62A-EC4F-0206-55FD-BB6F9295AD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931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sz="7200" dirty="0"/>
              <a:t>ROUND 2</a:t>
            </a:r>
            <a:br>
              <a:rPr lang="en-US" dirty="0"/>
            </a:br>
            <a:r>
              <a:rPr lang="en-US" sz="3200" dirty="0"/>
              <a:t>SEGMENT 3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 advTm="120000"/>
    </mc:Choice>
    <mc:Fallback>
      <p:transition spd="slow" advTm="1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2C7C8-354A-6A03-8D31-EB91BE29F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C4789-DC3E-04E0-5E16-70F6109E1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556B2D2-7C38-E8CA-9D24-9B3945BE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9. What is the power factor of a purely resistive circuit?</a:t>
            </a: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2D1707C4-7359-CFA7-300A-F32CD1EBF3D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5170C-ED7D-5FE7-A94E-F3D367752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AA182-410B-8760-74F8-BCD1588EA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4A1C65-345D-577F-E812-1288A99B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1611983"/>
            <a:ext cx="10360152" cy="914400"/>
          </a:xfrm>
        </p:spPr>
        <p:txBody>
          <a:bodyPr/>
          <a:lstStyle/>
          <a:p>
            <a:r>
              <a:rPr lang="en-US" sz="4400" dirty="0"/>
              <a:t>10. A system whose output depends only on the present and past inputs is called ____</a:t>
            </a: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EE146CD8-88E6-8D99-CD4B-4AFFEC69AF3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8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B0220-56AD-F766-54DD-A9CA547EB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AA4F8-3578-5447-ABB1-73FADD50D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1547EC7-550E-AC46-040E-B3B86AB4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1272619"/>
            <a:ext cx="10360152" cy="914400"/>
          </a:xfrm>
        </p:spPr>
        <p:txBody>
          <a:bodyPr/>
          <a:lstStyle/>
          <a:p>
            <a:r>
              <a:rPr lang="en-US" sz="4400" dirty="0"/>
              <a:t>11. What type of feedback is used in oscillators?</a:t>
            </a: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E0A0EC01-57AD-771E-3754-BDBE145CACD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8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AA817-8DBE-37FF-449A-175503CEF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C2F39-03D3-EE94-AFD7-9AC75A4C6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70F1C5-AE7C-9A97-BF96-8BB501B3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1489435"/>
            <a:ext cx="10360152" cy="914400"/>
          </a:xfrm>
        </p:spPr>
        <p:txBody>
          <a:bodyPr/>
          <a:lstStyle/>
          <a:p>
            <a:r>
              <a:rPr lang="en-US" sz="4400" dirty="0"/>
              <a:t>12. What is the typical efficiency range of a Class B amplifier? </a:t>
            </a: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D624CAB2-D69E-18E7-9464-B064B392E70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10EBA-180E-5A22-D228-B6C94B2FC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F6A574-5EFC-ADEC-EB11-51AAD4495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F70E80-66B0-E158-BE64-598BEE8B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254" y="1611984"/>
            <a:ext cx="7534656" cy="914400"/>
          </a:xfrm>
        </p:spPr>
        <p:txBody>
          <a:bodyPr/>
          <a:lstStyle/>
          <a:p>
            <a:r>
              <a:rPr lang="en-US" sz="4400" dirty="0"/>
              <a:t>13. What is the main loss in a transformer?</a:t>
            </a: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1D0E9BBF-BD95-D01A-FCD6-8F8A5E203A9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B40B7-CEB9-4A8F-2CC6-9E07D5D8F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7EE1AB-3F7D-8E93-C61B-02824EEF8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E158D8-7F79-D73A-0EFE-EA620FF0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3" y="1451727"/>
            <a:ext cx="10360152" cy="914400"/>
          </a:xfrm>
        </p:spPr>
        <p:txBody>
          <a:bodyPr/>
          <a:lstStyle/>
          <a:p>
            <a:r>
              <a:rPr lang="en-US" sz="4400" dirty="0"/>
              <a:t>14. What is the maximum theoretical efficiency of a full-wave rectifier?</a:t>
            </a:r>
            <a:endParaRPr lang="en-IN" sz="4400" dirty="0"/>
          </a:p>
        </p:txBody>
      </p:sp>
      <p:pic>
        <p:nvPicPr>
          <p:cNvPr id="6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77D4D94A-7E22-28E3-83BD-5E3DF11D841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6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B2807-D142-DE59-D140-945E66E58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EF09C-9D7C-9144-EC00-175DE44FF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C0D110-BB0A-71DB-DF5E-55FD4158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1442301"/>
            <a:ext cx="10360152" cy="914400"/>
          </a:xfrm>
        </p:spPr>
        <p:txBody>
          <a:bodyPr/>
          <a:lstStyle/>
          <a:p>
            <a:r>
              <a:rPr lang="en-US" sz="4400" dirty="0"/>
              <a:t>15. What is the advantage of MOSFET over BJT?</a:t>
            </a: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41F4E2EB-4D2F-5B5B-AFDC-EBE23C1FFFE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2DE6A-03F2-7DF1-6987-E3234C937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097D0-F485-0405-E417-014294A6D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BEF0A59-BD94-E8FF-960B-B5691B5C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1470581"/>
            <a:ext cx="10360152" cy="914400"/>
          </a:xfrm>
        </p:spPr>
        <p:txBody>
          <a:bodyPr/>
          <a:lstStyle/>
          <a:p>
            <a:r>
              <a:rPr lang="en-US" sz="4400" dirty="0"/>
              <a:t>16. What is the typical voltage level of TTL logic '1'?</a:t>
            </a: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5EE3E6EA-5240-43F2-76A9-1D14DAED5E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9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66D08-E9D0-3C44-C40F-3CFA7D9FB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1C512-53A5-D22E-9422-C89F7C8D4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6E87C7-773D-E8AC-4A8B-0D7CBF3D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1715678"/>
            <a:ext cx="10360152" cy="914400"/>
          </a:xfrm>
        </p:spPr>
        <p:txBody>
          <a:bodyPr/>
          <a:lstStyle/>
          <a:p>
            <a:r>
              <a:rPr lang="en-US" sz="4400" dirty="0"/>
              <a:t>17. What is the purpose of bypass capacitor?</a:t>
            </a: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DF1A502C-2005-3C6E-CA43-A16A9EADA22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6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0A4FA-4C27-704C-F9F4-39C85BEAB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C3679-9F73-B905-C209-E671833D3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B2B175-3C2D-A273-1644-0ABC42F7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1348033"/>
            <a:ext cx="10360152" cy="914400"/>
          </a:xfrm>
        </p:spPr>
        <p:txBody>
          <a:bodyPr/>
          <a:lstStyle/>
          <a:p>
            <a:r>
              <a:rPr lang="en-US" sz="4400" dirty="0"/>
              <a:t>18. Which amplifier class has the highest efficiency?</a:t>
            </a: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7F08196B-F936-9240-C625-8E7B656C224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6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31A84EB-0D12-502D-C92B-D8DC226FC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8634953" cy="914400"/>
          </a:xfrm>
        </p:spPr>
        <p:txBody>
          <a:bodyPr/>
          <a:lstStyle/>
          <a:p>
            <a:pPr algn="ctr"/>
            <a:r>
              <a:rPr lang="en-US" sz="4400" b="0" i="0" u="none" strike="noStrike" dirty="0">
                <a:solidFill>
                  <a:schemeClr val="bg2">
                    <a:lumMod val="25000"/>
                  </a:schemeClr>
                </a:solidFill>
                <a:effectLst/>
              </a:rPr>
              <a:t>1. Gray code is a ________ code (weighted/non-weighted)</a:t>
            </a:r>
            <a:endParaRPr lang="en-IN" sz="4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B11D0287-CC1E-F868-AAC8-5261705D88E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2D679-1BA8-1FDB-B969-1126A6641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CD5789-849D-B76B-A4A5-1B95DE6AC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FAF4FD3-2A1A-64E6-C418-463C8DC9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47" y="1423447"/>
            <a:ext cx="7534656" cy="914400"/>
          </a:xfrm>
        </p:spPr>
        <p:txBody>
          <a:bodyPr/>
          <a:lstStyle/>
          <a:p>
            <a:r>
              <a:rPr lang="en-US" sz="4400" dirty="0"/>
              <a:t>19. What is the function of a Schottky diode?</a:t>
            </a: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E859051A-DCAC-3DC7-1AF5-231A8C1818D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8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902D0-C982-9A55-B99E-C2406F68E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CB2AD2-767D-F6A3-97AF-8C366F575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2F6BB0-90B3-1B42-75DF-4D3FD3F0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1291472"/>
            <a:ext cx="10360152" cy="914400"/>
          </a:xfrm>
        </p:spPr>
        <p:txBody>
          <a:bodyPr/>
          <a:lstStyle/>
          <a:p>
            <a:r>
              <a:rPr lang="en-US" sz="4400" dirty="0"/>
              <a:t>20. What is the range of a typical ultrasonic sensor?</a:t>
            </a:r>
            <a:endParaRPr lang="en-IN" sz="4400" dirty="0"/>
          </a:p>
        </p:txBody>
      </p:sp>
      <p:pic>
        <p:nvPicPr>
          <p:cNvPr id="3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0A30200F-6EC0-7D39-2ECD-0865A2C2F17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3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8AD40-FB8A-6250-F05C-334096A5C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7AA1E-9270-DA8F-DE33-25A1CCC12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78FE252-1DA6-D308-ACA5-A9E09E6F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48" y="1677971"/>
            <a:ext cx="10360152" cy="914400"/>
          </a:xfrm>
        </p:spPr>
        <p:txBody>
          <a:bodyPr/>
          <a:lstStyle/>
          <a:p>
            <a:r>
              <a:rPr lang="en-US" sz="4400" dirty="0"/>
              <a:t>21. What is the typical bandwidth of an ideal op-amp?</a:t>
            </a: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5428DE50-5F60-64A8-9154-986F45DD397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3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5D36F-E49F-29A7-246D-D774734B6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66A7C-7BAD-8BA3-9999-316389453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6EF2397-5039-6CD4-ADDB-B6ECC880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48" y="1498862"/>
            <a:ext cx="10360152" cy="914400"/>
          </a:xfrm>
        </p:spPr>
        <p:txBody>
          <a:bodyPr/>
          <a:lstStyle/>
          <a:p>
            <a:r>
              <a:rPr lang="en-US" sz="4400" dirty="0"/>
              <a:t>22. Which register holds the address of the next instruction to be executed?</a:t>
            </a: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02E663FB-5452-C70A-9C0F-D5FFCDAF9F6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8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78126-4492-6656-FD77-A00E2EE33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89006-FF96-EBF8-4D6F-88C019DF0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2F9599-9602-575F-2382-71D7A3EE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48" y="1310326"/>
            <a:ext cx="10360152" cy="914400"/>
          </a:xfrm>
        </p:spPr>
        <p:txBody>
          <a:bodyPr/>
          <a:lstStyle/>
          <a:p>
            <a:r>
              <a:rPr lang="en-US" sz="4400" dirty="0"/>
              <a:t>23. What does DMA stand for in microprocessor systems? </a:t>
            </a: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A67643A5-3BFE-8E0B-735C-EFD5977887C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9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C2B3B-FD4B-EED4-EFDF-CF354599B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4F39D-C9FF-1382-2AE6-3BAF95B5B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E721B64-AD85-3F22-4485-7546EE47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>
                    <a:lumMod val="50000"/>
                  </a:schemeClr>
                </a:solidFill>
              </a:rPr>
              <a:t>24. What is the full form of SPI?</a:t>
            </a:r>
            <a:endParaRPr lang="en-IN" sz="4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211FC30D-E34F-96ED-92A2-B59D10DB226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904D3-8325-875E-F027-B3843F8F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B1D610-1D34-9F5F-3EEE-D78183CDF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AA2CB9A-1C78-A5F0-8D82-A399BD82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25. What is the frequency range for FM radio?</a:t>
            </a: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6926D8C6-2FB2-F967-9530-04D1345FAF4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9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096C8-E031-0BEB-CC1B-6187EE7A6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6DB22C-6ED1-9C9E-BDB0-E3647D9D3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E60B9F-2915-573F-223A-2A4123ED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1404594"/>
            <a:ext cx="10360152" cy="914400"/>
          </a:xfrm>
        </p:spPr>
        <p:txBody>
          <a:bodyPr/>
          <a:lstStyle/>
          <a:p>
            <a:r>
              <a:rPr lang="en-US" sz="4400" dirty="0"/>
              <a:t>26. ______ resets to zero after reaching its maximum value</a:t>
            </a:r>
            <a:endParaRPr lang="en-IN" sz="4400" dirty="0"/>
          </a:p>
        </p:txBody>
      </p:sp>
      <p:pic>
        <p:nvPicPr>
          <p:cNvPr id="3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69258BFF-40FF-4FD5-4026-D45E2F1C5B5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2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9B1A8-B20B-48B7-07A0-4688C9BE8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F803F-9701-2A7A-FD8C-350116348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3D23AC8-D703-6ED3-B55B-9FAC1FD1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48" y="2705492"/>
            <a:ext cx="10360152" cy="914400"/>
          </a:xfrm>
        </p:spPr>
        <p:txBody>
          <a:bodyPr/>
          <a:lstStyle/>
          <a:p>
            <a:r>
              <a:rPr lang="en-US" sz="4400" dirty="0"/>
              <a:t>27. A signal that has energy concentrated within a specific frequency range is called a _______ signal.</a:t>
            </a: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9A068E38-5674-0283-AF62-E0F1EB105D9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A27A0-888C-D36E-9087-C260CFA46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B38EC-F7C6-5C6C-A013-6E4CA9DCD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767867F-7358-5975-EEE9-0F4B0C80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48" y="1564850"/>
            <a:ext cx="10360152" cy="914400"/>
          </a:xfrm>
        </p:spPr>
        <p:txBody>
          <a:bodyPr/>
          <a:lstStyle/>
          <a:p>
            <a:r>
              <a:rPr lang="en-US" sz="4400" dirty="0"/>
              <a:t>28. The phase shift introduced by an ideal capacitor in an AC circuit is ____</a:t>
            </a: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9B5940BF-A0FD-7BDC-F1B3-BC635C76C68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9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DE07DB-7157-6DB8-798D-DC00DFF6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2. What is the SI unit of Magnetic flux?</a:t>
            </a:r>
            <a:endParaRPr lang="en-IN" sz="4400" dirty="0"/>
          </a:p>
        </p:txBody>
      </p:sp>
      <p:pic>
        <p:nvPicPr>
          <p:cNvPr id="3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B5F7140A-9526-5632-9E81-6D524A4BCAD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64E4C-D637-7705-F463-EA6EB402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ED20C-312C-EDB3-F42B-E372A2997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D7CEDC-8590-4404-D57D-4613C8A7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1395167"/>
            <a:ext cx="10360152" cy="914400"/>
          </a:xfrm>
        </p:spPr>
        <p:txBody>
          <a:bodyPr/>
          <a:lstStyle/>
          <a:p>
            <a:r>
              <a:rPr lang="en-US" sz="4400" dirty="0"/>
              <a:t>29. An amplifier's frequency range is set by its _______</a:t>
            </a: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D80863EA-379F-9441-62E3-A536BF38631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3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D626E-964B-A742-E9B0-60C9D4F97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85FF8-8ED7-198A-11EA-7E4E25D84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F1361D-8630-59C4-27F4-3982B801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1150071"/>
            <a:ext cx="10360152" cy="914400"/>
          </a:xfrm>
        </p:spPr>
        <p:txBody>
          <a:bodyPr/>
          <a:lstStyle/>
          <a:p>
            <a:r>
              <a:rPr lang="pt-BR" sz="4400" dirty="0"/>
              <a:t>30. A ______ operates via quartz vibrations</a:t>
            </a: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A9DA8AE2-75A5-7F5C-5EAA-D2A4918F1F2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8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48D01-1BD9-5888-A276-4C1451751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43D62C-7466-37C8-ED73-59788B71D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38C2E0-9B30-0070-2214-6E445461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59497"/>
            <a:ext cx="9615340" cy="914400"/>
          </a:xfrm>
        </p:spPr>
        <p:txBody>
          <a:bodyPr/>
          <a:lstStyle/>
          <a:p>
            <a:r>
              <a:rPr lang="en-US" sz="4400" dirty="0"/>
              <a:t>31. A ______ circuit increases voltage using diodes and capacitors </a:t>
            </a: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DEB1C457-F535-5ED1-B817-9B9F274C276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2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3C8FE-CD83-11E8-4097-4EACA90AA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DA3C38-B7C7-5192-EB5E-F72B04573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D4B52E-260F-C253-55AC-98EE8F97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1432874"/>
            <a:ext cx="10360152" cy="914400"/>
          </a:xfrm>
        </p:spPr>
        <p:txBody>
          <a:bodyPr/>
          <a:lstStyle/>
          <a:p>
            <a:r>
              <a:rPr lang="en-US" sz="4400" dirty="0"/>
              <a:t>32. The Q factor is the resonant frequency to ____ bandwidth ratio.</a:t>
            </a:r>
            <a:endParaRPr lang="en-IN" sz="4400" dirty="0"/>
          </a:p>
        </p:txBody>
      </p:sp>
      <p:pic>
        <p:nvPicPr>
          <p:cNvPr id="3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0C3ED130-632C-963C-58DC-04F4512246D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7AC77-2960-1045-4A7A-D64ED4A91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371D8-2F47-6A05-F3D0-BA860A140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FB46681-9789-D0AD-6586-8BC45E34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1404594"/>
            <a:ext cx="10360152" cy="914400"/>
          </a:xfrm>
        </p:spPr>
        <p:txBody>
          <a:bodyPr/>
          <a:lstStyle/>
          <a:p>
            <a:r>
              <a:rPr lang="en-US" sz="4400" dirty="0"/>
              <a:t>33. The BJT's current gain (β) is the C-B current ratio in the ____ region</a:t>
            </a: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E492F4A9-4F6B-5C61-8BCC-2562DBA2906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6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3397C-B888-79CE-5261-0569A099B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0319B-CE12-945E-C90B-444D3C1C7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50EB8A9-20EC-C550-B3B5-F09295BA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1357460"/>
            <a:ext cx="10360152" cy="914400"/>
          </a:xfrm>
        </p:spPr>
        <p:txBody>
          <a:bodyPr/>
          <a:lstStyle/>
          <a:p>
            <a:r>
              <a:rPr lang="en-US" sz="4400" dirty="0"/>
              <a:t>34. The inverting amplifier's input impedance depends on ____ </a:t>
            </a: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6FDD8274-BCF1-B017-2646-84109698041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3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67F57-AD69-FC4C-B482-7B95E0EA2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C668A-C477-51D6-FA1A-9E601283D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7181D74-09FC-D0EE-B0A4-426E5EC1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1366887"/>
            <a:ext cx="10360152" cy="914400"/>
          </a:xfrm>
        </p:spPr>
        <p:txBody>
          <a:bodyPr/>
          <a:lstStyle/>
          <a:p>
            <a:r>
              <a:rPr lang="en-US" sz="4400" dirty="0"/>
              <a:t>35. The 555 timer operates in ______ mode to generate pulses </a:t>
            </a: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DC02C69F-CC46-21B0-474C-11CE60B43D4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7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734FC-4D3A-5807-5716-CCB1E7BBD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64910-D830-0AEA-4ED6-3EF974B8A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F5CBF2-5E16-F5F3-12CE-C33D88D9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1593130"/>
            <a:ext cx="10360152" cy="914400"/>
          </a:xfrm>
        </p:spPr>
        <p:txBody>
          <a:bodyPr/>
          <a:lstStyle/>
          <a:p>
            <a:r>
              <a:rPr lang="en-US" sz="4400" dirty="0"/>
              <a:t>36. What are the feedback elements used in a </a:t>
            </a:r>
            <a:r>
              <a:rPr lang="en-US" sz="4400" dirty="0" err="1"/>
              <a:t>Colplitts</a:t>
            </a:r>
            <a:r>
              <a:rPr lang="en-US" sz="4400" dirty="0"/>
              <a:t> oscillator?</a:t>
            </a:r>
            <a:br>
              <a:rPr lang="en-US" sz="4400" dirty="0"/>
            </a:b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B94AEEC9-4EC8-116D-389C-F3650A43A17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9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D40C4-3E5A-28FF-797A-AE8FFC925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6DF9C8-71C5-8619-A0FE-677271571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74A956-EB11-D8F3-0410-A7519DF9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441" y="1574276"/>
            <a:ext cx="10803118" cy="914400"/>
          </a:xfrm>
        </p:spPr>
        <p:txBody>
          <a:bodyPr/>
          <a:lstStyle/>
          <a:p>
            <a:r>
              <a:rPr lang="en-US" sz="4400" dirty="0"/>
              <a:t>37. The magnetic field inside a solenoid is ________ (uniform/non-uniform).</a:t>
            </a: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41908E37-326C-54B4-8F5C-B4052CA675D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F0FC8-5676-A585-942D-BBA5B5EB6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2F2B28-8D59-A0CB-9DBE-9EEE95A58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1CD14C-7A36-2F9A-3445-2C9F1C79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2658359"/>
            <a:ext cx="10360152" cy="914400"/>
          </a:xfrm>
        </p:spPr>
        <p:txBody>
          <a:bodyPr/>
          <a:lstStyle/>
          <a:p>
            <a:r>
              <a:rPr lang="en-US" sz="4400" dirty="0"/>
              <a:t>38. The Laplace Transform converts a time-domain function into the ____ domain.(s)</a:t>
            </a:r>
            <a:br>
              <a:rPr lang="en-US" sz="4400" dirty="0"/>
            </a:br>
            <a:endParaRPr lang="en-IN" sz="4400" dirty="0"/>
          </a:p>
        </p:txBody>
      </p:sp>
      <p:pic>
        <p:nvPicPr>
          <p:cNvPr id="3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D24444C3-6011-80D9-81B5-BC31D256A91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5F9836B-CC79-F668-A059-EB203048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3. Who discovered the photoelectric effect?</a:t>
            </a: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C1FEB20C-99C9-854F-13E3-21DCE032269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77D5D-8171-2C8E-DD04-7883EB48D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74B29-D108-B192-5E84-44F3AE786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E7F63E0-61BD-7B5B-2988-B33DF91B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1857081"/>
            <a:ext cx="10360152" cy="914400"/>
          </a:xfrm>
        </p:spPr>
        <p:txBody>
          <a:bodyPr/>
          <a:lstStyle/>
          <a:p>
            <a:r>
              <a:rPr lang="en-US" sz="4400" dirty="0"/>
              <a:t>39. What should be the phase shift per stage in a three-stage RC phase shift oscillator? </a:t>
            </a: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0B893FDC-2B77-2026-6DAB-BF0DB323AD7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97BD6-38B3-0086-EA63-3187B5C7E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D5EA8-62DD-E71D-61BA-27F999D0F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B43CEA5-4E15-1519-1E70-6004E200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1480008"/>
            <a:ext cx="10360152" cy="914400"/>
          </a:xfrm>
        </p:spPr>
        <p:txBody>
          <a:bodyPr/>
          <a:lstStyle/>
          <a:p>
            <a:r>
              <a:rPr lang="en-US" sz="4400" dirty="0"/>
              <a:t>40. What is the advantage of an op-amp over a transistor amplifier?</a:t>
            </a: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1DBC9F76-149D-FE09-0FE1-BC87E1AEA9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7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8AF53-95BD-87DB-0FD1-2A8C3E531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E69D5-0CC4-4DDF-9596-3458E4212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9C5C238-3E53-63EF-2076-EC1ADE5D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1234912"/>
            <a:ext cx="10360152" cy="914400"/>
          </a:xfrm>
        </p:spPr>
        <p:txBody>
          <a:bodyPr/>
          <a:lstStyle/>
          <a:p>
            <a:r>
              <a:rPr lang="en-US" sz="4400" dirty="0"/>
              <a:t>41.What is the function of a varactor diode?</a:t>
            </a: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10EC08DF-D58A-954F-506E-26921B1A05B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1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28E2A-8413-C998-DD22-7212CAFFD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FB416-FF30-0E19-BEFB-F39CC8B9F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6475BF1-BA36-FFAA-2125-184795B5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1140643"/>
            <a:ext cx="10360152" cy="914400"/>
          </a:xfrm>
        </p:spPr>
        <p:txBody>
          <a:bodyPr/>
          <a:lstStyle/>
          <a:p>
            <a:r>
              <a:rPr lang="en-US" sz="4400" dirty="0"/>
              <a:t>42. The Z-transform is used for analyzing ____ domain signals. </a:t>
            </a: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420DC570-CE04-BFB4-0BA2-669A76E52B5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5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C05E4-9F8D-BD0F-AE3D-3EA276E06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702CB0-D627-D2B6-D144-4E99E7E4A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sz="7200" dirty="0"/>
              <a:t>ROUND 2</a:t>
            </a:r>
            <a:br>
              <a:rPr lang="en-US" dirty="0"/>
            </a:br>
            <a:r>
              <a:rPr lang="en-US" sz="3200" dirty="0"/>
              <a:t>SEGMENT 3</a:t>
            </a:r>
          </a:p>
        </p:txBody>
      </p:sp>
    </p:spTree>
    <p:extLst>
      <p:ext uri="{BB962C8B-B14F-4D97-AF65-F5344CB8AC3E}">
        <p14:creationId xmlns:p14="http://schemas.microsoft.com/office/powerpoint/2010/main" val="4253515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 advTm="120000"/>
    </mc:Choice>
    <mc:Fallback>
      <p:transition spd="slow" advTm="1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DE8E9EE-F405-1203-90A8-49127E0B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4. The opposition to AC current in a circuit is called ____</a:t>
            </a: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7064144D-7247-85AD-2A28-CDF7FA518AC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D52000-1637-2C2A-1DC6-431DBAD4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14400"/>
            <a:ext cx="10539167" cy="914400"/>
          </a:xfrm>
        </p:spPr>
        <p:txBody>
          <a:bodyPr/>
          <a:lstStyle/>
          <a:p>
            <a:r>
              <a:rPr lang="en-US" sz="4400" dirty="0"/>
              <a:t>5. A material with zero electrical resistance is called a ____</a:t>
            </a: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D247B283-F3A8-99F7-E3D0-D30D1601158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9E5FEB0-F2C0-63AF-A420-5C89E6F6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6. What is the binary equivalent of decimal number 23?</a:t>
            </a: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140A3999-87D5-DB60-2E81-E460233143F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525B0-FE1A-5F87-39A8-5C8BF19BA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DE670C-2CDE-F21D-42F3-E9F27E609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7DBE90-BE04-33E3-2875-F89FBD3B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7" y="1489435"/>
            <a:ext cx="8625526" cy="914400"/>
          </a:xfrm>
        </p:spPr>
        <p:txBody>
          <a:bodyPr/>
          <a:lstStyle/>
          <a:p>
            <a:r>
              <a:rPr lang="en-US" sz="4400" dirty="0"/>
              <a:t>7. The Fourier Transform converts a time-domain signal into a ____ domain signal.</a:t>
            </a:r>
            <a:endParaRPr lang="en-IN" sz="4400" dirty="0"/>
          </a:p>
        </p:txBody>
      </p:sp>
      <p:pic>
        <p:nvPicPr>
          <p:cNvPr id="2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DB4D5838-D029-B77D-F579-52F66893795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6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9D56A-D2F6-D24B-1687-E8D930B52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6568BB-C4DE-0C68-7F8E-D6E91D646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45FAFC-CEF9-C13F-EBB5-631D8A67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1527142"/>
            <a:ext cx="10360152" cy="914400"/>
          </a:xfrm>
        </p:spPr>
        <p:txBody>
          <a:bodyPr/>
          <a:lstStyle/>
          <a:p>
            <a:r>
              <a:rPr lang="en-US" sz="4400" dirty="0"/>
              <a:t>8. What should be the range of the voltage gain for a </a:t>
            </a:r>
            <a:r>
              <a:rPr lang="en-US" sz="4400" dirty="0" err="1"/>
              <a:t>wien's</a:t>
            </a:r>
            <a:r>
              <a:rPr lang="en-US" sz="4400" dirty="0"/>
              <a:t> bridge oscillator?</a:t>
            </a:r>
            <a:endParaRPr lang="en-IN" sz="4400" dirty="0"/>
          </a:p>
        </p:txBody>
      </p:sp>
      <p:pic>
        <p:nvPicPr>
          <p:cNvPr id="3" name="stock-footage--second-animation-countdown-timer">
            <a:hlinkClick r:id="" action="ppaction://media"/>
            <a:extLst>
              <a:ext uri="{FF2B5EF4-FFF2-40B4-BE49-F238E27FC236}">
                <a16:creationId xmlns:a16="http://schemas.microsoft.com/office/drawing/2014/main" id="{C1F11E5A-261D-2D4C-B8C7-8CC875ED94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784" y="5011441"/>
            <a:ext cx="3080452" cy="17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0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3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{840F33BD-49FA-45D3-922F-B68283689839}tf11964407_win32</Template>
  <TotalTime>42</TotalTime>
  <Words>626</Words>
  <Application>Microsoft Office PowerPoint</Application>
  <PresentationFormat>Widescreen</PresentationFormat>
  <Paragraphs>123</Paragraphs>
  <Slides>44</Slides>
  <Notes>37</Notes>
  <HiddenSlides>0</HiddenSlides>
  <MMClips>42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Courier New</vt:lpstr>
      <vt:lpstr>Gill Sans Nova Light</vt:lpstr>
      <vt:lpstr>Sagona Book</vt:lpstr>
      <vt:lpstr>Custom</vt:lpstr>
      <vt:lpstr>ROUND 2 SEGMENT 3</vt:lpstr>
      <vt:lpstr>1. Gray code is a ________ code (weighted/non-weighted)</vt:lpstr>
      <vt:lpstr>2. What is the SI unit of Magnetic flux?</vt:lpstr>
      <vt:lpstr>3. Who discovered the photoelectric effect?</vt:lpstr>
      <vt:lpstr>4. The opposition to AC current in a circuit is called ____</vt:lpstr>
      <vt:lpstr>5. A material with zero electrical resistance is called a ____</vt:lpstr>
      <vt:lpstr>6. What is the binary equivalent of decimal number 23?</vt:lpstr>
      <vt:lpstr>7. The Fourier Transform converts a time-domain signal into a ____ domain signal.</vt:lpstr>
      <vt:lpstr>8. What should be the range of the voltage gain for a wien's bridge oscillator?</vt:lpstr>
      <vt:lpstr>9. What is the power factor of a purely resistive circuit?</vt:lpstr>
      <vt:lpstr>10. A system whose output depends only on the present and past inputs is called ____</vt:lpstr>
      <vt:lpstr>11. What type of feedback is used in oscillators?</vt:lpstr>
      <vt:lpstr>12. What is the typical efficiency range of a Class B amplifier? </vt:lpstr>
      <vt:lpstr>13. What is the main loss in a transformer?</vt:lpstr>
      <vt:lpstr>14. What is the maximum theoretical efficiency of a full-wave rectifier?</vt:lpstr>
      <vt:lpstr>15. What is the advantage of MOSFET over BJT?</vt:lpstr>
      <vt:lpstr>16. What is the typical voltage level of TTL logic '1'?</vt:lpstr>
      <vt:lpstr>17. What is the purpose of bypass capacitor?</vt:lpstr>
      <vt:lpstr>18. Which amplifier class has the highest efficiency?</vt:lpstr>
      <vt:lpstr>19. What is the function of a Schottky diode?</vt:lpstr>
      <vt:lpstr>20. What is the range of a typical ultrasonic sensor?</vt:lpstr>
      <vt:lpstr>21. What is the typical bandwidth of an ideal op-amp?</vt:lpstr>
      <vt:lpstr>22. Which register holds the address of the next instruction to be executed?</vt:lpstr>
      <vt:lpstr>23. What does DMA stand for in microprocessor systems? </vt:lpstr>
      <vt:lpstr>24. What is the full form of SPI?</vt:lpstr>
      <vt:lpstr>25. What is the frequency range for FM radio?</vt:lpstr>
      <vt:lpstr>26. ______ resets to zero after reaching its maximum value</vt:lpstr>
      <vt:lpstr>27. A signal that has energy concentrated within a specific frequency range is called a _______ signal.</vt:lpstr>
      <vt:lpstr>28. The phase shift introduced by an ideal capacitor in an AC circuit is ____</vt:lpstr>
      <vt:lpstr>29. An amplifier's frequency range is set by its _______</vt:lpstr>
      <vt:lpstr>30. A ______ operates via quartz vibrations</vt:lpstr>
      <vt:lpstr>31. A ______ circuit increases voltage using diodes and capacitors </vt:lpstr>
      <vt:lpstr>32. The Q factor is the resonant frequency to ____ bandwidth ratio.</vt:lpstr>
      <vt:lpstr>33. The BJT's current gain (β) is the C-B current ratio in the ____ region</vt:lpstr>
      <vt:lpstr>34. The inverting amplifier's input impedance depends on ____ </vt:lpstr>
      <vt:lpstr>35. The 555 timer operates in ______ mode to generate pulses </vt:lpstr>
      <vt:lpstr>36. What are the feedback elements used in a Colplitts oscillator? </vt:lpstr>
      <vt:lpstr>37. The magnetic field inside a solenoid is ________ (uniform/non-uniform).</vt:lpstr>
      <vt:lpstr>38. The Laplace Transform converts a time-domain function into the ____ domain.(s) </vt:lpstr>
      <vt:lpstr>39. What should be the phase shift per stage in a three-stage RC phase shift oscillator? </vt:lpstr>
      <vt:lpstr>40. What is the advantage of an op-amp over a transistor amplifier?</vt:lpstr>
      <vt:lpstr>41.What is the function of a varactor diode?</vt:lpstr>
      <vt:lpstr>42. The Z-transform is used for analyzing ____ domain signals. </vt:lpstr>
      <vt:lpstr>ROUND 2 SEGMENT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shriyaaranjanir@gmail.com</dc:creator>
  <cp:lastModifiedBy>shriyaaranjanir@gmail.com</cp:lastModifiedBy>
  <cp:revision>7</cp:revision>
  <dcterms:created xsi:type="dcterms:W3CDTF">2025-04-15T16:56:40Z</dcterms:created>
  <dcterms:modified xsi:type="dcterms:W3CDTF">2025-04-16T03:48:50Z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