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9F31AC-D25A-4D89-A159-7C0571C5A9FE}">
          <p14:sldIdLst>
            <p14:sldId id="256"/>
            <p14:sldId id="257"/>
            <p14:sldId id="258"/>
            <p14:sldId id="259"/>
            <p14:sldId id="260"/>
            <p14:sldId id="261"/>
            <p14:sldId id="262"/>
            <p14:sldId id="263"/>
            <p14:sldId id="264"/>
            <p14:sldId id="265"/>
            <p14:sldId id="267"/>
            <p14:sldId id="268"/>
            <p14:sldId id="266"/>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10"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9F85E-F425-48CF-824F-17A1264EECBF}" type="datetimeFigureOut">
              <a:rPr lang="en-US" smtClean="0"/>
              <a:t>28-Jun-18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5182D-6CE7-46A7-9586-70797D06AB20}" type="slidenum">
              <a:rPr lang="en-US" smtClean="0"/>
              <a:t>‹#›</a:t>
            </a:fld>
            <a:endParaRPr lang="en-US"/>
          </a:p>
        </p:txBody>
      </p:sp>
    </p:spTree>
    <p:extLst>
      <p:ext uri="{BB962C8B-B14F-4D97-AF65-F5344CB8AC3E}">
        <p14:creationId xmlns:p14="http://schemas.microsoft.com/office/powerpoint/2010/main" val="108692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Motivatie</a:t>
            </a:r>
            <a:r>
              <a:rPr lang="ro-RO" dirty="0" smtClean="0"/>
              <a:t>: </a:t>
            </a:r>
            <a:r>
              <a:rPr lang="ro-RO" dirty="0" smtClean="0"/>
              <a:t>Cunoștințe</a:t>
            </a:r>
            <a:r>
              <a:rPr lang="ro-RO" baseline="0" dirty="0" smtClean="0"/>
              <a:t> legate de implementare vs cunoștințe </a:t>
            </a:r>
            <a:r>
              <a:rPr lang="ro-RO" baseline="0" dirty="0" smtClean="0"/>
              <a:t>generale de Web și programare </a:t>
            </a:r>
            <a:r>
              <a:rPr lang="ro-RO" baseline="0" dirty="0" smtClean="0"/>
              <a:t>(cele specifice: configurare</a:t>
            </a:r>
            <a:r>
              <a:rPr lang="ro-RO" baseline="0" dirty="0" smtClean="0"/>
              <a:t>, interacțiune cu clienții)</a:t>
            </a:r>
          </a:p>
          <a:p>
            <a:r>
              <a:rPr lang="ro-RO" b="1" baseline="0" dirty="0" smtClean="0"/>
              <a:t>Concepte</a:t>
            </a:r>
            <a:r>
              <a:rPr lang="ro-RO" baseline="0" dirty="0" smtClean="0"/>
              <a:t>: de exemplu „acest server foloseste fork-uri”; s-a favorizat documentația implicită din interfața de programare (ex. câmp „request” pe modulul „krait”)</a:t>
            </a:r>
          </a:p>
          <a:p>
            <a:r>
              <a:rPr lang="ro-RO" b="1" baseline="0" dirty="0" smtClean="0"/>
              <a:t>Python</a:t>
            </a:r>
            <a:r>
              <a:rPr lang="ro-RO" baseline="0" dirty="0" smtClean="0"/>
              <a:t>: de ce (general apreciat pentru echilibrul sintaxei dintre expresivitate si verbozitate, favorizând un stil ușor de citit și analizat mintal)</a:t>
            </a:r>
            <a:endParaRPr lang="ro-RO" b="1" baseline="0" dirty="0" smtClean="0"/>
          </a:p>
          <a:p>
            <a:r>
              <a:rPr lang="ro-RO" b="1" dirty="0" smtClean="0"/>
              <a:t>Facilități</a:t>
            </a:r>
            <a:r>
              <a:rPr lang="ro-RO" b="1" baseline="0" dirty="0" smtClean="0"/>
              <a:t> și eficiență</a:t>
            </a:r>
            <a:r>
              <a:rPr lang="ro-RO" baseline="0" dirty="0" smtClean="0"/>
              <a:t>: În practică, un server ușor de folosit va avea, de obicei, complexitate mică, ceea ce va promova performanța, deci obiectivul de simplitate a interfeței de programare a condus la o implementare performantă</a:t>
            </a:r>
          </a:p>
          <a:p>
            <a:endParaRPr lang="ro-RO" baseline="0" dirty="0" smtClean="0"/>
          </a:p>
          <a:p>
            <a:r>
              <a:rPr lang="ro-RO" baseline="0" dirty="0" smtClean="0"/>
              <a:t>Din cauza faptului că limbajul Python este interpretat, este relativ încet față de un server implementat într-un limbaj compilat (de exemplu, Go); Totuși, viteza superioară de *implementare* a aplicațiilor în Python face ca să să se facă un compromis dintre puterea hardware-ului ales și timpul de implementare a aplicației</a:t>
            </a:r>
            <a:endParaRPr lang="en-US" dirty="0"/>
          </a:p>
        </p:txBody>
      </p:sp>
      <p:sp>
        <p:nvSpPr>
          <p:cNvPr id="4" name="Slide Number Placeholder 3"/>
          <p:cNvSpPr>
            <a:spLocks noGrp="1"/>
          </p:cNvSpPr>
          <p:nvPr>
            <p:ph type="sldNum" sz="quarter" idx="10"/>
          </p:nvPr>
        </p:nvSpPr>
        <p:spPr/>
        <p:txBody>
          <a:bodyPr/>
          <a:lstStyle/>
          <a:p>
            <a:fld id="{6F15182D-6CE7-46A7-9586-70797D06AB20}" type="slidenum">
              <a:rPr lang="en-US" smtClean="0"/>
              <a:t>3</a:t>
            </a:fld>
            <a:endParaRPr lang="en-US"/>
          </a:p>
        </p:txBody>
      </p:sp>
    </p:spTree>
    <p:extLst>
      <p:ext uri="{BB962C8B-B14F-4D97-AF65-F5344CB8AC3E}">
        <p14:creationId xmlns:p14="http://schemas.microsoft.com/office/powerpoint/2010/main" val="249805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Limbaje</a:t>
            </a:r>
            <a:r>
              <a:rPr lang="ro-RO" dirty="0" smtClean="0"/>
              <a:t>: părțile</a:t>
            </a:r>
            <a:r>
              <a:rPr lang="ro-RO" baseline="0" dirty="0" smtClean="0"/>
              <a:t> care au putut fi implementate în limbaj nativ, au fost implementate în C++ (pentru performanță – compilat vs interpretat)</a:t>
            </a:r>
          </a:p>
          <a:p>
            <a:r>
              <a:rPr lang="ro-RO" b="1" baseline="0" dirty="0" smtClean="0"/>
              <a:t>OpenSSL</a:t>
            </a:r>
            <a:r>
              <a:rPr lang="ro-RO" baseline="0" dirty="0" smtClean="0"/>
              <a:t>: interfața cu biblioteca de TLS/SSL este proiectată pentru ca aceasta să fie ușor de înlocuit</a:t>
            </a:r>
            <a:endParaRPr lang="ro-RO" dirty="0" smtClean="0"/>
          </a:p>
          <a:p>
            <a:endParaRPr lang="ro-RO" baseline="0" dirty="0" smtClean="0"/>
          </a:p>
          <a:p>
            <a:r>
              <a:rPr lang="ro-RO" b="1" baseline="0" dirty="0" smtClean="0"/>
              <a:t>Separarea environmentulrilor de Python</a:t>
            </a:r>
            <a:r>
              <a:rPr lang="ro-RO" baseline="0" dirty="0" smtClean="0"/>
              <a:t>: securitate, dar și așa-numitul Global Interpreter Lock, care interzice concurența a două fire de execuție care rulează cod Python</a:t>
            </a:r>
          </a:p>
          <a:p>
            <a:r>
              <a:rPr lang="ro-RO" b="1" baseline="0" dirty="0" smtClean="0"/>
              <a:t>Implementare simplă</a:t>
            </a:r>
            <a:r>
              <a:rPr lang="ro-RO" baseline="0" dirty="0" smtClean="0"/>
              <a:t>: se evită cazuri complexe de sincronizare, planificare, și transfer al conexiunilor TCP </a:t>
            </a:r>
          </a:p>
          <a:p>
            <a:r>
              <a:rPr lang="ro-RO" b="1" baseline="0" dirty="0" smtClean="0"/>
              <a:t>Latență ușor crescută</a:t>
            </a:r>
            <a:r>
              <a:rPr lang="ro-RO" baseline="0" dirty="0" smtClean="0"/>
              <a:t>: doar crearea unui nou proces, sistemele Linux moderne folosesc memorie Copy On Write pentru procesele rezultate dintr-un </a:t>
            </a:r>
            <a:r>
              <a:rPr lang="ro-RO" i="1" baseline="0" dirty="0" smtClean="0"/>
              <a:t>fork</a:t>
            </a:r>
            <a:r>
              <a:rPr lang="ro-RO" baseline="0" dirty="0" smtClean="0"/>
              <a:t>.</a:t>
            </a:r>
          </a:p>
          <a:p>
            <a:r>
              <a:rPr lang="ro-RO" b="1" baseline="0" dirty="0" smtClean="0"/>
              <a:t>Un proces per socket (conexiune TCP)</a:t>
            </a:r>
            <a:r>
              <a:rPr lang="ro-RO" b="0" baseline="0" dirty="0" smtClean="0"/>
              <a:t>:</a:t>
            </a:r>
            <a:r>
              <a:rPr lang="ro-RO" baseline="0" dirty="0" smtClean="0"/>
              <a:t> implicit conexiunea este refolosită pentru cereri viitoare</a:t>
            </a:r>
          </a:p>
        </p:txBody>
      </p:sp>
      <p:sp>
        <p:nvSpPr>
          <p:cNvPr id="4" name="Slide Number Placeholder 3"/>
          <p:cNvSpPr>
            <a:spLocks noGrp="1"/>
          </p:cNvSpPr>
          <p:nvPr>
            <p:ph type="sldNum" sz="quarter" idx="10"/>
          </p:nvPr>
        </p:nvSpPr>
        <p:spPr/>
        <p:txBody>
          <a:bodyPr/>
          <a:lstStyle/>
          <a:p>
            <a:fld id="{6F15182D-6CE7-46A7-9586-70797D06AB20}" type="slidenum">
              <a:rPr lang="en-US" smtClean="0"/>
              <a:t>5</a:t>
            </a:fld>
            <a:endParaRPr lang="en-US"/>
          </a:p>
        </p:txBody>
      </p:sp>
    </p:spTree>
    <p:extLst>
      <p:ext uri="{BB962C8B-B14F-4D97-AF65-F5344CB8AC3E}">
        <p14:creationId xmlns:p14="http://schemas.microsoft.com/office/powerpoint/2010/main" val="191776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Director</a:t>
            </a:r>
            <a:r>
              <a:rPr lang="ro-RO" dirty="0" smtClean="0"/>
              <a:t>: acesta este directorul</a:t>
            </a:r>
            <a:r>
              <a:rPr lang="ro-RO" baseline="0" dirty="0" smtClean="0"/>
              <a:t> rădăcină, implicit fișierele din acesta vor fi servite, evaluate sau executate</a:t>
            </a:r>
          </a:p>
          <a:p>
            <a:r>
              <a:rPr lang="ro-RO" baseline="0" dirty="0" smtClean="0"/>
              <a:t>	prin contrast cu alte servere și </a:t>
            </a:r>
            <a:r>
              <a:rPr lang="ro-RO" b="0" i="0" baseline="0" dirty="0" smtClean="0"/>
              <a:t>framework-uri Web, care au reguli complexe de localizare a fișierelor sursă</a:t>
            </a:r>
          </a:p>
          <a:p>
            <a:r>
              <a:rPr lang="ro-RO" b="1" dirty="0" smtClean="0"/>
              <a:t>Evaluarea</a:t>
            </a:r>
            <a:r>
              <a:rPr lang="ro-RO" baseline="0" dirty="0" smtClean="0"/>
              <a:t> template-urilor presupune analiza textuală (parsarea) acestora și generarea răspunsului potrivit semanticii acestui limbaj (detaliată în slide-urile următoare)</a:t>
            </a:r>
          </a:p>
          <a:p>
            <a:r>
              <a:rPr lang="ro-RO" baseline="0" dirty="0" smtClean="0"/>
              <a:t>	PyML este numele limbajului de template</a:t>
            </a:r>
          </a:p>
          <a:p>
            <a:r>
              <a:rPr lang="ro-RO" b="1" baseline="0" dirty="0" smtClean="0"/>
              <a:t>Execuția </a:t>
            </a:r>
            <a:r>
              <a:rPr lang="ro-RO" baseline="0" dirty="0" smtClean="0"/>
              <a:t>scripturilor la nivel de server este similară cu rularea unui fișier executabil Python</a:t>
            </a:r>
          </a:p>
          <a:p>
            <a:r>
              <a:rPr lang="ro-RO" b="1" baseline="0" dirty="0" smtClean="0"/>
              <a:t>Servirea </a:t>
            </a:r>
            <a:r>
              <a:rPr lang="ro-RO" baseline="0" dirty="0" smtClean="0"/>
              <a:t>unui fișier static este simpla citire a unui fișier și includerea datelor sale într-un răspuns HTTP</a:t>
            </a:r>
          </a:p>
          <a:p>
            <a:endParaRPr lang="ro-RO" baseline="0" dirty="0" smtClean="0"/>
          </a:p>
          <a:p>
            <a:r>
              <a:rPr lang="ro-RO" b="1" baseline="0" dirty="0" smtClean="0"/>
              <a:t>Ascunderea fișierelor</a:t>
            </a:r>
            <a:r>
              <a:rPr lang="ro-RO" baseline="0" dirty="0" smtClean="0"/>
              <a:t>: o convenție Unix, de obicei familiară utilizatorilor serverului și ușor de învățat</a:t>
            </a:r>
          </a:p>
          <a:p>
            <a:r>
              <a:rPr lang="ro-RO" baseline="0" dirty="0" smtClean="0"/>
              <a:t>	Cererile HTTP pentru fișierele ascunse vor întoarce un răspuns 404 Not Found.</a:t>
            </a:r>
          </a:p>
          <a:p>
            <a:endParaRPr lang="ro-RO" baseline="0" dirty="0" smtClean="0"/>
          </a:p>
          <a:p>
            <a:r>
              <a:rPr lang="ro-RO" b="1" baseline="0" dirty="0" smtClean="0"/>
              <a:t>Rezultate</a:t>
            </a:r>
            <a:r>
              <a:rPr lang="ro-RO" baseline="0" dirty="0" smtClean="0"/>
              <a:t>: o arhitectură ușor de înțeles (serverul trebuie rulat acolo unde sunt fișierele site-ului Web)</a:t>
            </a:r>
            <a:endParaRPr lang="en-US" dirty="0"/>
          </a:p>
        </p:txBody>
      </p:sp>
      <p:sp>
        <p:nvSpPr>
          <p:cNvPr id="4" name="Slide Number Placeholder 3"/>
          <p:cNvSpPr>
            <a:spLocks noGrp="1"/>
          </p:cNvSpPr>
          <p:nvPr>
            <p:ph type="sldNum" sz="quarter" idx="10"/>
          </p:nvPr>
        </p:nvSpPr>
        <p:spPr/>
        <p:txBody>
          <a:bodyPr/>
          <a:lstStyle/>
          <a:p>
            <a:fld id="{6F15182D-6CE7-46A7-9586-70797D06AB20}" type="slidenum">
              <a:rPr lang="en-US" smtClean="0"/>
              <a:t>6</a:t>
            </a:fld>
            <a:endParaRPr lang="en-US"/>
          </a:p>
        </p:txBody>
      </p:sp>
    </p:spTree>
    <p:extLst>
      <p:ext uri="{BB962C8B-B14F-4D97-AF65-F5344CB8AC3E}">
        <p14:creationId xmlns:p14="http://schemas.microsoft.com/office/powerpoint/2010/main" val="168053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Configurație</a:t>
            </a:r>
            <a:r>
              <a:rPr lang="ro-RO" b="1" baseline="0" dirty="0" smtClean="0"/>
              <a:t> programabilă</a:t>
            </a:r>
            <a:r>
              <a:rPr lang="ro-RO" baseline="0" dirty="0" smtClean="0"/>
              <a:t>: acest lucru poate fi folosit pentru</a:t>
            </a:r>
          </a:p>
          <a:p>
            <a:r>
              <a:rPr lang="ro-RO" baseline="0" dirty="0" smtClean="0"/>
              <a:t>	- configurarea diferită a mediilor de test față de cel de producție</a:t>
            </a:r>
          </a:p>
          <a:p>
            <a:r>
              <a:rPr lang="ro-RO" baseline="0" dirty="0" smtClean="0"/>
              <a:t>	- folosirea informațiilor despre fișiere în alegerea rutelor</a:t>
            </a:r>
          </a:p>
          <a:p>
            <a:r>
              <a:rPr lang="ro-RO" baseline="0" dirty="0" smtClean="0"/>
              <a:t>	- obținerea secretelor din variabile de mediu sau fișiere de pe disc</a:t>
            </a:r>
          </a:p>
          <a:p>
            <a:r>
              <a:rPr lang="ro-RO" baseline="0" dirty="0" smtClean="0"/>
              <a:t>În plus, configurarea serverului se face în același limbaj ca implementarea aplicației, iar procesarea acestuia presupune simpla execuție</a:t>
            </a:r>
          </a:p>
          <a:p>
            <a:endParaRPr lang="ro-RO" baseline="0" dirty="0" smtClean="0"/>
          </a:p>
          <a:p>
            <a:r>
              <a:rPr lang="ro-RO" baseline="0" dirty="0" smtClean="0"/>
              <a:t>O singură inițializare: prin mecanismul de fork</a:t>
            </a:r>
            <a:endParaRPr lang="en-US" dirty="0"/>
          </a:p>
        </p:txBody>
      </p:sp>
      <p:sp>
        <p:nvSpPr>
          <p:cNvPr id="4" name="Slide Number Placeholder 3"/>
          <p:cNvSpPr>
            <a:spLocks noGrp="1"/>
          </p:cNvSpPr>
          <p:nvPr>
            <p:ph type="sldNum" sz="quarter" idx="10"/>
          </p:nvPr>
        </p:nvSpPr>
        <p:spPr/>
        <p:txBody>
          <a:bodyPr/>
          <a:lstStyle/>
          <a:p>
            <a:fld id="{6F15182D-6CE7-46A7-9586-70797D06AB20}" type="slidenum">
              <a:rPr lang="en-US" smtClean="0"/>
              <a:t>7</a:t>
            </a:fld>
            <a:endParaRPr lang="en-US"/>
          </a:p>
        </p:txBody>
      </p:sp>
    </p:spTree>
    <p:extLst>
      <p:ext uri="{BB962C8B-B14F-4D97-AF65-F5344CB8AC3E}">
        <p14:creationId xmlns:p14="http://schemas.microsoft.com/office/powerpoint/2010/main" val="266290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15182D-6CE7-46A7-9586-70797D06AB20}" type="slidenum">
              <a:rPr lang="en-US" smtClean="0"/>
              <a:t>8</a:t>
            </a:fld>
            <a:endParaRPr lang="en-US"/>
          </a:p>
        </p:txBody>
      </p:sp>
    </p:spTree>
    <p:extLst>
      <p:ext uri="{BB962C8B-B14F-4D97-AF65-F5344CB8AC3E}">
        <p14:creationId xmlns:p14="http://schemas.microsoft.com/office/powerpoint/2010/main" val="46532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24189F-C103-4939-B917-A4541A001C9D}"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425160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4189F-C103-4939-B917-A4541A001C9D}"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391629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4189F-C103-4939-B917-A4541A001C9D}"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253028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4189F-C103-4939-B917-A4541A001C9D}"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307808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24189F-C103-4939-B917-A4541A001C9D}" type="datetimeFigureOut">
              <a:rPr lang="en-US" smtClean="0"/>
              <a:t>28-Jun-18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1613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4189F-C103-4939-B917-A4541A001C9D}"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124135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24189F-C103-4939-B917-A4541A001C9D}" type="datetimeFigureOut">
              <a:rPr lang="en-US" smtClean="0"/>
              <a:t>28-Jun-18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26789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24189F-C103-4939-B917-A4541A001C9D}" type="datetimeFigureOut">
              <a:rPr lang="en-US" smtClean="0"/>
              <a:t>28-Jun-18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410973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4189F-C103-4939-B917-A4541A001C9D}" type="datetimeFigureOut">
              <a:rPr lang="en-US" smtClean="0"/>
              <a:t>28-Jun-18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186043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24189F-C103-4939-B917-A4541A001C9D}"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265391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24189F-C103-4939-B917-A4541A001C9D}" type="datetimeFigureOut">
              <a:rPr lang="en-US" smtClean="0"/>
              <a:t>28-Jun-18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AB3DD-41F6-46E8-9709-6FC3FDB65D21}" type="slidenum">
              <a:rPr lang="en-US" smtClean="0"/>
              <a:t>‹#›</a:t>
            </a:fld>
            <a:endParaRPr lang="en-US"/>
          </a:p>
        </p:txBody>
      </p:sp>
    </p:spTree>
    <p:extLst>
      <p:ext uri="{BB962C8B-B14F-4D97-AF65-F5344CB8AC3E}">
        <p14:creationId xmlns:p14="http://schemas.microsoft.com/office/powerpoint/2010/main" val="24714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4189F-C103-4939-B917-A4541A001C9D}" type="datetimeFigureOut">
              <a:rPr lang="en-US" smtClean="0"/>
              <a:t>28-Jun-18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AB3DD-41F6-46E8-9709-6FC3FDB65D21}" type="slidenum">
              <a:rPr lang="en-US" smtClean="0"/>
              <a:t>‹#›</a:t>
            </a:fld>
            <a:endParaRPr lang="en-US"/>
          </a:p>
        </p:txBody>
      </p:sp>
    </p:spTree>
    <p:extLst>
      <p:ext uri="{BB962C8B-B14F-4D97-AF65-F5344CB8AC3E}">
        <p14:creationId xmlns:p14="http://schemas.microsoft.com/office/powerpoint/2010/main" val="6008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o-RO" dirty="0" smtClean="0"/>
              <a:t>Implementarea eficientă a unui server Web. Studii de caz și analiza performanței</a:t>
            </a:r>
            <a:endParaRPr lang="en-US" dirty="0"/>
          </a:p>
        </p:txBody>
      </p:sp>
      <p:sp>
        <p:nvSpPr>
          <p:cNvPr id="3" name="Subtitle 2"/>
          <p:cNvSpPr>
            <a:spLocks noGrp="1"/>
          </p:cNvSpPr>
          <p:nvPr>
            <p:ph type="subTitle" idx="1"/>
          </p:nvPr>
        </p:nvSpPr>
        <p:spPr/>
        <p:txBody>
          <a:bodyPr/>
          <a:lstStyle/>
          <a:p>
            <a:r>
              <a:rPr lang="ro-RO" dirty="0" smtClean="0"/>
              <a:t>Eduard Budaca</a:t>
            </a:r>
          </a:p>
          <a:p>
            <a:r>
              <a:rPr lang="ro-RO" dirty="0" smtClean="0"/>
              <a:t>coordonator științific Conf. Dr. Sabin Buraga</a:t>
            </a:r>
            <a:endParaRPr lang="en-US" dirty="0"/>
          </a:p>
        </p:txBody>
      </p:sp>
    </p:spTree>
    <p:extLst>
      <p:ext uri="{BB962C8B-B14F-4D97-AF65-F5344CB8AC3E}">
        <p14:creationId xmlns:p14="http://schemas.microsoft.com/office/powerpoint/2010/main" val="2097275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Arhitectura serverului Web</a:t>
            </a:r>
            <a:endParaRPr lang="en-US" dirty="0"/>
          </a:p>
        </p:txBody>
      </p:sp>
      <p:sp>
        <p:nvSpPr>
          <p:cNvPr id="3" name="Content Placeholder 2"/>
          <p:cNvSpPr>
            <a:spLocks noGrp="1"/>
          </p:cNvSpPr>
          <p:nvPr>
            <p:ph idx="1"/>
          </p:nvPr>
        </p:nvSpPr>
        <p:spPr/>
        <p:txBody>
          <a:bodyPr/>
          <a:lstStyle/>
          <a:p>
            <a:r>
              <a:rPr lang="ro-RO" dirty="0" smtClean="0"/>
              <a:t>Procesarea și execuția fișierelor sursă</a:t>
            </a:r>
          </a:p>
          <a:p>
            <a:pPr lvl="1"/>
            <a:r>
              <a:rPr lang="ro-RO" dirty="0" smtClean="0"/>
              <a:t>Fișierele cerute de clienți sunt analizate cu o altă instanță a automatului menționat anterior și memorate ca un arbore de elemente.</a:t>
            </a:r>
          </a:p>
          <a:p>
            <a:pPr lvl="1"/>
            <a:r>
              <a:rPr lang="ro-RO" dirty="0" smtClean="0"/>
              <a:t>Execuția acestora este o parcurgere a acestui arbore.</a:t>
            </a:r>
          </a:p>
          <a:p>
            <a:pPr lvl="1"/>
            <a:r>
              <a:rPr lang="ro-RO" dirty="0" smtClean="0"/>
              <a:t>Acest arbore este memorat în RAM și etichetat cu </a:t>
            </a:r>
            <a:r>
              <a:rPr lang="ro-RO" i="1" dirty="0" smtClean="0"/>
              <a:t>entity tag</a:t>
            </a:r>
            <a:r>
              <a:rPr lang="ro-RO" dirty="0" smtClean="0"/>
              <a:t>-ul acestuia</a:t>
            </a:r>
          </a:p>
          <a:p>
            <a:r>
              <a:rPr lang="ro-RO" dirty="0" smtClean="0"/>
              <a:t>Compilarea fișierelor sursă în cod Python</a:t>
            </a:r>
          </a:p>
          <a:p>
            <a:pPr lvl="1"/>
            <a:r>
              <a:rPr lang="ro-RO" dirty="0" smtClean="0"/>
              <a:t>Această compilare este tot o parcurgere a arborelui de mai sus.</a:t>
            </a:r>
          </a:p>
          <a:p>
            <a:pPr lvl="1"/>
            <a:r>
              <a:rPr lang="ro-RO" dirty="0" smtClean="0"/>
              <a:t>Modulele rezultate vor apela o serie de funcții care adaugă un șir de caractere la răspuns.</a:t>
            </a:r>
          </a:p>
          <a:p>
            <a:pPr lvl="1"/>
            <a:r>
              <a:rPr lang="ro-RO" dirty="0" smtClean="0"/>
              <a:t>Un </a:t>
            </a:r>
            <a:r>
              <a:rPr lang="ro-RO" i="1" dirty="0" smtClean="0"/>
              <a:t>import hook</a:t>
            </a:r>
            <a:r>
              <a:rPr lang="ro-RO" dirty="0" smtClean="0"/>
              <a:t> din limbajul Python asigură că aceste module pot fi importate corect și că acestea vor fi recompilate în cazul modificării fișierului sursă.</a:t>
            </a:r>
            <a:endParaRPr lang="en-US" dirty="0"/>
          </a:p>
        </p:txBody>
      </p:sp>
    </p:spTree>
    <p:extLst>
      <p:ext uri="{BB962C8B-B14F-4D97-AF65-F5344CB8AC3E}">
        <p14:creationId xmlns:p14="http://schemas.microsoft.com/office/powerpoint/2010/main" val="3577672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Arhitectura serverului Web</a:t>
            </a:r>
            <a:endParaRPr lang="en-US" dirty="0"/>
          </a:p>
        </p:txBody>
      </p:sp>
      <p:sp>
        <p:nvSpPr>
          <p:cNvPr id="3" name="Content Placeholder 2"/>
          <p:cNvSpPr>
            <a:spLocks noGrp="1"/>
          </p:cNvSpPr>
          <p:nvPr>
            <p:ph idx="1"/>
          </p:nvPr>
        </p:nvSpPr>
        <p:spPr/>
        <p:txBody>
          <a:bodyPr/>
          <a:lstStyle/>
          <a:p>
            <a:r>
              <a:rPr lang="ro-RO" dirty="0" smtClean="0"/>
              <a:t>Serverul WebSocket</a:t>
            </a:r>
          </a:p>
          <a:p>
            <a:pPr lvl="1"/>
            <a:r>
              <a:rPr lang="ro-RO" dirty="0" smtClean="0"/>
              <a:t>Un avantaj al acestui server este suportul modelului bidirecțional al acestui protocol.</a:t>
            </a:r>
          </a:p>
          <a:p>
            <a:pPr lvl="1"/>
            <a:r>
              <a:rPr lang="ro-RO" dirty="0" smtClean="0"/>
              <a:t>În unele cazuri, conexiunile WebSocket sunt mai eficiente</a:t>
            </a:r>
          </a:p>
          <a:p>
            <a:pPr lvl="1"/>
            <a:r>
              <a:rPr lang="ro-RO" dirty="0" smtClean="0"/>
              <a:t>Procesarea și trimiterea mesajelor se pot face sincron sau asincron (folosind un fir de execuție).</a:t>
            </a:r>
          </a:p>
        </p:txBody>
      </p:sp>
    </p:spTree>
    <p:extLst>
      <p:ext uri="{BB962C8B-B14F-4D97-AF65-F5344CB8AC3E}">
        <p14:creationId xmlns:p14="http://schemas.microsoft.com/office/powerpoint/2010/main" val="1849016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dirty="0" smtClean="0"/>
              <a:t>Interfața de programare și fișierele template</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933323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Interfața de programare</a:t>
            </a:r>
            <a:endParaRPr lang="en-US" dirty="0"/>
          </a:p>
        </p:txBody>
      </p:sp>
      <p:sp>
        <p:nvSpPr>
          <p:cNvPr id="3" name="Content Placeholder 2"/>
          <p:cNvSpPr>
            <a:spLocks noGrp="1"/>
          </p:cNvSpPr>
          <p:nvPr>
            <p:ph idx="1"/>
          </p:nvPr>
        </p:nvSpPr>
        <p:spPr/>
        <p:txBody>
          <a:bodyPr>
            <a:normAutofit fontScale="92500"/>
          </a:bodyPr>
          <a:lstStyle/>
          <a:p>
            <a:r>
              <a:rPr lang="ro-RO" dirty="0" smtClean="0"/>
              <a:t>Scopul principal al acesteia a fost utilizarea simplă</a:t>
            </a:r>
          </a:p>
          <a:p>
            <a:r>
              <a:rPr lang="ro-RO" dirty="0" smtClean="0"/>
              <a:t>Pachetul „krait” expune câmpuri și module.</a:t>
            </a:r>
          </a:p>
          <a:p>
            <a:r>
              <a:rPr lang="ro-RO" dirty="0" smtClean="0"/>
              <a:t>Cererea HTTP poate fi citită prin variabila „krait.request”</a:t>
            </a:r>
          </a:p>
          <a:p>
            <a:r>
              <a:rPr lang="ro-RO" dirty="0" smtClean="0"/>
              <a:t>Răspunsul HTTP poate fi suprascris prin variabila „krait.response”.</a:t>
            </a:r>
          </a:p>
          <a:p>
            <a:r>
              <a:rPr lang="ro-RO" dirty="0" smtClean="0"/>
              <a:t>Câmpurile de antet se adaugă cu variabila „krait.extra_headers”.</a:t>
            </a:r>
          </a:p>
          <a:p>
            <a:r>
              <a:rPr lang="ro-RO" dirty="0" smtClean="0"/>
              <a:t>Fișierul de configurare modifică variabilele din modulul „krait.config”</a:t>
            </a:r>
          </a:p>
          <a:p>
            <a:r>
              <a:rPr lang="ro-RO" dirty="0" smtClean="0"/>
              <a:t>Modulul „krait.mvc” susțin controller-ele MVC.</a:t>
            </a:r>
          </a:p>
          <a:p>
            <a:r>
              <a:rPr lang="ro-RO" dirty="0" smtClean="0"/>
              <a:t>Cookie-urile pot fi citite sau modificate cu modulul „krait.cookie”.</a:t>
            </a:r>
          </a:p>
          <a:p>
            <a:r>
              <a:rPr lang="ro-RO" dirty="0" smtClean="0"/>
              <a:t>Interfața cu serverul de WebSocket se face prin modulul „krait.websockets”</a:t>
            </a:r>
            <a:endParaRPr lang="en-US" dirty="0"/>
          </a:p>
        </p:txBody>
      </p:sp>
    </p:spTree>
    <p:extLst>
      <p:ext uri="{BB962C8B-B14F-4D97-AF65-F5344CB8AC3E}">
        <p14:creationId xmlns:p14="http://schemas.microsoft.com/office/powerpoint/2010/main" val="39421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Interfața de programare</a:t>
            </a:r>
            <a:endParaRPr lang="en-US" dirty="0"/>
          </a:p>
        </p:txBody>
      </p:sp>
      <p:sp>
        <p:nvSpPr>
          <p:cNvPr id="3" name="Content Placeholder 2"/>
          <p:cNvSpPr>
            <a:spLocks noGrp="1"/>
          </p:cNvSpPr>
          <p:nvPr>
            <p:ph idx="1"/>
          </p:nvPr>
        </p:nvSpPr>
        <p:spPr/>
        <p:txBody>
          <a:bodyPr/>
          <a:lstStyle/>
          <a:p>
            <a:r>
              <a:rPr lang="ro-RO" dirty="0" smtClean="0"/>
              <a:t>Folosirea paradigmei MVC</a:t>
            </a:r>
          </a:p>
          <a:p>
            <a:pPr lvl="1"/>
            <a:r>
              <a:rPr lang="ro-RO" dirty="0" smtClean="0"/>
              <a:t>Controller-ele MVC sunt obiecte cu o funcție „get_view”.</a:t>
            </a:r>
          </a:p>
          <a:p>
            <a:pPr lvl="1"/>
            <a:r>
              <a:rPr lang="ro-RO" dirty="0" smtClean="0"/>
              <a:t>Rutarea spre controller-e MVC se realizează în fișierul de configurare, prin modificarea listei de rute sau cu un decorator Python.</a:t>
            </a:r>
          </a:p>
          <a:p>
            <a:pPr lvl="1"/>
            <a:r>
              <a:rPr lang="ro-RO" dirty="0" smtClean="0"/>
              <a:t>Serverul va analiza și evalua acest view pentru obținerea răspunsului HTTP.</a:t>
            </a:r>
          </a:p>
          <a:p>
            <a:pPr lvl="1"/>
            <a:r>
              <a:rPr lang="ro-RO" dirty="0" smtClean="0"/>
              <a:t>View-ul primește variabila „ctrl” pentru a folosi câmpurile prezente pe acesta.</a:t>
            </a:r>
          </a:p>
          <a:p>
            <a:r>
              <a:rPr lang="ro-RO" dirty="0"/>
              <a:t>Folosirea protocolului WebSocket</a:t>
            </a:r>
          </a:p>
          <a:p>
            <a:pPr lvl="1"/>
            <a:r>
              <a:rPr lang="ro-RO" dirty="0"/>
              <a:t>Controller-ele WebSocket sunt subclase ale „krait.websockets.WebsocketsCtrlBase”</a:t>
            </a:r>
          </a:p>
          <a:p>
            <a:pPr lvl="1"/>
            <a:r>
              <a:rPr lang="ro-RO" dirty="0"/>
              <a:t>Un argument la constructorul superclasei decid dacă procesarea mesajelor se face printr-o coadă de mesaje sau sincron.</a:t>
            </a:r>
          </a:p>
          <a:p>
            <a:endParaRPr lang="en-US" dirty="0"/>
          </a:p>
        </p:txBody>
      </p:sp>
    </p:spTree>
    <p:extLst>
      <p:ext uri="{BB962C8B-B14F-4D97-AF65-F5344CB8AC3E}">
        <p14:creationId xmlns:p14="http://schemas.microsoft.com/office/powerpoint/2010/main" val="1080944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Limbajul fișierelor template</a:t>
            </a:r>
            <a:endParaRPr lang="en-US" dirty="0"/>
          </a:p>
        </p:txBody>
      </p:sp>
      <p:sp>
        <p:nvSpPr>
          <p:cNvPr id="3" name="Content Placeholder 2"/>
          <p:cNvSpPr>
            <a:spLocks noGrp="1"/>
          </p:cNvSpPr>
          <p:nvPr>
            <p:ph idx="1"/>
          </p:nvPr>
        </p:nvSpPr>
        <p:spPr/>
        <p:txBody>
          <a:bodyPr>
            <a:normAutofit lnSpcReduction="10000"/>
          </a:bodyPr>
          <a:lstStyle/>
          <a:p>
            <a:r>
              <a:rPr lang="ro-RO" dirty="0" smtClean="0"/>
              <a:t>Inspirat din sintaxa Razor din paginile ASP.NET, dar proiectat să fie similar limbajului Python</a:t>
            </a:r>
          </a:p>
          <a:p>
            <a:r>
              <a:rPr lang="ro-RO" dirty="0" smtClean="0"/>
              <a:t>Afișarea unei expresii se face prin prefixarea acesteia cu un caracter „@”. O expresie se termină cu un caracter alb sau cu alt caracter „@”.</a:t>
            </a:r>
          </a:p>
          <a:p>
            <a:r>
              <a:rPr lang="ro-RO" dirty="0" smtClean="0"/>
              <a:t>Instrucțiunile if, else, for, prefixate de un caracter „@” au sintaxa și semantica identice ca în limbajul Python.</a:t>
            </a:r>
          </a:p>
          <a:p>
            <a:r>
              <a:rPr lang="ro-RO" dirty="0" smtClean="0"/>
              <a:t>Indentarea nu mai este semnificativă, blocurile instrucțiunilor de mai sus terminându-se cu „@/if” și „@/for”.</a:t>
            </a:r>
          </a:p>
          <a:p>
            <a:r>
              <a:rPr lang="ro-RO" dirty="0" smtClean="0"/>
              <a:t>Secvențe de cod Python de executat fără afișare se încadrează cu un bloc „@{ ... }”.</a:t>
            </a:r>
          </a:p>
        </p:txBody>
      </p:sp>
    </p:spTree>
    <p:extLst>
      <p:ext uri="{BB962C8B-B14F-4D97-AF65-F5344CB8AC3E}">
        <p14:creationId xmlns:p14="http://schemas.microsoft.com/office/powerpoint/2010/main" val="21647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Limbajul fișierelor template</a:t>
            </a:r>
            <a:endParaRPr lang="en-US" dirty="0"/>
          </a:p>
        </p:txBody>
      </p:sp>
      <p:sp>
        <p:nvSpPr>
          <p:cNvPr id="3" name="Content Placeholder 2"/>
          <p:cNvSpPr>
            <a:spLocks noGrp="1"/>
          </p:cNvSpPr>
          <p:nvPr>
            <p:ph idx="1"/>
          </p:nvPr>
        </p:nvSpPr>
        <p:spPr/>
        <p:txBody>
          <a:bodyPr>
            <a:normAutofit/>
          </a:bodyPr>
          <a:lstStyle/>
          <a:p>
            <a:r>
              <a:rPr lang="ro-RO" dirty="0" smtClean="0"/>
              <a:t>„@</a:t>
            </a:r>
            <a:r>
              <a:rPr lang="ro-RO" dirty="0"/>
              <a:t>import” urmat de o expresie Python include fișierul de template specificat de expresie</a:t>
            </a:r>
            <a:r>
              <a:rPr lang="ro-RO" dirty="0" smtClean="0"/>
              <a:t>.</a:t>
            </a:r>
          </a:p>
          <a:p>
            <a:r>
              <a:rPr lang="ro-RO" dirty="0" smtClean="0"/>
              <a:t>„@import-ctrl” urmat de o expresie Python include view-ul unui controller specificat de această expresie.</a:t>
            </a:r>
          </a:p>
          <a:p>
            <a:r>
              <a:rPr lang="ro-RO" dirty="0" smtClean="0"/>
              <a:t>Afișările unei expresii Python sunt sanitizate automat pentru a fi introduse în siguranță în cod HTML. Această sanitizare poate fi omisă prin prefixarea expresiei de afișat cu secvența „@!”.</a:t>
            </a:r>
            <a:endParaRPr lang="en-US" dirty="0"/>
          </a:p>
        </p:txBody>
      </p:sp>
    </p:spTree>
    <p:extLst>
      <p:ext uri="{BB962C8B-B14F-4D97-AF65-F5344CB8AC3E}">
        <p14:creationId xmlns:p14="http://schemas.microsoft.com/office/powerpoint/2010/main" val="142182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Automatul de analiză text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54543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Automatul de analiză text</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ro-RO" dirty="0" smtClean="0"/>
                  <a:t>Acest proiect include un automat determinist, performant și generic, util în elaborarea parser-elor unor limbaje complexe.</a:t>
                </a:r>
              </a:p>
              <a:p>
                <a:r>
                  <a:rPr lang="ro-RO" dirty="0" smtClean="0"/>
                  <a:t>Acest automat suportă </a:t>
                </a:r>
                <a14:m>
                  <m:oMath xmlns:m="http://schemas.openxmlformats.org/officeDocument/2006/math">
                    <m:r>
                      <a:rPr lang="ro-RO" b="0" i="1" smtClean="0">
                        <a:latin typeface="Cambria Math" panose="02040503050406030204" pitchFamily="18" charset="0"/>
                      </a:rPr>
                      <m:t>𝜖</m:t>
                    </m:r>
                  </m:oMath>
                </a14:m>
                <a:r>
                  <a:rPr lang="ro-RO" dirty="0" smtClean="0"/>
                  <a:t>-tranziții și satisfacerea simultană a mai multor tranziții, dar determinismul automatului este dat de o ordine aplicată tranzițiilor.</a:t>
                </a:r>
              </a:p>
              <a:p>
                <a:r>
                  <a:rPr lang="ro-RO" dirty="0" smtClean="0"/>
                  <a:t>Există un număr finit de stări clasice, dar tranzițiile pot avea orice secvențe de cod ca teste, acțiuni efectuate la execuția acestora și funcții care obțin starea rezultată și consumul caracterului de la intrare (în caz contrar, comportându-se ca o </a:t>
                </a:r>
                <a14:m>
                  <m:oMath xmlns:m="http://schemas.openxmlformats.org/officeDocument/2006/math">
                    <m:r>
                      <a:rPr lang="ro-RO" i="1">
                        <a:latin typeface="Cambria Math" panose="02040503050406030204" pitchFamily="18" charset="0"/>
                      </a:rPr>
                      <m:t>𝜖</m:t>
                    </m:r>
                  </m:oMath>
                </a14:m>
                <a:r>
                  <a:rPr lang="ro-RO" dirty="0"/>
                  <a:t>-</a:t>
                </a:r>
                <a:r>
                  <a:rPr lang="ro-RO" dirty="0" smtClean="0"/>
                  <a:t>tranziție).</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1603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Automatul de analiză text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ro-RO" dirty="0" smtClean="0"/>
                  <a:t>Folosind o aplicare creativă a </a:t>
                </a:r>
                <a14:m>
                  <m:oMath xmlns:m="http://schemas.openxmlformats.org/officeDocument/2006/math">
                    <m:r>
                      <a:rPr lang="ro-RO" i="1">
                        <a:latin typeface="Cambria Math" panose="02040503050406030204" pitchFamily="18" charset="0"/>
                      </a:rPr>
                      <m:t>𝜖</m:t>
                    </m:r>
                  </m:oMath>
                </a14:m>
                <a:r>
                  <a:rPr lang="ro-RO" dirty="0"/>
                  <a:t>-</a:t>
                </a:r>
                <a:r>
                  <a:rPr lang="ro-RO" dirty="0" smtClean="0"/>
                  <a:t>tranzițiilor, se poate implementa un automat care ia decizii în funcție de caracterul următor de la intrare, similar cu un parser </a:t>
                </a:r>
                <a:r>
                  <a:rPr lang="ro-RO" i="1" dirty="0" smtClean="0"/>
                  <a:t>LR(1)</a:t>
                </a:r>
                <a:r>
                  <a:rPr lang="ro-RO" dirty="0" smtClean="0"/>
                  <a:t>.</a:t>
                </a:r>
              </a:p>
              <a:p>
                <a:r>
                  <a:rPr lang="ro-RO" dirty="0" smtClean="0"/>
                  <a:t>De fapt, parserele implementate cu ajutorul acestui automat sunt cel puțin la fel de puternice ca un parser </a:t>
                </a:r>
                <a:r>
                  <a:rPr lang="ro-RO" i="1" dirty="0" smtClean="0"/>
                  <a:t>LR(1)</a:t>
                </a:r>
                <a:r>
                  <a:rPr lang="ro-RO" dirty="0" smtClean="0"/>
                  <a:t>.</a:t>
                </a:r>
              </a:p>
              <a:p>
                <a:r>
                  <a:rPr lang="ro-RO" dirty="0" smtClean="0"/>
                  <a:t>Automatul stochează implicit fiecare caracter consumat, pentru a fi folosit de către parser. Șirurile construite altfel pot fi adăugate într-o coadă pentru a fi recuperate mai târziu.</a:t>
                </a:r>
              </a:p>
              <a:p>
                <a:r>
                  <a:rPr lang="ro-RO" dirty="0" smtClean="0"/>
                  <a:t>Acest automat a fost folosit pentru analiza cererilor HTTP, a limbajului de template și a unei părți din sintaxa limbajului Python.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b="-3081"/>
                </a:stretch>
              </a:blipFill>
            </p:spPr>
            <p:txBody>
              <a:bodyPr/>
              <a:lstStyle/>
              <a:p>
                <a:r>
                  <a:rPr lang="en-US">
                    <a:noFill/>
                  </a:rPr>
                  <a:t> </a:t>
                </a:r>
              </a:p>
            </p:txBody>
          </p:sp>
        </mc:Fallback>
      </mc:AlternateContent>
    </p:spTree>
    <p:extLst>
      <p:ext uri="{BB962C8B-B14F-4D97-AF65-F5344CB8AC3E}">
        <p14:creationId xmlns:p14="http://schemas.microsoft.com/office/powerpoint/2010/main" val="4662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Prezentarea generală a lucrării</a:t>
            </a:r>
            <a:endParaRPr lang="en-US" dirty="0"/>
          </a:p>
        </p:txBody>
      </p:sp>
      <p:sp>
        <p:nvSpPr>
          <p:cNvPr id="3" name="Content Placeholder 2"/>
          <p:cNvSpPr>
            <a:spLocks noGrp="1"/>
          </p:cNvSpPr>
          <p:nvPr>
            <p:ph idx="1"/>
          </p:nvPr>
        </p:nvSpPr>
        <p:spPr/>
        <p:txBody>
          <a:bodyPr/>
          <a:lstStyle/>
          <a:p>
            <a:r>
              <a:rPr lang="ro-RO" dirty="0" smtClean="0"/>
              <a:t>Krait este un server Web implementat în limbajul C++</a:t>
            </a:r>
          </a:p>
          <a:p>
            <a:r>
              <a:rPr lang="ro-RO" dirty="0" smtClean="0"/>
              <a:t>Comportamentul dinamic al aplicațiilor Web este scris în limbajul Python</a:t>
            </a:r>
          </a:p>
          <a:p>
            <a:r>
              <a:rPr lang="ro-RO" dirty="0" smtClean="0"/>
              <a:t>Server generic, implementarea aplicațiilor nu necesită modificarea codului sursă al serverului</a:t>
            </a:r>
          </a:p>
          <a:p>
            <a:r>
              <a:rPr lang="ro-RO" i="1" dirty="0" smtClean="0"/>
              <a:t>Template</a:t>
            </a:r>
            <a:r>
              <a:rPr lang="ro-RO" dirty="0" smtClean="0"/>
              <a:t>-uri originale</a:t>
            </a:r>
          </a:p>
          <a:p>
            <a:r>
              <a:rPr lang="ro-RO" dirty="0" smtClean="0"/>
              <a:t>Marea majoritate a codului executat este nativ</a:t>
            </a:r>
          </a:p>
        </p:txBody>
      </p:sp>
    </p:spTree>
    <p:extLst>
      <p:ext uri="{BB962C8B-B14F-4D97-AF65-F5344CB8AC3E}">
        <p14:creationId xmlns:p14="http://schemas.microsoft.com/office/powerpoint/2010/main" val="1028324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Studii de caz</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45882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Studiu de caz 1. Two Stones</a:t>
            </a:r>
            <a:endParaRPr lang="en-US" dirty="0"/>
          </a:p>
        </p:txBody>
      </p:sp>
      <p:sp>
        <p:nvSpPr>
          <p:cNvPr id="5" name="Content Placeholder 4"/>
          <p:cNvSpPr>
            <a:spLocks noGrp="1"/>
          </p:cNvSpPr>
          <p:nvPr>
            <p:ph idx="1"/>
          </p:nvPr>
        </p:nvSpPr>
        <p:spPr/>
        <p:txBody>
          <a:bodyPr/>
          <a:lstStyle/>
          <a:p>
            <a:r>
              <a:rPr lang="ro-RO" dirty="0" smtClean="0"/>
              <a:t>Two Stones este un joc de strategie pentru mai mulți jucători implementat pentru materia Tehnologii Web</a:t>
            </a:r>
          </a:p>
          <a:p>
            <a:r>
              <a:rPr lang="ro-RO" dirty="0" smtClean="0"/>
              <a:t>Acest joc permitea unei perechi de jucători să </a:t>
            </a:r>
            <a:endParaRPr lang="en-US" dirty="0"/>
          </a:p>
        </p:txBody>
      </p:sp>
    </p:spTree>
    <p:extLst>
      <p:ext uri="{BB962C8B-B14F-4D97-AF65-F5344CB8AC3E}">
        <p14:creationId xmlns:p14="http://schemas.microsoft.com/office/powerpoint/2010/main" val="3454516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Obiectivele lucrării</a:t>
            </a:r>
            <a:endParaRPr lang="en-US" dirty="0"/>
          </a:p>
        </p:txBody>
      </p:sp>
      <p:sp>
        <p:nvSpPr>
          <p:cNvPr id="3" name="Content Placeholder 2"/>
          <p:cNvSpPr>
            <a:spLocks noGrp="1"/>
          </p:cNvSpPr>
          <p:nvPr>
            <p:ph idx="1"/>
          </p:nvPr>
        </p:nvSpPr>
        <p:spPr/>
        <p:txBody>
          <a:bodyPr/>
          <a:lstStyle/>
          <a:p>
            <a:r>
              <a:rPr lang="ro-RO" dirty="0" smtClean="0"/>
              <a:t>Motivația principală a fost cantitatea mare de cunoștințe specifice implementărilor de servere Web pentru a le folosi</a:t>
            </a:r>
          </a:p>
          <a:p>
            <a:r>
              <a:rPr lang="ro-RO" dirty="0" smtClean="0"/>
              <a:t>Implementarea unui server ușor de folosit, cu un număr mic de concepte specifice de reținut</a:t>
            </a:r>
          </a:p>
          <a:p>
            <a:r>
              <a:rPr lang="ro-RO" dirty="0" smtClean="0"/>
              <a:t>Folosirea limbajului Python pentru script-urile la nivel de server</a:t>
            </a:r>
          </a:p>
          <a:p>
            <a:r>
              <a:rPr lang="ro-RO" dirty="0" smtClean="0"/>
              <a:t>Facilități și eficiență rezonabile (nu trebuie să descurajeze potențialii utilizatori)</a:t>
            </a:r>
          </a:p>
          <a:p>
            <a:endParaRPr lang="en-US" dirty="0"/>
          </a:p>
        </p:txBody>
      </p:sp>
    </p:spTree>
    <p:extLst>
      <p:ext uri="{BB962C8B-B14F-4D97-AF65-F5344CB8AC3E}">
        <p14:creationId xmlns:p14="http://schemas.microsoft.com/office/powerpoint/2010/main" val="206469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Arhitectura și implementarea</a:t>
            </a:r>
            <a:r>
              <a:rPr lang="en-US" dirty="0" smtClean="0"/>
              <a:t> </a:t>
            </a:r>
            <a:r>
              <a:rPr lang="ro-RO" dirty="0" smtClean="0"/>
              <a:t>serverului Web</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314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Arhitectura serverului Web</a:t>
            </a:r>
            <a:endParaRPr lang="en-US" dirty="0"/>
          </a:p>
        </p:txBody>
      </p:sp>
      <p:sp>
        <p:nvSpPr>
          <p:cNvPr id="5" name="Content Placeholder 4"/>
          <p:cNvSpPr>
            <a:spLocks noGrp="1"/>
          </p:cNvSpPr>
          <p:nvPr>
            <p:ph idx="1"/>
          </p:nvPr>
        </p:nvSpPr>
        <p:spPr/>
        <p:txBody>
          <a:bodyPr/>
          <a:lstStyle/>
          <a:p>
            <a:r>
              <a:rPr lang="ro-RO" dirty="0" smtClean="0"/>
              <a:t>Serverul este implementat în cod C++, și folosește biblioteca Python 2.7 pentru mediul de execuție, OpenSSL pentru securitate, și Boost pentru diverși algoritmi utili.</a:t>
            </a:r>
          </a:p>
          <a:p>
            <a:r>
              <a:rPr lang="ro-RO" dirty="0" smtClean="0"/>
              <a:t>Arhitectura sistemului este de tip </a:t>
            </a:r>
            <a:r>
              <a:rPr lang="ro-RO" i="1" dirty="0" smtClean="0"/>
              <a:t>forking</a:t>
            </a:r>
            <a:r>
              <a:rPr lang="ro-RO" dirty="0" smtClean="0"/>
              <a:t> la cerere</a:t>
            </a:r>
          </a:p>
          <a:p>
            <a:pPr lvl="1"/>
            <a:r>
              <a:rPr lang="ro-RO" dirty="0" smtClean="0"/>
              <a:t>Avantaje: separarea mediilor de execuție Python, </a:t>
            </a:r>
            <a:r>
              <a:rPr lang="ro-RO" dirty="0"/>
              <a:t>implementare </a:t>
            </a:r>
            <a:r>
              <a:rPr lang="ro-RO" dirty="0" smtClean="0"/>
              <a:t>simplă</a:t>
            </a:r>
          </a:p>
          <a:p>
            <a:pPr lvl="1"/>
            <a:r>
              <a:rPr lang="ro-RO" dirty="0" smtClean="0"/>
              <a:t>Dezavantaje: latență ușor crescută a răspunsului</a:t>
            </a:r>
          </a:p>
          <a:p>
            <a:pPr lvl="1"/>
            <a:r>
              <a:rPr lang="ro-RO" dirty="0" smtClean="0"/>
              <a:t>Notă: nu se limitează un proces la o singură cerere HTTP, ci o singură conexiune TCP</a:t>
            </a:r>
          </a:p>
          <a:p>
            <a:endParaRPr lang="ro-RO" dirty="0" smtClean="0"/>
          </a:p>
        </p:txBody>
      </p:sp>
    </p:spTree>
    <p:extLst>
      <p:ext uri="{BB962C8B-B14F-4D97-AF65-F5344CB8AC3E}">
        <p14:creationId xmlns:p14="http://schemas.microsoft.com/office/powerpoint/2010/main" val="144655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Arhitectura serverului Web</a:t>
            </a:r>
            <a:endParaRPr lang="en-US" dirty="0"/>
          </a:p>
        </p:txBody>
      </p:sp>
      <p:sp>
        <p:nvSpPr>
          <p:cNvPr id="3" name="Content Placeholder 2"/>
          <p:cNvSpPr>
            <a:spLocks noGrp="1"/>
          </p:cNvSpPr>
          <p:nvPr>
            <p:ph idx="1"/>
          </p:nvPr>
        </p:nvSpPr>
        <p:spPr/>
        <p:txBody>
          <a:bodyPr/>
          <a:lstStyle/>
          <a:p>
            <a:r>
              <a:rPr lang="ro-RO" dirty="0" smtClean="0"/>
              <a:t>Lansarea serverului:</a:t>
            </a:r>
          </a:p>
          <a:p>
            <a:pPr lvl="1"/>
            <a:r>
              <a:rPr lang="ro-RO" dirty="0" smtClean="0"/>
              <a:t>Serverul Web primește un director cu fișiere care vor fi servite către clienți</a:t>
            </a:r>
          </a:p>
          <a:p>
            <a:pPr lvl="1"/>
            <a:r>
              <a:rPr lang="ro-RO" dirty="0" smtClean="0"/>
              <a:t>Fișierele cu extensiile </a:t>
            </a:r>
            <a:r>
              <a:rPr lang="ro-RO" dirty="0" smtClean="0">
                <a:latin typeface="Consolas" panose="020B0609020204030204" pitchFamily="49" charset="0"/>
              </a:rPr>
              <a:t>.html</a:t>
            </a:r>
            <a:r>
              <a:rPr lang="ro-RO" dirty="0" smtClean="0"/>
              <a:t> și </a:t>
            </a:r>
            <a:r>
              <a:rPr lang="ro-RO" dirty="0" smtClean="0">
                <a:latin typeface="Consolas" panose="020B0609020204030204" pitchFamily="49" charset="0"/>
              </a:rPr>
              <a:t>.pyml</a:t>
            </a:r>
            <a:r>
              <a:rPr lang="ro-RO" dirty="0" smtClean="0"/>
              <a:t> sunt fișiere de </a:t>
            </a:r>
            <a:r>
              <a:rPr lang="ro-RO" i="1" dirty="0" smtClean="0"/>
              <a:t>template</a:t>
            </a:r>
            <a:r>
              <a:rPr lang="ro-RO" dirty="0" smtClean="0"/>
              <a:t> și vor fi </a:t>
            </a:r>
            <a:r>
              <a:rPr lang="ro-RO" b="1" dirty="0" smtClean="0"/>
              <a:t>evaluate</a:t>
            </a:r>
            <a:r>
              <a:rPr lang="ro-RO" dirty="0" smtClean="0"/>
              <a:t> la cerere</a:t>
            </a:r>
          </a:p>
          <a:p>
            <a:pPr lvl="1"/>
            <a:r>
              <a:rPr lang="ro-RO" dirty="0" smtClean="0"/>
              <a:t>Fișierele cu extensia </a:t>
            </a:r>
            <a:r>
              <a:rPr lang="ro-RO" dirty="0" smtClean="0">
                <a:latin typeface="Consolas" panose="020B0609020204030204" pitchFamily="49" charset="0"/>
              </a:rPr>
              <a:t>.py</a:t>
            </a:r>
            <a:r>
              <a:rPr lang="ro-RO" dirty="0" smtClean="0"/>
              <a:t> sunt scripturi la nivel de server și vor fi </a:t>
            </a:r>
            <a:r>
              <a:rPr lang="ro-RO" b="1" dirty="0" smtClean="0"/>
              <a:t>executate</a:t>
            </a:r>
            <a:r>
              <a:rPr lang="ro-RO" dirty="0" smtClean="0"/>
              <a:t> la cerere</a:t>
            </a:r>
          </a:p>
          <a:p>
            <a:pPr lvl="1"/>
            <a:r>
              <a:rPr lang="ro-RO" dirty="0" smtClean="0"/>
              <a:t>Restul fișierelor sunt statice și vor fi </a:t>
            </a:r>
            <a:r>
              <a:rPr lang="ro-RO" b="1" dirty="0" smtClean="0"/>
              <a:t>servite</a:t>
            </a:r>
            <a:r>
              <a:rPr lang="ro-RO" dirty="0" smtClean="0"/>
              <a:t> la cerere</a:t>
            </a:r>
          </a:p>
          <a:p>
            <a:pPr lvl="1"/>
            <a:r>
              <a:rPr lang="ro-RO" dirty="0" smtClean="0"/>
              <a:t>Prefixarea unui director sau fișier cu un caracter ‘</a:t>
            </a:r>
            <a:r>
              <a:rPr lang="ro-RO" dirty="0" smtClean="0">
                <a:latin typeface="Consolas" panose="020B0609020204030204" pitchFamily="49" charset="0"/>
              </a:rPr>
              <a:t>.</a:t>
            </a:r>
            <a:r>
              <a:rPr lang="ro-RO" dirty="0" smtClean="0"/>
              <a:t>’ îl face ascuns față de clienții serverului</a:t>
            </a:r>
          </a:p>
        </p:txBody>
      </p:sp>
    </p:spTree>
    <p:extLst>
      <p:ext uri="{BB962C8B-B14F-4D97-AF65-F5344CB8AC3E}">
        <p14:creationId xmlns:p14="http://schemas.microsoft.com/office/powerpoint/2010/main" val="22525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Arhitectura serverului Web</a:t>
            </a:r>
            <a:endParaRPr lang="en-US" dirty="0"/>
          </a:p>
        </p:txBody>
      </p:sp>
      <p:sp>
        <p:nvSpPr>
          <p:cNvPr id="3" name="Content Placeholder 2"/>
          <p:cNvSpPr>
            <a:spLocks noGrp="1"/>
          </p:cNvSpPr>
          <p:nvPr>
            <p:ph idx="1"/>
          </p:nvPr>
        </p:nvSpPr>
        <p:spPr/>
        <p:txBody>
          <a:bodyPr/>
          <a:lstStyle/>
          <a:p>
            <a:r>
              <a:rPr lang="ro-RO" dirty="0" smtClean="0"/>
              <a:t>Lansarea serverului:</a:t>
            </a:r>
          </a:p>
          <a:p>
            <a:pPr lvl="1"/>
            <a:r>
              <a:rPr lang="ro-RO" dirty="0" smtClean="0"/>
              <a:t>Configurarea serverului este opțională, dar se face printr-un fișier „init.py”, prezent în directorul ascuns „.py”.</a:t>
            </a:r>
          </a:p>
          <a:p>
            <a:pPr lvl="1"/>
            <a:r>
              <a:rPr lang="ro-RO" dirty="0" smtClean="0"/>
              <a:t>Folosirea unui fișier executabil pentru configurarea unei aplicații Web aduce un număr de avantaje, această configurație fiind acum programabilă.</a:t>
            </a:r>
          </a:p>
          <a:p>
            <a:pPr lvl="1"/>
            <a:r>
              <a:rPr lang="ro-RO" dirty="0" smtClean="0"/>
              <a:t>Inițializarea mediului de execuție și a bibliotecii care oferă algoritmii de TLS sau SSL se efectuează o singură dată, și nu o dată pentru fiecare cerere.</a:t>
            </a:r>
            <a:endParaRPr lang="en-US" dirty="0"/>
          </a:p>
        </p:txBody>
      </p:sp>
    </p:spTree>
    <p:extLst>
      <p:ext uri="{BB962C8B-B14F-4D97-AF65-F5344CB8AC3E}">
        <p14:creationId xmlns:p14="http://schemas.microsoft.com/office/powerpoint/2010/main" val="3370938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Arhitectura serverului Web</a:t>
            </a:r>
            <a:endParaRPr lang="en-US" dirty="0"/>
          </a:p>
        </p:txBody>
      </p:sp>
      <p:sp>
        <p:nvSpPr>
          <p:cNvPr id="3" name="Content Placeholder 2"/>
          <p:cNvSpPr>
            <a:spLocks noGrp="1"/>
          </p:cNvSpPr>
          <p:nvPr>
            <p:ph idx="1"/>
          </p:nvPr>
        </p:nvSpPr>
        <p:spPr>
          <a:xfrm>
            <a:off x="838200" y="1825625"/>
            <a:ext cx="10515600" cy="4351338"/>
          </a:xfrm>
        </p:spPr>
        <p:txBody>
          <a:bodyPr/>
          <a:lstStyle/>
          <a:p>
            <a:r>
              <a:rPr lang="ro-RO" dirty="0" smtClean="0"/>
              <a:t>Administrarea serverului:</a:t>
            </a:r>
          </a:p>
          <a:p>
            <a:pPr lvl="1"/>
            <a:r>
              <a:rPr lang="ro-RO" dirty="0" smtClean="0"/>
              <a:t>Procesul părinte acceptă conexiuni TCP, procesele descendent răspund cererilor HTTP</a:t>
            </a:r>
          </a:p>
          <a:p>
            <a:pPr lvl="1"/>
            <a:r>
              <a:rPr lang="ro-RO" dirty="0" smtClean="0"/>
              <a:t>Mecanismul de </a:t>
            </a:r>
            <a:r>
              <a:rPr lang="ro-RO" i="1" dirty="0" smtClean="0"/>
              <a:t>graceful shutdown</a:t>
            </a:r>
            <a:r>
              <a:rPr lang="ro-RO" dirty="0" smtClean="0"/>
              <a:t> se realizează prin semnale Unix și este pe trei nivele: refuzul conexiunilor și cererilor noi, refuzul cererilor noi și închiderea forțată a procesului părinte, și închiderea imediată a tuturor proceselor. În toate cazurile, conexiunile TCP sunt închise corect.</a:t>
            </a:r>
          </a:p>
          <a:p>
            <a:pPr lvl="1"/>
            <a:r>
              <a:rPr lang="ro-RO" dirty="0" smtClean="0"/>
              <a:t>Fișierele de jurnalizare memorează conexiunile clienților, un sumar al cererilor HTTP (doar metoda și URL-ul), erorile și aplicației Web și mesajele afișate de aceasta la ieșirea standard, dar și eventualele erori ale serverului Web.</a:t>
            </a:r>
          </a:p>
        </p:txBody>
      </p:sp>
    </p:spTree>
    <p:extLst>
      <p:ext uri="{BB962C8B-B14F-4D97-AF65-F5344CB8AC3E}">
        <p14:creationId xmlns:p14="http://schemas.microsoft.com/office/powerpoint/2010/main" val="3697572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Arhitectura serverului Web</a:t>
            </a:r>
            <a:endParaRPr lang="en-US" dirty="0"/>
          </a:p>
        </p:txBody>
      </p:sp>
      <p:sp>
        <p:nvSpPr>
          <p:cNvPr id="3" name="Content Placeholder 2"/>
          <p:cNvSpPr>
            <a:spLocks noGrp="1"/>
          </p:cNvSpPr>
          <p:nvPr>
            <p:ph idx="1"/>
          </p:nvPr>
        </p:nvSpPr>
        <p:spPr/>
        <p:txBody>
          <a:bodyPr>
            <a:normAutofit lnSpcReduction="10000"/>
          </a:bodyPr>
          <a:lstStyle/>
          <a:p>
            <a:r>
              <a:rPr lang="ro-RO" dirty="0" smtClean="0"/>
              <a:t>Comunicarea cu clienții HTTP</a:t>
            </a:r>
          </a:p>
          <a:p>
            <a:pPr lvl="1"/>
            <a:r>
              <a:rPr lang="ro-RO" dirty="0" smtClean="0"/>
              <a:t>Criptarea mesajelor prin TLS/SSL se face cu biblioteca OpenSSL, certificatul, cheia privată și cheia de decriptare fiind configurate în fișierul „init.py”.</a:t>
            </a:r>
          </a:p>
          <a:p>
            <a:pPr lvl="1"/>
            <a:r>
              <a:rPr lang="ro-RO" dirty="0" smtClean="0"/>
              <a:t>Analiza (parsarea) unei cereri HTTP se face cu un automat determinist, complex, detaliat mai târziu.</a:t>
            </a:r>
          </a:p>
          <a:p>
            <a:r>
              <a:rPr lang="ro-RO" dirty="0" smtClean="0"/>
              <a:t>Construirea răspunsului HTTP</a:t>
            </a:r>
          </a:p>
          <a:p>
            <a:pPr lvl="1"/>
            <a:r>
              <a:rPr lang="ro-RO" dirty="0" smtClean="0"/>
              <a:t>Rutele sunt configurate în fișierul „init.py”, având ca destinație fie un fișier sursă, fie o clasă de controller MVC.</a:t>
            </a:r>
          </a:p>
          <a:p>
            <a:pPr lvl="1"/>
            <a:r>
              <a:rPr lang="ro-RO" dirty="0" smtClean="0"/>
              <a:t>Fișierele template dinamice sunt compilate în module Python pentru o evaluare mai rapidă.</a:t>
            </a:r>
          </a:p>
          <a:p>
            <a:pPr lvl="1"/>
            <a:r>
              <a:rPr lang="ro-RO" dirty="0" smtClean="0"/>
              <a:t>Serverul suportă cache-urile clienților și </a:t>
            </a:r>
            <a:r>
              <a:rPr lang="ro-RO" i="1" dirty="0" smtClean="0"/>
              <a:t>entity tags</a:t>
            </a:r>
            <a:r>
              <a:rPr lang="ro-RO" dirty="0" smtClean="0"/>
              <a:t>.</a:t>
            </a:r>
          </a:p>
          <a:p>
            <a:pPr lvl="1"/>
            <a:r>
              <a:rPr lang="ro-RO" dirty="0" smtClean="0"/>
              <a:t>Scripturile în Python pot adăuga câmpuri antet sau suprascrie răspunsul.</a:t>
            </a:r>
            <a:endParaRPr lang="en-US" dirty="0"/>
          </a:p>
        </p:txBody>
      </p:sp>
    </p:spTree>
    <p:extLst>
      <p:ext uri="{BB962C8B-B14F-4D97-AF65-F5344CB8AC3E}">
        <p14:creationId xmlns:p14="http://schemas.microsoft.com/office/powerpoint/2010/main" val="339753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1662</Words>
  <Application>Microsoft Office PowerPoint</Application>
  <PresentationFormat>Widescreen</PresentationFormat>
  <Paragraphs>141</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Consolas</vt:lpstr>
      <vt:lpstr>Office Theme</vt:lpstr>
      <vt:lpstr>Implementarea eficientă a unui server Web. Studii de caz și analiza performanței</vt:lpstr>
      <vt:lpstr>Prezentarea generală a lucrării</vt:lpstr>
      <vt:lpstr>Obiectivele lucrării</vt:lpstr>
      <vt:lpstr>Arhitectura și implementarea serverului Web</vt:lpstr>
      <vt:lpstr>Arhitectura serverului Web</vt:lpstr>
      <vt:lpstr>Arhitectura serverului Web</vt:lpstr>
      <vt:lpstr>Arhitectura serverului Web</vt:lpstr>
      <vt:lpstr>Arhitectura serverului Web</vt:lpstr>
      <vt:lpstr>Arhitectura serverului Web</vt:lpstr>
      <vt:lpstr>Arhitectura serverului Web</vt:lpstr>
      <vt:lpstr>Arhitectura serverului Web</vt:lpstr>
      <vt:lpstr>Interfața de programare și fișierele template</vt:lpstr>
      <vt:lpstr>Interfața de programare</vt:lpstr>
      <vt:lpstr>Interfața de programare</vt:lpstr>
      <vt:lpstr>Limbajul fișierelor template</vt:lpstr>
      <vt:lpstr>Limbajul fișierelor template</vt:lpstr>
      <vt:lpstr>Automatul de analiză text</vt:lpstr>
      <vt:lpstr>Automatul de analiză text</vt:lpstr>
      <vt:lpstr>Automatul de analiză text</vt:lpstr>
      <vt:lpstr>Studii de caz</vt:lpstr>
      <vt:lpstr>Studiu de caz 1. Two 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Implementarea eficientă a unui server Web. Studii de caz și analiza performanței</dc:title>
  <dc:creator>Eduard BUDACA</dc:creator>
  <cp:lastModifiedBy>Eduard BUDACA</cp:lastModifiedBy>
  <cp:revision>23</cp:revision>
  <dcterms:created xsi:type="dcterms:W3CDTF">2018-06-27T19:00:40Z</dcterms:created>
  <dcterms:modified xsi:type="dcterms:W3CDTF">2018-06-29T06:38:46Z</dcterms:modified>
</cp:coreProperties>
</file>