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4" r:id="rId6"/>
    <p:sldId id="267" r:id="rId7"/>
    <p:sldId id="268" r:id="rId8"/>
    <p:sldId id="266" r:id="rId9"/>
    <p:sldId id="270" r:id="rId10"/>
    <p:sldId id="273" r:id="rId11"/>
    <p:sldId id="275" r:id="rId12"/>
    <p:sldId id="280" r:id="rId13"/>
    <p:sldId id="281" r:id="rId14"/>
    <p:sldId id="276" r:id="rId15"/>
    <p:sldId id="277" r:id="rId16"/>
    <p:sldId id="278" r:id="rId17"/>
    <p:sldId id="279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 BUDACA" initials="EB" lastIdx="1" clrIdx="0">
    <p:extLst>
      <p:ext uri="{19B8F6BF-5375-455C-9EA6-DF929625EA0E}">
        <p15:presenceInfo xmlns:p15="http://schemas.microsoft.com/office/powerpoint/2012/main" userId="S-1-5-21-361198993-2923043129-4133616728-24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010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9F85E-F425-48CF-824F-17A1264EECBF}" type="datetimeFigureOut">
              <a:rPr lang="en-US" smtClean="0"/>
              <a:t>03-Jul-18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182D-6CE7-46A7-9586-70797D06AB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2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Mă</a:t>
            </a:r>
            <a:r>
              <a:rPr lang="ro-RO" b="1" baseline="0" dirty="0" smtClean="0"/>
              <a:t> numesc</a:t>
            </a:r>
            <a:r>
              <a:rPr lang="ro-RO" baseline="0" dirty="0" smtClean="0"/>
              <a:t> Eduard Budaca</a:t>
            </a:r>
          </a:p>
          <a:p>
            <a:r>
              <a:rPr lang="ro-RO" b="1" baseline="0" dirty="0" smtClean="0"/>
              <a:t>această lucrare</a:t>
            </a:r>
            <a:r>
              <a:rPr lang="ro-RO" b="0" baseline="0" dirty="0" smtClean="0"/>
              <a:t> prezintă implementarea unui server Web propriu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85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45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Compatibilitate: demonstrata</a:t>
            </a:r>
            <a:r>
              <a:rPr lang="ro-RO" baseline="0" dirty="0" smtClean="0"/>
              <a:t> 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8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Numele serverului</a:t>
            </a:r>
            <a:r>
              <a:rPr lang="ro-RO" b="0" baseline="0" dirty="0" smtClean="0"/>
              <a:t> este Krait</a:t>
            </a:r>
          </a:p>
          <a:p>
            <a:r>
              <a:rPr lang="ro-RO" b="1" baseline="0" dirty="0" smtClean="0"/>
              <a:t>Serverul</a:t>
            </a:r>
            <a:r>
              <a:rPr lang="ro-RO" b="0" baseline="0" dirty="0" smtClean="0"/>
              <a:t> este scris în limbajul C++</a:t>
            </a:r>
          </a:p>
          <a:p>
            <a:r>
              <a:rPr lang="ro-RO" b="1" dirty="0" smtClean="0"/>
              <a:t>Script-urile</a:t>
            </a:r>
            <a:r>
              <a:rPr lang="ro-RO" b="1" baseline="0" dirty="0" smtClean="0"/>
              <a:t> la nivel de server</a:t>
            </a:r>
            <a:r>
              <a:rPr lang="ro-RO" b="0" baseline="0" dirty="0" smtClean="0"/>
              <a:t> sunt scrise în limbajul Python</a:t>
            </a:r>
          </a:p>
          <a:p>
            <a:r>
              <a:rPr lang="ro-RO" b="1" baseline="0" dirty="0" smtClean="0"/>
              <a:t>Important</a:t>
            </a:r>
            <a:r>
              <a:rPr lang="ro-RO" b="0" baseline="0" dirty="0" smtClean="0"/>
              <a:t>, acest server nu este specializat pentru o aplicație Web anume</a:t>
            </a:r>
          </a:p>
          <a:p>
            <a:r>
              <a:rPr lang="ro-RO" b="0" baseline="0" dirty="0" smtClean="0"/>
              <a:t>pe lângă implementarea originală a server-ului, limbajul de </a:t>
            </a:r>
            <a:r>
              <a:rPr lang="ro-RO" b="1" baseline="0" dirty="0" smtClean="0"/>
              <a:t>template</a:t>
            </a:r>
            <a:r>
              <a:rPr lang="ro-RO" b="0" baseline="0" dirty="0" smtClean="0"/>
              <a:t>-uri este de asemenea propriu</a:t>
            </a:r>
          </a:p>
          <a:p>
            <a:r>
              <a:rPr lang="ro-RO" b="1" baseline="0" noProof="0" dirty="0" smtClean="0"/>
              <a:t>Ca o distincție importantă</a:t>
            </a:r>
            <a:r>
              <a:rPr lang="ro-RO" b="0" baseline="0" noProof="0" dirty="0" smtClean="0"/>
              <a:t>, acest server </a:t>
            </a:r>
            <a:r>
              <a:rPr lang="ro-RO" b="0" baseline="0" dirty="0" smtClean="0"/>
              <a:t>nu este un înveliș peste bi</a:t>
            </a:r>
            <a:r>
              <a:rPr lang="ro-RO" b="0" baseline="0" noProof="0" dirty="0" smtClean="0"/>
              <a:t>blioteci Python,</a:t>
            </a:r>
          </a:p>
          <a:p>
            <a:r>
              <a:rPr lang="ro-RO" b="0" baseline="0" noProof="0" dirty="0" smtClean="0"/>
              <a:t>	ci o implementare nouă, în cod nativ, a protocolului HTTP și a celorlaltor componente.</a:t>
            </a:r>
            <a:endParaRPr lang="ro-RO" b="0" noProof="0" dirty="0" smtClean="0"/>
          </a:p>
          <a:p>
            <a:endParaRPr lang="ro-RO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9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În continuare, voi prezenta arhitectura și implementarea acestui proiect.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8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Limbaje</a:t>
            </a:r>
            <a:r>
              <a:rPr lang="ro-RO" dirty="0" smtClean="0"/>
              <a:t>: părțile</a:t>
            </a:r>
            <a:r>
              <a:rPr lang="ro-RO" baseline="0" dirty="0" smtClean="0"/>
              <a:t> care au putut fi implementate în limbaj nativ, au fost implementate în C++ (pentru performanță – codul compilat este strict mai rapid decât cel interpretat)</a:t>
            </a:r>
          </a:p>
          <a:p>
            <a:r>
              <a:rPr lang="ro-RO" b="1" baseline="0" dirty="0" smtClean="0"/>
              <a:t>Python 2.7</a:t>
            </a:r>
            <a:r>
              <a:rPr lang="ro-RO" b="0" baseline="0" dirty="0" smtClean="0"/>
              <a:t> a fost ales din cauza largii răspândiri și disponibilității pe o largă varietate de sisteme.</a:t>
            </a:r>
            <a:endParaRPr lang="ro-RO" b="1" baseline="0" dirty="0" smtClean="0"/>
          </a:p>
          <a:p>
            <a:r>
              <a:rPr lang="ro-RO" baseline="0" dirty="0" smtClean="0"/>
              <a:t>Interfața cu biblioteca de TLS/SSL (deocamdată, </a:t>
            </a:r>
            <a:r>
              <a:rPr lang="ro-RO" b="1" baseline="0" dirty="0" smtClean="0"/>
              <a:t>OpenSSL)</a:t>
            </a:r>
            <a:r>
              <a:rPr lang="ro-RO" baseline="0" dirty="0" smtClean="0"/>
              <a:t> este proiectată pentru ca aceasta să fie ușor de înlocuit</a:t>
            </a:r>
            <a:endParaRPr lang="ro-RO" dirty="0" smtClean="0"/>
          </a:p>
          <a:p>
            <a:endParaRPr lang="ro-RO" baseline="0" dirty="0" smtClean="0"/>
          </a:p>
          <a:p>
            <a:r>
              <a:rPr lang="ro-RO" b="1" baseline="0" dirty="0" smtClean="0"/>
              <a:t>Separarea environmentulrilor de Python</a:t>
            </a:r>
            <a:r>
              <a:rPr lang="ro-RO" baseline="0" dirty="0" smtClean="0"/>
              <a:t>: securitate, dar și așa-numitul Global Interpreter Lock, care interzice concurența a două fire de execuție care rulează cod Python</a:t>
            </a:r>
          </a:p>
          <a:p>
            <a:r>
              <a:rPr lang="ro-RO" b="1" baseline="0" dirty="0" smtClean="0"/>
              <a:t>Implementare simplă</a:t>
            </a:r>
            <a:r>
              <a:rPr lang="ro-RO" baseline="0" dirty="0" smtClean="0"/>
              <a:t>: se evită cazuri complexe de sincronizare, planificare, și transfer al conexiunilor TCP </a:t>
            </a:r>
          </a:p>
          <a:p>
            <a:r>
              <a:rPr lang="ro-RO" b="1" baseline="0" dirty="0" smtClean="0"/>
              <a:t>Latență ușor crescută</a:t>
            </a:r>
            <a:r>
              <a:rPr lang="ro-RO" baseline="0" dirty="0" smtClean="0"/>
              <a:t>: doar crearea unui nou proces, sistemele Linux moderne folosesc memorie Copy On Write pentru procesele rezultate dintr-un </a:t>
            </a:r>
            <a:r>
              <a:rPr lang="ro-RO" i="1" baseline="0" dirty="0" smtClean="0"/>
              <a:t>fork</a:t>
            </a:r>
            <a:r>
              <a:rPr lang="ro-RO" baseline="0" dirty="0" smtClean="0"/>
              <a:t>.</a:t>
            </a:r>
          </a:p>
          <a:p>
            <a:r>
              <a:rPr lang="ro-RO" b="1" baseline="0" dirty="0" smtClean="0"/>
              <a:t>Un proces per socket (conexiune TCP)</a:t>
            </a:r>
            <a:r>
              <a:rPr lang="ro-RO" b="0" baseline="0" dirty="0" smtClean="0"/>
              <a:t>:</a:t>
            </a:r>
            <a:r>
              <a:rPr lang="ro-RO" baseline="0" dirty="0" smtClean="0"/>
              <a:t> implicit conexiunea este refolosită pentru cereri viitoare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6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În</a:t>
            </a:r>
            <a:r>
              <a:rPr lang="ro-RO" baseline="0" dirty="0" smtClean="0"/>
              <a:t> continuare voi prezenta interfețele folosite de dezvoltatori pentru implementarea aplicațiilor Web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8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krait.request </a:t>
            </a:r>
            <a:r>
              <a:rPr lang="ro-RO" dirty="0" smtClean="0"/>
              <a:t>accesează cererea</a:t>
            </a:r>
            <a:r>
              <a:rPr lang="ro-RO" baseline="0" dirty="0" smtClean="0"/>
              <a:t> HTTP</a:t>
            </a:r>
          </a:p>
          <a:p>
            <a:r>
              <a:rPr lang="ro-RO" b="1" baseline="0" dirty="0" smtClean="0"/>
              <a:t>krait.response</a:t>
            </a:r>
            <a:r>
              <a:rPr lang="ro-RO" b="0" baseline="0" dirty="0" smtClean="0"/>
              <a:t> suprascrie răspunsul</a:t>
            </a:r>
          </a:p>
          <a:p>
            <a:r>
              <a:rPr lang="ro-RO" b="1" baseline="0" dirty="0" smtClean="0"/>
              <a:t>krait.extra_headers</a:t>
            </a:r>
            <a:r>
              <a:rPr lang="ro-RO" b="0" baseline="0" dirty="0" smtClean="0"/>
              <a:t> adaugă câmpuri antet</a:t>
            </a:r>
          </a:p>
          <a:p>
            <a:r>
              <a:rPr lang="ro-RO" b="1" dirty="0" smtClean="0"/>
              <a:t>config</a:t>
            </a:r>
            <a:r>
              <a:rPr lang="ro-RO" b="0" dirty="0" smtClean="0"/>
              <a:t>:</a:t>
            </a:r>
            <a:r>
              <a:rPr lang="ro-RO" b="0" baseline="0" dirty="0" smtClean="0"/>
              <a:t> interfața de configurare a serverului Web</a:t>
            </a:r>
          </a:p>
          <a:p>
            <a:r>
              <a:rPr lang="ro-RO" b="1" baseline="0" dirty="0" smtClean="0"/>
              <a:t>mvc</a:t>
            </a:r>
            <a:r>
              <a:rPr lang="ro-RO" b="0" baseline="0" dirty="0" smtClean="0"/>
              <a:t>: susține controller-ele MVC</a:t>
            </a:r>
          </a:p>
          <a:p>
            <a:r>
              <a:rPr lang="ro-RO" b="1" baseline="0" dirty="0" smtClean="0"/>
              <a:t>cookie</a:t>
            </a:r>
            <a:r>
              <a:rPr lang="ro-RO" b="0" baseline="0" dirty="0" smtClean="0"/>
              <a:t>: modul utilitar pentru utilizarea cookie-urilor HTTP</a:t>
            </a:r>
          </a:p>
          <a:p>
            <a:r>
              <a:rPr lang="ro-RO" b="1" baseline="0" dirty="0" smtClean="0"/>
              <a:t>websockets</a:t>
            </a:r>
            <a:r>
              <a:rPr lang="ro-RO" b="0" baseline="0" dirty="0" smtClean="0"/>
              <a:t>: interfața pentru protocolul WebSocket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87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i="0" dirty="0" smtClean="0"/>
              <a:t>@... vs @!...</a:t>
            </a:r>
            <a:r>
              <a:rPr lang="ro-RO" b="0" i="0" dirty="0" smtClean="0"/>
              <a:t>: diferența este că cea de-a doua nu sanitizează</a:t>
            </a:r>
            <a:r>
              <a:rPr lang="ro-RO" b="0" i="0" baseline="0" dirty="0" smtClean="0"/>
              <a:t> caracterele speciale HTML din valoarea expresiei afișate</a:t>
            </a:r>
          </a:p>
          <a:p>
            <a:r>
              <a:rPr lang="ro-RO" b="1" i="0" baseline="0" dirty="0" smtClean="0"/>
              <a:t>@import</a:t>
            </a:r>
            <a:r>
              <a:rPr lang="ro-RO" b="0" i="0" baseline="0" dirty="0" smtClean="0"/>
              <a:t>...: aceste instrucțiuni sunt terminate, la fel, cu un caracter alb sau cu un „@”</a:t>
            </a:r>
          </a:p>
          <a:p>
            <a:r>
              <a:rPr lang="ro-RO" b="1" i="0" baseline="0" dirty="0" smtClean="0"/>
              <a:t>@import-ctrl</a:t>
            </a:r>
            <a:r>
              <a:rPr lang="ro-RO" b="0" i="0" baseline="0" dirty="0" smtClean="0"/>
              <a:t>: include în pagină view-ul unui controller</a:t>
            </a: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34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5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Avantaje</a:t>
            </a:r>
            <a:r>
              <a:rPr lang="ro-RO" dirty="0" smtClean="0"/>
              <a:t>: Mai multe detalii și justificare în lucrarea de licenta</a:t>
            </a:r>
          </a:p>
          <a:p>
            <a:r>
              <a:rPr lang="ro-RO" b="1" dirty="0" smtClean="0"/>
              <a:t>Dezavantaje</a:t>
            </a:r>
            <a:r>
              <a:rPr lang="ro-RO" dirty="0" smtClean="0"/>
              <a:t>:</a:t>
            </a:r>
            <a:r>
              <a:rPr lang="ro-RO" baseline="0" dirty="0" smtClean="0"/>
              <a:t> echilibru dintre simplitatea interfetei si functiile disponibile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06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9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8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81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03-Jul-18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5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03-Jul-18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1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03-Jul-18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3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03-Jul-18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6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03-Jul-18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1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03-Jul-18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5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189F-C103-4939-B917-A4541A001C9D}" type="datetimeFigureOut">
              <a:rPr lang="en-US" smtClean="0"/>
              <a:t>03-Jul-18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765"/>
            <a:ext cx="12192000" cy="2923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38724"/>
            <a:ext cx="426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Implementarea eficientă a unui server Web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06758" y="-38724"/>
            <a:ext cx="158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Eduard</a:t>
            </a:r>
            <a:r>
              <a:rPr lang="ro-RO" dirty="0" smtClean="0"/>
              <a:t> </a:t>
            </a:r>
            <a:r>
              <a:rPr lang="ro-RO" dirty="0" smtClean="0">
                <a:solidFill>
                  <a:schemeClr val="bg1"/>
                </a:solidFill>
              </a:rPr>
              <a:t>Budaca</a:t>
            </a:r>
          </a:p>
        </p:txBody>
      </p:sp>
    </p:spTree>
    <p:extLst>
      <p:ext uri="{BB962C8B-B14F-4D97-AF65-F5344CB8AC3E}">
        <p14:creationId xmlns:p14="http://schemas.microsoft.com/office/powerpoint/2010/main" val="600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Implementarea eficientă a unui server Web. Studii de caz și analiza performanței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Eduard Budaca</a:t>
            </a:r>
          </a:p>
          <a:p>
            <a:r>
              <a:rPr lang="ro-RO" dirty="0" smtClean="0"/>
              <a:t>coordonator științific Conf. Dr. Sabin Buraga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Automatul de analiză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automat determinist, performant și </a:t>
            </a:r>
            <a:r>
              <a:rPr lang="ro-RO" dirty="0" smtClean="0"/>
              <a:t>generic</a:t>
            </a:r>
            <a:endParaRPr lang="ro-RO" dirty="0" smtClean="0"/>
          </a:p>
          <a:p>
            <a:r>
              <a:rPr lang="ro-RO" dirty="0" smtClean="0"/>
              <a:t>stări clasice; tranziții complexe (la condiția execuției, în momentul execuției, pentru obținerea stării următoare și consumul caracterului) </a:t>
            </a:r>
            <a:endParaRPr lang="ro-RO" dirty="0" smtClean="0"/>
          </a:p>
          <a:p>
            <a:r>
              <a:rPr lang="ro-RO" dirty="0" smtClean="0"/>
              <a:t>utilitate principală: </a:t>
            </a:r>
            <a:r>
              <a:rPr lang="ro-RO" dirty="0"/>
              <a:t>elaborarea parser-elor</a:t>
            </a:r>
            <a:endParaRPr lang="ro-RO" dirty="0" smtClean="0"/>
          </a:p>
          <a:p>
            <a:r>
              <a:rPr lang="ro-RO" dirty="0" smtClean="0"/>
              <a:t>cel puțin la fel de puternic </a:t>
            </a:r>
            <a:r>
              <a:rPr lang="ro-RO" dirty="0" smtClean="0"/>
              <a:t>ca </a:t>
            </a:r>
            <a:r>
              <a:rPr lang="ro-RO" dirty="0" smtClean="0"/>
              <a:t>un parser </a:t>
            </a:r>
            <a:r>
              <a:rPr lang="ro-RO" i="1" dirty="0"/>
              <a:t>LR(1</a:t>
            </a:r>
            <a:r>
              <a:rPr lang="ro-RO" i="1" dirty="0" smtClean="0"/>
              <a:t>)</a:t>
            </a:r>
            <a:endParaRPr lang="ro-RO" dirty="0" smtClean="0"/>
          </a:p>
          <a:p>
            <a:r>
              <a:rPr lang="ro-RO" dirty="0"/>
              <a:t>s-au create trei parsere, care analizează:</a:t>
            </a:r>
          </a:p>
          <a:p>
            <a:pPr lvl="1"/>
            <a:r>
              <a:rPr lang="ro-RO" dirty="0"/>
              <a:t>cererile HTTP</a:t>
            </a:r>
          </a:p>
          <a:p>
            <a:pPr lvl="1"/>
            <a:r>
              <a:rPr lang="ro-RO" dirty="0"/>
              <a:t>limbajul de </a:t>
            </a:r>
            <a:r>
              <a:rPr lang="ro-RO" i="1" dirty="0"/>
              <a:t>template</a:t>
            </a:r>
            <a:endParaRPr lang="ro-RO" dirty="0"/>
          </a:p>
          <a:p>
            <a:pPr lvl="1"/>
            <a:r>
              <a:rPr lang="ro-RO" dirty="0"/>
              <a:t>o parte din sintaxa limbajului </a:t>
            </a:r>
            <a:r>
              <a:rPr lang="ro-RO" dirty="0" smtClean="0"/>
              <a:t>Python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60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Studii de caz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Comparații cu alte servere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comparație cu </a:t>
            </a:r>
            <a:r>
              <a:rPr lang="ro-RO" b="1" dirty="0" smtClean="0"/>
              <a:t>Django</a:t>
            </a:r>
            <a:r>
              <a:rPr lang="ro-RO" dirty="0" smtClean="0"/>
              <a:t> și </a:t>
            </a:r>
            <a:r>
              <a:rPr lang="ro-RO" b="1" dirty="0" smtClean="0"/>
              <a:t>Flask</a:t>
            </a:r>
            <a:r>
              <a:rPr lang="ro-RO" dirty="0"/>
              <a:t> </a:t>
            </a:r>
            <a:r>
              <a:rPr lang="ro-RO" dirty="0" smtClean="0"/>
              <a:t>la implementarea unei pagini similare</a:t>
            </a:r>
          </a:p>
          <a:p>
            <a:r>
              <a:rPr lang="ro-RO" dirty="0" smtClean="0"/>
              <a:t>implementarea aplicației Web în aceste </a:t>
            </a:r>
            <a:r>
              <a:rPr lang="ro-RO" i="1" dirty="0" smtClean="0"/>
              <a:t>framework</a:t>
            </a:r>
            <a:r>
              <a:rPr lang="ro-RO" dirty="0" smtClean="0"/>
              <a:t>-uri: mai dificilă</a:t>
            </a:r>
          </a:p>
          <a:p>
            <a:pPr lvl="1"/>
            <a:r>
              <a:rPr lang="ro-RO" dirty="0" smtClean="0"/>
              <a:t>mai multe concepte</a:t>
            </a:r>
          </a:p>
          <a:p>
            <a:pPr lvl="1"/>
            <a:r>
              <a:rPr lang="ro-RO" dirty="0"/>
              <a:t>c</a:t>
            </a:r>
            <a:r>
              <a:rPr lang="ro-RO" dirty="0" smtClean="0"/>
              <a:t>onfigurarea mai complexă</a:t>
            </a:r>
          </a:p>
          <a:p>
            <a:r>
              <a:rPr lang="ro-RO" dirty="0" smtClean="0"/>
              <a:t>câteva funcționalități mai avansate în aceste framework-uri, dar se adaugă complexitate sistemului și concepte de învățat.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Comparații cu alte servere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teste sumare de performanță față de serverele implicite ale Flask și Django:</a:t>
            </a:r>
          </a:p>
          <a:p>
            <a:r>
              <a:rPr lang="ro-RO" dirty="0" smtClean="0"/>
              <a:t>10 procese, 8000 de cereri pentru o pagină </a:t>
            </a:r>
            <a:r>
              <a:rPr lang="ro-RO" dirty="0" smtClean="0"/>
              <a:t>Web</a:t>
            </a:r>
          </a:p>
          <a:p>
            <a:r>
              <a:rPr lang="ro-RO" dirty="0"/>
              <a:t>Krait este cu 14% mai rapid decât Django și 22% mai rapid decât </a:t>
            </a:r>
            <a:r>
              <a:rPr lang="ro-RO" dirty="0" smtClean="0"/>
              <a:t>Flask</a:t>
            </a:r>
            <a:endParaRPr lang="ro-RO" dirty="0" smtClean="0"/>
          </a:p>
          <a:p>
            <a:r>
              <a:rPr lang="ro-RO" dirty="0" smtClean="0"/>
              <a:t>Flask: erori în procesele client pentru 8000 de cereri, =&gt; extrapolare de la 7200 de </a:t>
            </a:r>
            <a:r>
              <a:rPr lang="ro-RO" dirty="0" smtClean="0"/>
              <a:t>cereri</a:t>
            </a:r>
            <a:endParaRPr lang="ro-RO" dirty="0" smtClean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9842757"/>
              </p:ext>
            </p:extLst>
          </p:nvPr>
        </p:nvGraphicFramePr>
        <p:xfrm>
          <a:off x="6096000" y="30448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75833875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5718471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19396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Implementare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Timp</a:t>
                      </a:r>
                      <a:r>
                        <a:rPr lang="ro-RO" baseline="0" dirty="0" smtClean="0"/>
                        <a:t>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Timp per cerere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6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Krait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4.75ms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Django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43.7s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5.45ms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6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Flask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46.4s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5.8ms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1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3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Studiu de caz 1. Two Stones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implementat pentru materia Tehnologii </a:t>
            </a:r>
            <a:r>
              <a:rPr lang="ro-RO" dirty="0" smtClean="0"/>
              <a:t>Web</a:t>
            </a:r>
            <a:endParaRPr lang="ro-RO" dirty="0" smtClean="0"/>
          </a:p>
          <a:p>
            <a:r>
              <a:rPr lang="ro-RO" dirty="0" smtClean="0"/>
              <a:t>joc </a:t>
            </a:r>
            <a:r>
              <a:rPr lang="ro-RO" dirty="0" smtClean="0"/>
              <a:t>de strategie pentru mai mulți jucători</a:t>
            </a:r>
          </a:p>
          <a:p>
            <a:r>
              <a:rPr lang="ro-RO" dirty="0" smtClean="0"/>
              <a:t>se </a:t>
            </a:r>
            <a:r>
              <a:rPr lang="ro-RO" dirty="0" smtClean="0"/>
              <a:t>confruntă câte doi jucători, prin Internet (nu local)</a:t>
            </a:r>
          </a:p>
          <a:p>
            <a:r>
              <a:rPr lang="ro-RO" dirty="0" smtClean="0"/>
              <a:t>API pentru meniuri; WebSocket pentru joc</a:t>
            </a:r>
          </a:p>
          <a:p>
            <a:r>
              <a:rPr lang="ro-RO" dirty="0"/>
              <a:t>m</a:t>
            </a:r>
            <a:r>
              <a:rPr lang="ro-RO" dirty="0" smtClean="0"/>
              <a:t>omentan nefuncțional (infrastructură)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545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Studiu de caz 2: Interfață de control a LED-urilor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rulează pe o plăcuță Onion Omega 2 Plus ( &lt; Raspberry Pi 1 Model A, &lt;&lt; Zero)</a:t>
            </a:r>
          </a:p>
          <a:p>
            <a:r>
              <a:rPr lang="ro-RO" dirty="0"/>
              <a:t>p</a:t>
            </a:r>
            <a:r>
              <a:rPr lang="ro-RO" dirty="0" smtClean="0"/>
              <a:t>atru ieșiri electrice → placă de </a:t>
            </a:r>
            <a:r>
              <a:rPr lang="ro-RO" dirty="0"/>
              <a:t>circuit → </a:t>
            </a:r>
            <a:r>
              <a:rPr lang="ro-RO" dirty="0" smtClean="0"/>
              <a:t>bandă de LED-uri RGB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8466" y="3139039"/>
            <a:ext cx="5362222" cy="2664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42147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Studiu de caz 2: Interfață de control a LED-urilor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controlul </a:t>
            </a:r>
            <a:r>
              <a:rPr lang="ro-RO" dirty="0"/>
              <a:t>culorii </a:t>
            </a:r>
            <a:r>
              <a:rPr lang="ro-RO" dirty="0" smtClean="0"/>
              <a:t>LED-urilor: aplicație Web aflată pe server</a:t>
            </a:r>
          </a:p>
          <a:p>
            <a:pPr lvl="1"/>
            <a:r>
              <a:rPr lang="ro-RO" dirty="0" smtClean="0"/>
              <a:t>după anumite reguli</a:t>
            </a:r>
          </a:p>
          <a:p>
            <a:pPr lvl="1"/>
            <a:r>
              <a:rPr lang="ro-RO" dirty="0" smtClean="0"/>
              <a:t>după sunetele unei melodii</a:t>
            </a:r>
          </a:p>
          <a:p>
            <a:r>
              <a:rPr lang="ro-RO" dirty="0" smtClean="0"/>
              <a:t>comunicare server-client prin protocolul </a:t>
            </a:r>
            <a:r>
              <a:rPr lang="ro-RO" dirty="0" smtClean="0"/>
              <a:t>WebSocket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250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Studiu de caz 2: Interfață de control a LED-urilor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7244" y="2032000"/>
            <a:ext cx="9200445" cy="3838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VIDEO DEMO</a:t>
            </a:r>
          </a:p>
        </p:txBody>
      </p:sp>
    </p:spTree>
    <p:extLst>
      <p:ext uri="{BB962C8B-B14F-4D97-AF65-F5344CB8AC3E}">
        <p14:creationId xmlns:p14="http://schemas.microsoft.com/office/powerpoint/2010/main" val="39055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server Web performant</a:t>
            </a:r>
          </a:p>
          <a:p>
            <a:r>
              <a:rPr lang="ro-RO" dirty="0" smtClean="0"/>
              <a:t>interfață capabilă și ușor de folosit</a:t>
            </a:r>
          </a:p>
          <a:p>
            <a:r>
              <a:rPr lang="ro-RO" dirty="0" smtClean="0"/>
              <a:t>aplicații incompatibile cu modelul </a:t>
            </a:r>
            <a:r>
              <a:rPr lang="ro-RO" dirty="0" smtClean="0"/>
              <a:t>client-server</a:t>
            </a:r>
            <a:r>
              <a:rPr lang="en-US" dirty="0" smtClean="0"/>
              <a:t>,</a:t>
            </a:r>
            <a:r>
              <a:rPr lang="ro-RO" dirty="0" smtClean="0"/>
              <a:t> prin WebSocket </a:t>
            </a:r>
            <a:endParaRPr lang="ro-RO" dirty="0" smtClean="0"/>
          </a:p>
          <a:p>
            <a:r>
              <a:rPr lang="ro-RO" dirty="0" smtClean="0"/>
              <a:t>limbaj de </a:t>
            </a:r>
            <a:r>
              <a:rPr lang="ro-RO" i="1" dirty="0" smtClean="0"/>
              <a:t>template</a:t>
            </a:r>
            <a:r>
              <a:rPr lang="ro-RO" dirty="0" smtClean="0"/>
              <a:t> ușor de citit, compilabil</a:t>
            </a:r>
          </a:p>
          <a:p>
            <a:r>
              <a:rPr lang="ro-RO" dirty="0" smtClean="0"/>
              <a:t>automatul reutilizabil ca bază în </a:t>
            </a:r>
            <a:r>
              <a:rPr lang="ro-RO" dirty="0" smtClean="0"/>
              <a:t>parsere</a:t>
            </a:r>
          </a:p>
          <a:p>
            <a:r>
              <a:rPr lang="ro-RO" dirty="0"/>
              <a:t>aplicabilitatea serverului la aplicații Internet Of </a:t>
            </a:r>
            <a:r>
              <a:rPr lang="ro-RO" dirty="0" smtClean="0"/>
              <a:t>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3533422"/>
            <a:ext cx="10515600" cy="1029053"/>
          </a:xfrm>
        </p:spPr>
        <p:txBody>
          <a:bodyPr/>
          <a:lstStyle/>
          <a:p>
            <a:pPr algn="ctr"/>
            <a:r>
              <a:rPr lang="ro-RO" dirty="0"/>
              <a:t>Întrebări și răspunsuri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2879548"/>
            <a:ext cx="10515600" cy="513115"/>
          </a:xfrm>
        </p:spPr>
        <p:txBody>
          <a:bodyPr/>
          <a:lstStyle/>
          <a:p>
            <a:pPr algn="ctr"/>
            <a:r>
              <a:rPr lang="ro-RO" dirty="0" smtClean="0"/>
              <a:t>Mulțumesc </a:t>
            </a:r>
            <a:r>
              <a:rPr lang="ro-RO" dirty="0"/>
              <a:t>pentru atenție.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Prezentarea generală a lucrării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smtClean="0"/>
              <a:t>Krait</a:t>
            </a:r>
            <a:endParaRPr lang="ro-RO" dirty="0"/>
          </a:p>
          <a:p>
            <a:r>
              <a:rPr lang="ro-RO" dirty="0" smtClean="0"/>
              <a:t>server Web pentru limbajul Python, implementat </a:t>
            </a:r>
            <a:r>
              <a:rPr lang="ro-RO" dirty="0" smtClean="0"/>
              <a:t>în </a:t>
            </a:r>
            <a:r>
              <a:rPr lang="ro-RO" dirty="0" smtClean="0"/>
              <a:t>C</a:t>
            </a:r>
            <a:r>
              <a:rPr lang="ro-RO" dirty="0" smtClean="0"/>
              <a:t>++</a:t>
            </a:r>
          </a:p>
          <a:p>
            <a:r>
              <a:rPr lang="ro-RO" dirty="0" smtClean="0"/>
              <a:t>suportul </a:t>
            </a:r>
            <a:r>
              <a:rPr lang="ro-RO" dirty="0"/>
              <a:t>protocoalelor HTTP și </a:t>
            </a:r>
            <a:r>
              <a:rPr lang="ro-RO" dirty="0" smtClean="0"/>
              <a:t>WebSocket</a:t>
            </a:r>
            <a:endParaRPr lang="ro-RO" i="1" dirty="0" smtClean="0"/>
          </a:p>
          <a:p>
            <a:r>
              <a:rPr lang="ro-RO" i="1" dirty="0"/>
              <a:t>t</a:t>
            </a:r>
            <a:r>
              <a:rPr lang="ro-RO" i="1" dirty="0" smtClean="0"/>
              <a:t>emplate</a:t>
            </a:r>
            <a:r>
              <a:rPr lang="ro-RO" dirty="0" smtClean="0"/>
              <a:t>-uri </a:t>
            </a:r>
            <a:r>
              <a:rPr lang="ro-RO" dirty="0" smtClean="0"/>
              <a:t>originale</a:t>
            </a:r>
          </a:p>
          <a:p>
            <a:r>
              <a:rPr lang="ro-RO" dirty="0"/>
              <a:t>motivația principală: cantitatea mare de </a:t>
            </a:r>
            <a:r>
              <a:rPr lang="ro-RO" b="1" dirty="0"/>
              <a:t>cunoștințe specifice </a:t>
            </a:r>
            <a:r>
              <a:rPr lang="ro-RO" dirty="0"/>
              <a:t>necesară folosirii serverelor Web existente</a:t>
            </a:r>
            <a:endParaRPr lang="en-US" dirty="0"/>
          </a:p>
          <a:p>
            <a:r>
              <a:rPr lang="ro-RO" dirty="0"/>
              <a:t>proiect pentru Rețele de Calculatoare, Tehnologii Web</a:t>
            </a:r>
            <a:endParaRPr lang="en-US" dirty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0283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și implementarea</a:t>
            </a:r>
            <a:r>
              <a:rPr lang="en-US" dirty="0" smtClean="0"/>
              <a:t> </a:t>
            </a:r>
            <a:r>
              <a:rPr lang="ro-RO" dirty="0" smtClean="0"/>
              <a:t>serverului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serverului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</a:t>
            </a:r>
            <a:r>
              <a:rPr lang="ro-RO" dirty="0" smtClean="0"/>
              <a:t>mplementare în C++, cu:</a:t>
            </a:r>
          </a:p>
          <a:p>
            <a:pPr lvl="1"/>
            <a:r>
              <a:rPr lang="ro-RO" dirty="0" smtClean="0"/>
              <a:t>Python 2.7</a:t>
            </a:r>
          </a:p>
          <a:p>
            <a:pPr lvl="1"/>
            <a:r>
              <a:rPr lang="ro-RO" dirty="0" smtClean="0"/>
              <a:t>OpenSSL</a:t>
            </a:r>
          </a:p>
          <a:p>
            <a:r>
              <a:rPr lang="ro-RO" dirty="0" smtClean="0"/>
              <a:t>arhitectură: </a:t>
            </a:r>
            <a:r>
              <a:rPr lang="ro-RO" i="1" dirty="0" smtClean="0"/>
              <a:t>forking</a:t>
            </a:r>
            <a:r>
              <a:rPr lang="ro-RO" dirty="0" smtClean="0"/>
              <a:t> la cerere</a:t>
            </a:r>
          </a:p>
          <a:p>
            <a:pPr lvl="1"/>
            <a:r>
              <a:rPr lang="ro-RO" dirty="0" smtClean="0"/>
              <a:t>avantaje: implementare simplă</a:t>
            </a:r>
          </a:p>
          <a:p>
            <a:pPr lvl="1"/>
            <a:r>
              <a:rPr lang="ro-RO" dirty="0"/>
              <a:t>d</a:t>
            </a:r>
            <a:r>
              <a:rPr lang="ro-RO" dirty="0" smtClean="0"/>
              <a:t>ezavantaje: latență ușor crescută a răspunsului (optimizări ale fork-ului)</a:t>
            </a:r>
          </a:p>
        </p:txBody>
      </p:sp>
    </p:spTree>
    <p:extLst>
      <p:ext uri="{BB962C8B-B14F-4D97-AF65-F5344CB8AC3E}">
        <p14:creationId xmlns:p14="http://schemas.microsoft.com/office/powerpoint/2010/main" val="1446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serverului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o-RO" dirty="0" smtClean="0"/>
              <a:t>procesarea cererilor HTTP</a:t>
            </a:r>
          </a:p>
          <a:p>
            <a:pPr lvl="1"/>
            <a:r>
              <a:rPr lang="ro-RO" dirty="0" smtClean="0"/>
              <a:t>analiza </a:t>
            </a:r>
            <a:r>
              <a:rPr lang="ro-RO" dirty="0"/>
              <a:t>(parsarea) unei cereri </a:t>
            </a:r>
            <a:r>
              <a:rPr lang="ro-RO" dirty="0" smtClean="0"/>
              <a:t>HTTP </a:t>
            </a:r>
            <a:r>
              <a:rPr lang="ro-RO" dirty="0"/>
              <a:t>(bazată pe un automat propriu) </a:t>
            </a:r>
            <a:endParaRPr lang="ro-RO" dirty="0" smtClean="0"/>
          </a:p>
          <a:p>
            <a:pPr lvl="1"/>
            <a:r>
              <a:rPr lang="ro-RO" dirty="0" smtClean="0"/>
              <a:t>cererea este rutată potrivit fișierului de configura</a:t>
            </a:r>
            <a:r>
              <a:rPr lang="en-US" dirty="0" smtClean="0"/>
              <a:t>re</a:t>
            </a:r>
            <a:endParaRPr lang="ro-RO" dirty="0" smtClean="0"/>
          </a:p>
          <a:p>
            <a:r>
              <a:rPr lang="ro-RO" dirty="0" smtClean="0"/>
              <a:t>compilarea </a:t>
            </a:r>
            <a:r>
              <a:rPr lang="ro-RO" dirty="0" smtClean="0"/>
              <a:t>fișierelor sursă în module Python</a:t>
            </a:r>
          </a:p>
          <a:p>
            <a:pPr lvl="1"/>
            <a:r>
              <a:rPr lang="ro-RO" dirty="0" smtClean="0"/>
              <a:t>parsarea </a:t>
            </a:r>
            <a:r>
              <a:rPr lang="ro-RO" dirty="0"/>
              <a:t>fișierelor (bazată pe un automat propriu) =&gt; arbore de elemente</a:t>
            </a:r>
          </a:p>
          <a:p>
            <a:pPr lvl="1"/>
            <a:r>
              <a:rPr lang="ro-RO" dirty="0" smtClean="0"/>
              <a:t>compilarea este o </a:t>
            </a:r>
            <a:r>
              <a:rPr lang="ro-RO" dirty="0"/>
              <a:t>parcurgere a arborelui parsat</a:t>
            </a:r>
          </a:p>
          <a:p>
            <a:pPr lvl="1"/>
            <a:r>
              <a:rPr lang="ro-RO" dirty="0"/>
              <a:t>construirea răspunsurilor HTTP prin apeluri ale funcțiilor expuse de </a:t>
            </a:r>
            <a:r>
              <a:rPr lang="ro-RO" dirty="0" smtClean="0"/>
              <a:t>server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97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serverului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Serverul WebSocket</a:t>
            </a:r>
          </a:p>
          <a:p>
            <a:pPr lvl="1"/>
            <a:r>
              <a:rPr lang="ro-RO" dirty="0"/>
              <a:t>m</a:t>
            </a:r>
            <a:r>
              <a:rPr lang="ro-RO" dirty="0" smtClean="0"/>
              <a:t>odelul bidirecțional vs client - server</a:t>
            </a:r>
          </a:p>
          <a:p>
            <a:pPr lvl="1"/>
            <a:r>
              <a:rPr lang="ro-RO" dirty="0" smtClean="0"/>
              <a:t>poate fi mai mai eficient</a:t>
            </a:r>
          </a:p>
          <a:p>
            <a:pPr lvl="1"/>
            <a:r>
              <a:rPr lang="ro-RO" dirty="0"/>
              <a:t>p</a:t>
            </a:r>
            <a:r>
              <a:rPr lang="ro-RO" dirty="0" smtClean="0"/>
              <a:t>rocesarea mesajelor: sincronă sau asincronă</a:t>
            </a:r>
          </a:p>
        </p:txBody>
      </p:sp>
    </p:spTree>
    <p:extLst>
      <p:ext uri="{BB962C8B-B14F-4D97-AF65-F5344CB8AC3E}">
        <p14:creationId xmlns:p14="http://schemas.microsoft.com/office/powerpoint/2010/main" val="1849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Interfața de programare și fișierele template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Interfața de programare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s</a:t>
            </a:r>
            <a:r>
              <a:rPr lang="ro-RO" dirty="0" smtClean="0"/>
              <a:t>copul principal: utilizarea simplă</a:t>
            </a:r>
          </a:p>
          <a:p>
            <a:r>
              <a:rPr lang="ro-RO" dirty="0"/>
              <a:t>p</a:t>
            </a:r>
            <a:r>
              <a:rPr lang="ro-RO" dirty="0" smtClean="0"/>
              <a:t>achetul „</a:t>
            </a:r>
            <a:r>
              <a:rPr lang="ro-RO" dirty="0" smtClean="0">
                <a:latin typeface="Consolas" panose="020B0609020204030204" pitchFamily="49" charset="0"/>
              </a:rPr>
              <a:t>krait</a:t>
            </a:r>
            <a:r>
              <a:rPr lang="ro-RO" dirty="0" smtClean="0"/>
              <a:t>”</a:t>
            </a:r>
          </a:p>
          <a:p>
            <a:pPr lvl="1"/>
            <a:r>
              <a:rPr lang="ro-RO" dirty="0"/>
              <a:t>c</a:t>
            </a:r>
            <a:r>
              <a:rPr lang="ro-RO" dirty="0" smtClean="0"/>
              <a:t>âmpurile „</a:t>
            </a:r>
            <a:r>
              <a:rPr lang="ro-RO" dirty="0" smtClean="0">
                <a:latin typeface="Consolas" panose="020B0609020204030204" pitchFamily="49" charset="0"/>
              </a:rPr>
              <a:t>request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response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extra_headers</a:t>
            </a:r>
            <a:r>
              <a:rPr lang="ro-RO" dirty="0" smtClean="0"/>
              <a:t>”</a:t>
            </a:r>
          </a:p>
          <a:p>
            <a:pPr lvl="1"/>
            <a:r>
              <a:rPr lang="ro-RO" dirty="0" smtClean="0"/>
              <a:t>modulele „</a:t>
            </a:r>
            <a:r>
              <a:rPr lang="ro-RO" dirty="0" smtClean="0">
                <a:latin typeface="Consolas" panose="020B0609020204030204" pitchFamily="49" charset="0"/>
              </a:rPr>
              <a:t>config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mvc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cookie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websockets</a:t>
            </a:r>
            <a:r>
              <a:rPr lang="ro-RO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Limbajul fișierelor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i</a:t>
            </a:r>
            <a:r>
              <a:rPr lang="ro-RO" dirty="0" smtClean="0"/>
              <a:t>nspirat din sintaxa </a:t>
            </a:r>
            <a:r>
              <a:rPr lang="ro-RO" dirty="0" smtClean="0"/>
              <a:t>Razor; </a:t>
            </a:r>
            <a:r>
              <a:rPr lang="ro-RO" dirty="0" smtClean="0"/>
              <a:t>compatibil cu limbajul Python</a:t>
            </a:r>
          </a:p>
          <a:p>
            <a:r>
              <a:rPr lang="ro-RO" i="1" dirty="0" smtClean="0"/>
              <a:t>@</a:t>
            </a:r>
            <a:r>
              <a:rPr lang="ro-RO" b="1" i="1" dirty="0" smtClean="0"/>
              <a:t>expresie</a:t>
            </a:r>
            <a:r>
              <a:rPr lang="ro-RO" dirty="0" smtClean="0"/>
              <a:t>, @!</a:t>
            </a:r>
            <a:r>
              <a:rPr lang="ro-RO" b="1" dirty="0" smtClean="0"/>
              <a:t>expresie</a:t>
            </a:r>
            <a:r>
              <a:rPr lang="ro-RO" dirty="0" smtClean="0"/>
              <a:t> (terminate cu un caracter alb sau „@”)</a:t>
            </a:r>
          </a:p>
          <a:p>
            <a:pPr lvl="1"/>
            <a:r>
              <a:rPr lang="ro-RO" dirty="0" smtClean="0"/>
              <a:t>cu, respectiv fără, sanitizare HTML</a:t>
            </a:r>
          </a:p>
          <a:p>
            <a:r>
              <a:rPr lang="ro-RO" i="1" dirty="0" smtClean="0"/>
              <a:t>@{ </a:t>
            </a:r>
            <a:r>
              <a:rPr lang="ro-RO" b="1" i="1" dirty="0" smtClean="0"/>
              <a:t>cod Python</a:t>
            </a:r>
            <a:r>
              <a:rPr lang="ro-RO" i="1" dirty="0" smtClean="0"/>
              <a:t> }</a:t>
            </a:r>
          </a:p>
          <a:p>
            <a:r>
              <a:rPr lang="ro-RO" i="1" dirty="0" smtClean="0"/>
              <a:t>@if </a:t>
            </a:r>
            <a:r>
              <a:rPr lang="ro-RO" b="1" i="1" dirty="0" smtClean="0"/>
              <a:t>condiție</a:t>
            </a:r>
            <a:r>
              <a:rPr lang="ro-RO" i="1" dirty="0" smtClean="0"/>
              <a:t>:</a:t>
            </a:r>
            <a:r>
              <a:rPr lang="ro-RO" dirty="0" smtClean="0"/>
              <a:t>, </a:t>
            </a:r>
            <a:r>
              <a:rPr lang="ro-RO" i="1" dirty="0" smtClean="0"/>
              <a:t>@else:</a:t>
            </a:r>
            <a:r>
              <a:rPr lang="ro-RO" dirty="0" smtClean="0"/>
              <a:t>,</a:t>
            </a:r>
            <a:r>
              <a:rPr lang="ro-RO" i="1" dirty="0" smtClean="0"/>
              <a:t> @/if</a:t>
            </a:r>
            <a:r>
              <a:rPr lang="ro-RO" dirty="0" smtClean="0"/>
              <a:t>, </a:t>
            </a:r>
            <a:r>
              <a:rPr lang="ro-RO" i="1" dirty="0" smtClean="0"/>
              <a:t>@for </a:t>
            </a:r>
            <a:r>
              <a:rPr lang="ro-RO" b="1" i="1" dirty="0" smtClean="0"/>
              <a:t>variabile</a:t>
            </a:r>
            <a:r>
              <a:rPr lang="ro-RO" i="1" dirty="0" smtClean="0"/>
              <a:t> in </a:t>
            </a:r>
            <a:r>
              <a:rPr lang="ro-RO" b="1" i="1" dirty="0" smtClean="0"/>
              <a:t>iterabil</a:t>
            </a:r>
            <a:r>
              <a:rPr lang="ro-RO" i="1" dirty="0" smtClean="0"/>
              <a:t>:</a:t>
            </a:r>
            <a:r>
              <a:rPr lang="ro-RO" dirty="0" smtClean="0"/>
              <a:t>,</a:t>
            </a:r>
            <a:r>
              <a:rPr lang="ro-RO" i="1" dirty="0" smtClean="0"/>
              <a:t> @/for</a:t>
            </a:r>
          </a:p>
          <a:p>
            <a:r>
              <a:rPr lang="ro-RO" i="1" dirty="0" smtClean="0"/>
              <a:t>@import </a:t>
            </a:r>
            <a:r>
              <a:rPr lang="ro-RO" b="1" i="1" dirty="0" smtClean="0"/>
              <a:t>expresie-view</a:t>
            </a:r>
            <a:r>
              <a:rPr lang="ro-RO" dirty="0" smtClean="0"/>
              <a:t>, </a:t>
            </a:r>
            <a:r>
              <a:rPr lang="ro-RO" i="1" dirty="0" smtClean="0"/>
              <a:t>@import-ctrl </a:t>
            </a:r>
            <a:r>
              <a:rPr lang="ro-RO" b="1" i="1" dirty="0" smtClean="0"/>
              <a:t>expresie-controller</a:t>
            </a:r>
            <a:endParaRPr lang="ro-RO" dirty="0" smtClean="0"/>
          </a:p>
          <a:p>
            <a:r>
              <a:rPr lang="ro-RO" i="1" dirty="0" smtClean="0"/>
              <a:t>@@</a:t>
            </a:r>
            <a:r>
              <a:rPr lang="ro-RO" dirty="0" smtClean="0"/>
              <a:t> pentru afișarea unui caracter literal „@”</a:t>
            </a:r>
          </a:p>
        </p:txBody>
      </p:sp>
    </p:spTree>
    <p:extLst>
      <p:ext uri="{BB962C8B-B14F-4D97-AF65-F5344CB8AC3E}">
        <p14:creationId xmlns:p14="http://schemas.microsoft.com/office/powerpoint/2010/main" val="2164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4732</TotalTime>
  <Words>1037</Words>
  <Application>Microsoft Office PowerPoint</Application>
  <PresentationFormat>Widescreen</PresentationFormat>
  <Paragraphs>147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Implementarea eficientă a unui server Web. Studii de caz și analiza performanței</vt:lpstr>
      <vt:lpstr>Prezentarea generală a lucrării</vt:lpstr>
      <vt:lpstr>Arhitectura și implementarea serverului Web</vt:lpstr>
      <vt:lpstr>Arhitectura serverului Web</vt:lpstr>
      <vt:lpstr>Arhitectura serverului Web</vt:lpstr>
      <vt:lpstr>Arhitectura serverului Web</vt:lpstr>
      <vt:lpstr>Interfața de programare și fișierele template</vt:lpstr>
      <vt:lpstr>Interfața de programare</vt:lpstr>
      <vt:lpstr>Limbajul fișierelor template</vt:lpstr>
      <vt:lpstr>Automatul de analiză text</vt:lpstr>
      <vt:lpstr>Studii de caz</vt:lpstr>
      <vt:lpstr>Comparații cu alte servere</vt:lpstr>
      <vt:lpstr>Comparații cu alte servere</vt:lpstr>
      <vt:lpstr>Studiu de caz 1. Two Stones</vt:lpstr>
      <vt:lpstr>Studiu de caz 2: Interfață de control a LED-urilor RGB</vt:lpstr>
      <vt:lpstr>Studiu de caz 2: Interfață de control a LED-urilor RGB</vt:lpstr>
      <vt:lpstr>Studiu de caz 2: Interfață de control a LED-urilor RGB</vt:lpstr>
      <vt:lpstr>Concluzii</vt:lpstr>
      <vt:lpstr>Întrebări și răspunsuri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Implementarea eficientă a unui server Web. Studii de caz și analiza performanței</dc:title>
  <dc:creator>Eduard BUDACA</dc:creator>
  <cp:lastModifiedBy>Eduard BUDACA</cp:lastModifiedBy>
  <cp:revision>65</cp:revision>
  <dcterms:created xsi:type="dcterms:W3CDTF">2018-06-27T19:00:40Z</dcterms:created>
  <dcterms:modified xsi:type="dcterms:W3CDTF">2018-07-03T20:10:06Z</dcterms:modified>
</cp:coreProperties>
</file>