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4" r:id="rId4"/>
    <p:sldId id="259" r:id="rId5"/>
    <p:sldId id="260" r:id="rId6"/>
    <p:sldId id="261" r:id="rId7"/>
    <p:sldId id="262" r:id="rId8"/>
    <p:sldId id="263" r:id="rId9"/>
    <p:sldId id="258" r:id="rId10"/>
    <p:sldId id="265" r:id="rId11"/>
    <p:sldId id="266" r:id="rId12"/>
    <p:sldId id="268" r:id="rId13"/>
    <p:sldId id="269" r:id="rId14"/>
    <p:sldId id="267" r:id="rId1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2" autoAdjust="0"/>
    <p:restoredTop sz="94660"/>
  </p:normalViewPr>
  <p:slideViewPr>
    <p:cSldViewPr snapToGrid="0">
      <p:cViewPr>
        <p:scale>
          <a:sx n="100" d="100"/>
          <a:sy n="100" d="100"/>
        </p:scale>
        <p:origin x="14" y="-4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B510A8E-FF9B-412F-B43B-CB8413A652F1}" type="doc">
      <dgm:prSet loTypeId="urn:microsoft.com/office/officeart/2018/2/layout/IconVerticalSolidList" loCatId="icon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0E849AC-96E8-4D26-82C1-7C0487FE5643}">
      <dgm:prSet/>
      <dgm:spPr/>
      <dgm:t>
        <a:bodyPr/>
        <a:lstStyle/>
        <a:p>
          <a:pPr>
            <a:lnSpc>
              <a:spcPct val="100000"/>
            </a:lnSpc>
          </a:pPr>
          <a:r>
            <a:rPr lang="fr-CA" dirty="0"/>
            <a:t>Diagnostique</a:t>
          </a:r>
          <a:endParaRPr lang="en-US" dirty="0"/>
        </a:p>
      </dgm:t>
    </dgm:pt>
    <dgm:pt modelId="{63AF47DC-22D5-4DBA-846F-3E8397D04E08}" type="parTrans" cxnId="{869DEE10-DB46-4274-B58E-BD6A85DAF11D}">
      <dgm:prSet/>
      <dgm:spPr/>
      <dgm:t>
        <a:bodyPr/>
        <a:lstStyle/>
        <a:p>
          <a:endParaRPr lang="en-US"/>
        </a:p>
      </dgm:t>
    </dgm:pt>
    <dgm:pt modelId="{90A20FA9-CC16-4625-9AD6-DF0DEAC33F1A}" type="sibTrans" cxnId="{869DEE10-DB46-4274-B58E-BD6A85DAF11D}">
      <dgm:prSet/>
      <dgm:spPr/>
      <dgm:t>
        <a:bodyPr/>
        <a:lstStyle/>
        <a:p>
          <a:endParaRPr lang="en-US"/>
        </a:p>
      </dgm:t>
    </dgm:pt>
    <dgm:pt modelId="{B2425D9C-4E01-44FB-BA39-70D5F183D26D}">
      <dgm:prSet/>
      <dgm:spPr/>
      <dgm:t>
        <a:bodyPr/>
        <a:lstStyle/>
        <a:p>
          <a:pPr>
            <a:lnSpc>
              <a:spcPct val="100000"/>
            </a:lnSpc>
          </a:pPr>
          <a:r>
            <a:rPr lang="fr-CA"/>
            <a:t>Théorie</a:t>
          </a:r>
          <a:endParaRPr lang="en-US"/>
        </a:p>
      </dgm:t>
    </dgm:pt>
    <dgm:pt modelId="{99E3A6F2-180A-4FA5-820D-BC168E32A6BE}" type="parTrans" cxnId="{1E18DE47-40EF-44FC-A346-91557EF873CD}">
      <dgm:prSet/>
      <dgm:spPr/>
      <dgm:t>
        <a:bodyPr/>
        <a:lstStyle/>
        <a:p>
          <a:endParaRPr lang="en-US"/>
        </a:p>
      </dgm:t>
    </dgm:pt>
    <dgm:pt modelId="{6FE0FD11-2E38-4514-A023-10DB7A2BD216}" type="sibTrans" cxnId="{1E18DE47-40EF-44FC-A346-91557EF873CD}">
      <dgm:prSet/>
      <dgm:spPr/>
      <dgm:t>
        <a:bodyPr/>
        <a:lstStyle/>
        <a:p>
          <a:endParaRPr lang="en-US"/>
        </a:p>
      </dgm:t>
    </dgm:pt>
    <dgm:pt modelId="{DE616EF1-B2BC-4A6B-B2E4-E0291DBBFA08}">
      <dgm:prSet/>
      <dgm:spPr/>
      <dgm:t>
        <a:bodyPr/>
        <a:lstStyle/>
        <a:p>
          <a:pPr>
            <a:lnSpc>
              <a:spcPct val="100000"/>
            </a:lnSpc>
          </a:pPr>
          <a:r>
            <a:rPr lang="fr-CA"/>
            <a:t>Exercices</a:t>
          </a:r>
          <a:endParaRPr lang="en-US"/>
        </a:p>
      </dgm:t>
    </dgm:pt>
    <dgm:pt modelId="{9A5B25DE-68A8-4E80-B4CA-DBC4AB1F6590}" type="parTrans" cxnId="{0D8BA4C8-1ADB-4041-9433-4F96D658BE4F}">
      <dgm:prSet/>
      <dgm:spPr/>
      <dgm:t>
        <a:bodyPr/>
        <a:lstStyle/>
        <a:p>
          <a:endParaRPr lang="en-US"/>
        </a:p>
      </dgm:t>
    </dgm:pt>
    <dgm:pt modelId="{E5739159-908D-4567-ABF0-4002D4723F7F}" type="sibTrans" cxnId="{0D8BA4C8-1ADB-4041-9433-4F96D658BE4F}">
      <dgm:prSet/>
      <dgm:spPr/>
      <dgm:t>
        <a:bodyPr/>
        <a:lstStyle/>
        <a:p>
          <a:endParaRPr lang="en-US"/>
        </a:p>
      </dgm:t>
    </dgm:pt>
    <dgm:pt modelId="{D7F8DE63-A592-4B4B-97D3-79772641AB40}" type="pres">
      <dgm:prSet presAssocID="{1B510A8E-FF9B-412F-B43B-CB8413A652F1}" presName="root" presStyleCnt="0">
        <dgm:presLayoutVars>
          <dgm:dir/>
          <dgm:resizeHandles val="exact"/>
        </dgm:presLayoutVars>
      </dgm:prSet>
      <dgm:spPr/>
    </dgm:pt>
    <dgm:pt modelId="{C8D5BDAC-5D18-4B18-87DC-E5821D8E6635}" type="pres">
      <dgm:prSet presAssocID="{00E849AC-96E8-4D26-82C1-7C0487FE5643}" presName="compNode" presStyleCnt="0"/>
      <dgm:spPr/>
    </dgm:pt>
    <dgm:pt modelId="{DDD53870-EE97-4CF6-9012-E974B1BE9227}" type="pres">
      <dgm:prSet presAssocID="{00E849AC-96E8-4D26-82C1-7C0487FE5643}" presName="bgRect" presStyleLbl="bgShp" presStyleIdx="0" presStyleCnt="3"/>
      <dgm:spPr/>
    </dgm:pt>
    <dgm:pt modelId="{BD1EF2D3-BC28-48A9-953C-AB9A1674E9FE}" type="pres">
      <dgm:prSet presAssocID="{00E849AC-96E8-4D26-82C1-7C0487FE564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edicine"/>
        </a:ext>
      </dgm:extLst>
    </dgm:pt>
    <dgm:pt modelId="{69AE98B3-05BE-48BC-974A-9483649B541F}" type="pres">
      <dgm:prSet presAssocID="{00E849AC-96E8-4D26-82C1-7C0487FE5643}" presName="spaceRect" presStyleCnt="0"/>
      <dgm:spPr/>
    </dgm:pt>
    <dgm:pt modelId="{C2EB0D09-801A-4C76-9A1B-4BE4741B346B}" type="pres">
      <dgm:prSet presAssocID="{00E849AC-96E8-4D26-82C1-7C0487FE5643}" presName="parTx" presStyleLbl="revTx" presStyleIdx="0" presStyleCnt="3">
        <dgm:presLayoutVars>
          <dgm:chMax val="0"/>
          <dgm:chPref val="0"/>
        </dgm:presLayoutVars>
      </dgm:prSet>
      <dgm:spPr/>
    </dgm:pt>
    <dgm:pt modelId="{FE0BE412-8BFC-48FE-8EE3-CFFC89470AC4}" type="pres">
      <dgm:prSet presAssocID="{90A20FA9-CC16-4625-9AD6-DF0DEAC33F1A}" presName="sibTrans" presStyleCnt="0"/>
      <dgm:spPr/>
    </dgm:pt>
    <dgm:pt modelId="{B3EC6F09-6473-4852-8112-C2D01045284F}" type="pres">
      <dgm:prSet presAssocID="{B2425D9C-4E01-44FB-BA39-70D5F183D26D}" presName="compNode" presStyleCnt="0"/>
      <dgm:spPr/>
    </dgm:pt>
    <dgm:pt modelId="{B5FB2907-2690-418F-88F5-4121829FF1FB}" type="pres">
      <dgm:prSet presAssocID="{B2425D9C-4E01-44FB-BA39-70D5F183D26D}" presName="bgRect" presStyleLbl="bgShp" presStyleIdx="1" presStyleCnt="3"/>
      <dgm:spPr/>
    </dgm:pt>
    <dgm:pt modelId="{C1F66320-F66D-4E14-A456-F781B386339D}" type="pres">
      <dgm:prSet presAssocID="{B2425D9C-4E01-44FB-BA39-70D5F183D26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B232CAC0-7504-47F7-8A94-C306072AAA60}" type="pres">
      <dgm:prSet presAssocID="{B2425D9C-4E01-44FB-BA39-70D5F183D26D}" presName="spaceRect" presStyleCnt="0"/>
      <dgm:spPr/>
    </dgm:pt>
    <dgm:pt modelId="{810F365F-8296-4317-9021-21708E15CAD9}" type="pres">
      <dgm:prSet presAssocID="{B2425D9C-4E01-44FB-BA39-70D5F183D26D}" presName="parTx" presStyleLbl="revTx" presStyleIdx="1" presStyleCnt="3">
        <dgm:presLayoutVars>
          <dgm:chMax val="0"/>
          <dgm:chPref val="0"/>
        </dgm:presLayoutVars>
      </dgm:prSet>
      <dgm:spPr/>
    </dgm:pt>
    <dgm:pt modelId="{66BEF5A6-1509-4D33-922A-9DDE2BF12C04}" type="pres">
      <dgm:prSet presAssocID="{6FE0FD11-2E38-4514-A023-10DB7A2BD216}" presName="sibTrans" presStyleCnt="0"/>
      <dgm:spPr/>
    </dgm:pt>
    <dgm:pt modelId="{E416E803-3C04-4063-B029-C09FA11A8818}" type="pres">
      <dgm:prSet presAssocID="{DE616EF1-B2BC-4A6B-B2E4-E0291DBBFA08}" presName="compNode" presStyleCnt="0"/>
      <dgm:spPr/>
    </dgm:pt>
    <dgm:pt modelId="{8392D801-243F-4DF6-8079-7C0FF26D7C72}" type="pres">
      <dgm:prSet presAssocID="{DE616EF1-B2BC-4A6B-B2E4-E0291DBBFA08}" presName="bgRect" presStyleLbl="bgShp" presStyleIdx="2" presStyleCnt="3"/>
      <dgm:spPr/>
    </dgm:pt>
    <dgm:pt modelId="{E57704C8-1D83-4E6E-BAF2-9965EE650348}" type="pres">
      <dgm:prSet presAssocID="{DE616EF1-B2BC-4A6B-B2E4-E0291DBBFA0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urir"/>
        </a:ext>
      </dgm:extLst>
    </dgm:pt>
    <dgm:pt modelId="{5B065B72-1075-4352-8087-992C71D05CF1}" type="pres">
      <dgm:prSet presAssocID="{DE616EF1-B2BC-4A6B-B2E4-E0291DBBFA08}" presName="spaceRect" presStyleCnt="0"/>
      <dgm:spPr/>
    </dgm:pt>
    <dgm:pt modelId="{20A0EF79-9380-4C8D-B0AE-BB20B2A6431A}" type="pres">
      <dgm:prSet presAssocID="{DE616EF1-B2BC-4A6B-B2E4-E0291DBBFA08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869DEE10-DB46-4274-B58E-BD6A85DAF11D}" srcId="{1B510A8E-FF9B-412F-B43B-CB8413A652F1}" destId="{00E849AC-96E8-4D26-82C1-7C0487FE5643}" srcOrd="0" destOrd="0" parTransId="{63AF47DC-22D5-4DBA-846F-3E8397D04E08}" sibTransId="{90A20FA9-CC16-4625-9AD6-DF0DEAC33F1A}"/>
    <dgm:cxn modelId="{E3F2BF1B-F8E1-415E-99D2-2CF9FA76D0A5}" type="presOf" srcId="{1B510A8E-FF9B-412F-B43B-CB8413A652F1}" destId="{D7F8DE63-A592-4B4B-97D3-79772641AB40}" srcOrd="0" destOrd="0" presId="urn:microsoft.com/office/officeart/2018/2/layout/IconVerticalSolidList"/>
    <dgm:cxn modelId="{1E18DE47-40EF-44FC-A346-91557EF873CD}" srcId="{1B510A8E-FF9B-412F-B43B-CB8413A652F1}" destId="{B2425D9C-4E01-44FB-BA39-70D5F183D26D}" srcOrd="1" destOrd="0" parTransId="{99E3A6F2-180A-4FA5-820D-BC168E32A6BE}" sibTransId="{6FE0FD11-2E38-4514-A023-10DB7A2BD216}"/>
    <dgm:cxn modelId="{B59CAB97-120E-489A-BC02-9AC5868A8EEE}" type="presOf" srcId="{DE616EF1-B2BC-4A6B-B2E4-E0291DBBFA08}" destId="{20A0EF79-9380-4C8D-B0AE-BB20B2A6431A}" srcOrd="0" destOrd="0" presId="urn:microsoft.com/office/officeart/2018/2/layout/IconVerticalSolidList"/>
    <dgm:cxn modelId="{7770DB9E-1C15-49FC-904D-FD07D635D802}" type="presOf" srcId="{B2425D9C-4E01-44FB-BA39-70D5F183D26D}" destId="{810F365F-8296-4317-9021-21708E15CAD9}" srcOrd="0" destOrd="0" presId="urn:microsoft.com/office/officeart/2018/2/layout/IconVerticalSolidList"/>
    <dgm:cxn modelId="{1F257FBE-2038-406B-B155-51F327B2FD91}" type="presOf" srcId="{00E849AC-96E8-4D26-82C1-7C0487FE5643}" destId="{C2EB0D09-801A-4C76-9A1B-4BE4741B346B}" srcOrd="0" destOrd="0" presId="urn:microsoft.com/office/officeart/2018/2/layout/IconVerticalSolidList"/>
    <dgm:cxn modelId="{0D8BA4C8-1ADB-4041-9433-4F96D658BE4F}" srcId="{1B510A8E-FF9B-412F-B43B-CB8413A652F1}" destId="{DE616EF1-B2BC-4A6B-B2E4-E0291DBBFA08}" srcOrd="2" destOrd="0" parTransId="{9A5B25DE-68A8-4E80-B4CA-DBC4AB1F6590}" sibTransId="{E5739159-908D-4567-ABF0-4002D4723F7F}"/>
    <dgm:cxn modelId="{C7D34CB8-6A40-420D-A4EA-11B87A5E1AE7}" type="presParOf" srcId="{D7F8DE63-A592-4B4B-97D3-79772641AB40}" destId="{C8D5BDAC-5D18-4B18-87DC-E5821D8E6635}" srcOrd="0" destOrd="0" presId="urn:microsoft.com/office/officeart/2018/2/layout/IconVerticalSolidList"/>
    <dgm:cxn modelId="{53AF1707-24C5-4AD0-92A6-57E237266D4F}" type="presParOf" srcId="{C8D5BDAC-5D18-4B18-87DC-E5821D8E6635}" destId="{DDD53870-EE97-4CF6-9012-E974B1BE9227}" srcOrd="0" destOrd="0" presId="urn:microsoft.com/office/officeart/2018/2/layout/IconVerticalSolidList"/>
    <dgm:cxn modelId="{21384FBA-0323-4A10-96E0-D9C41690716E}" type="presParOf" srcId="{C8D5BDAC-5D18-4B18-87DC-E5821D8E6635}" destId="{BD1EF2D3-BC28-48A9-953C-AB9A1674E9FE}" srcOrd="1" destOrd="0" presId="urn:microsoft.com/office/officeart/2018/2/layout/IconVerticalSolidList"/>
    <dgm:cxn modelId="{DA8E00E6-3649-44DE-BD84-FE29265AD305}" type="presParOf" srcId="{C8D5BDAC-5D18-4B18-87DC-E5821D8E6635}" destId="{69AE98B3-05BE-48BC-974A-9483649B541F}" srcOrd="2" destOrd="0" presId="urn:microsoft.com/office/officeart/2018/2/layout/IconVerticalSolidList"/>
    <dgm:cxn modelId="{E21BB318-5C18-45DF-AFE0-73FA269A1B93}" type="presParOf" srcId="{C8D5BDAC-5D18-4B18-87DC-E5821D8E6635}" destId="{C2EB0D09-801A-4C76-9A1B-4BE4741B346B}" srcOrd="3" destOrd="0" presId="urn:microsoft.com/office/officeart/2018/2/layout/IconVerticalSolidList"/>
    <dgm:cxn modelId="{2BEE68D1-BC85-4983-B6EE-F6844A70CFC7}" type="presParOf" srcId="{D7F8DE63-A592-4B4B-97D3-79772641AB40}" destId="{FE0BE412-8BFC-48FE-8EE3-CFFC89470AC4}" srcOrd="1" destOrd="0" presId="urn:microsoft.com/office/officeart/2018/2/layout/IconVerticalSolidList"/>
    <dgm:cxn modelId="{02CE6474-3D8C-4AA5-AF43-2D65AAC85B0E}" type="presParOf" srcId="{D7F8DE63-A592-4B4B-97D3-79772641AB40}" destId="{B3EC6F09-6473-4852-8112-C2D01045284F}" srcOrd="2" destOrd="0" presId="urn:microsoft.com/office/officeart/2018/2/layout/IconVerticalSolidList"/>
    <dgm:cxn modelId="{843B3238-3F52-44D1-BA44-AF5EB863FF6B}" type="presParOf" srcId="{B3EC6F09-6473-4852-8112-C2D01045284F}" destId="{B5FB2907-2690-418F-88F5-4121829FF1FB}" srcOrd="0" destOrd="0" presId="urn:microsoft.com/office/officeart/2018/2/layout/IconVerticalSolidList"/>
    <dgm:cxn modelId="{49088BAD-BE21-4397-82EA-02180C7751A8}" type="presParOf" srcId="{B3EC6F09-6473-4852-8112-C2D01045284F}" destId="{C1F66320-F66D-4E14-A456-F781B386339D}" srcOrd="1" destOrd="0" presId="urn:microsoft.com/office/officeart/2018/2/layout/IconVerticalSolidList"/>
    <dgm:cxn modelId="{61B37857-64AA-4BC3-AB84-01DD68A15A07}" type="presParOf" srcId="{B3EC6F09-6473-4852-8112-C2D01045284F}" destId="{B232CAC0-7504-47F7-8A94-C306072AAA60}" srcOrd="2" destOrd="0" presId="urn:microsoft.com/office/officeart/2018/2/layout/IconVerticalSolidList"/>
    <dgm:cxn modelId="{F73234F4-A86B-4294-AB10-D901C9BF6DC2}" type="presParOf" srcId="{B3EC6F09-6473-4852-8112-C2D01045284F}" destId="{810F365F-8296-4317-9021-21708E15CAD9}" srcOrd="3" destOrd="0" presId="urn:microsoft.com/office/officeart/2018/2/layout/IconVerticalSolidList"/>
    <dgm:cxn modelId="{8C3F1073-80E3-4BE5-B278-3B0A3AE97C6B}" type="presParOf" srcId="{D7F8DE63-A592-4B4B-97D3-79772641AB40}" destId="{66BEF5A6-1509-4D33-922A-9DDE2BF12C04}" srcOrd="3" destOrd="0" presId="urn:microsoft.com/office/officeart/2018/2/layout/IconVerticalSolidList"/>
    <dgm:cxn modelId="{86201E32-D679-4C9B-9BCB-5C4EF6C87C46}" type="presParOf" srcId="{D7F8DE63-A592-4B4B-97D3-79772641AB40}" destId="{E416E803-3C04-4063-B029-C09FA11A8818}" srcOrd="4" destOrd="0" presId="urn:microsoft.com/office/officeart/2018/2/layout/IconVerticalSolidList"/>
    <dgm:cxn modelId="{09060B0D-C7EF-49E6-9E8C-05068815FB58}" type="presParOf" srcId="{E416E803-3C04-4063-B029-C09FA11A8818}" destId="{8392D801-243F-4DF6-8079-7C0FF26D7C72}" srcOrd="0" destOrd="0" presId="urn:microsoft.com/office/officeart/2018/2/layout/IconVerticalSolidList"/>
    <dgm:cxn modelId="{B7DE65AA-0691-4E59-9B1F-CD7A527219C3}" type="presParOf" srcId="{E416E803-3C04-4063-B029-C09FA11A8818}" destId="{E57704C8-1D83-4E6E-BAF2-9965EE650348}" srcOrd="1" destOrd="0" presId="urn:microsoft.com/office/officeart/2018/2/layout/IconVerticalSolidList"/>
    <dgm:cxn modelId="{5798C0F4-3DD9-45FA-875B-5DA6F3CA70D6}" type="presParOf" srcId="{E416E803-3C04-4063-B029-C09FA11A8818}" destId="{5B065B72-1075-4352-8087-992C71D05CF1}" srcOrd="2" destOrd="0" presId="urn:microsoft.com/office/officeart/2018/2/layout/IconVerticalSolidList"/>
    <dgm:cxn modelId="{8B0A60BE-0FA8-4BCA-B291-DA5CC96A6CEB}" type="presParOf" srcId="{E416E803-3C04-4063-B029-C09FA11A8818}" destId="{20A0EF79-9380-4C8D-B0AE-BB20B2A6431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D53870-EE97-4CF6-9012-E974B1BE9227}">
      <dsp:nvSpPr>
        <dsp:cNvPr id="0" name=""/>
        <dsp:cNvSpPr/>
      </dsp:nvSpPr>
      <dsp:spPr>
        <a:xfrm>
          <a:off x="0" y="544"/>
          <a:ext cx="5483190" cy="127324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1EF2D3-BC28-48A9-953C-AB9A1674E9FE}">
      <dsp:nvSpPr>
        <dsp:cNvPr id="0" name=""/>
        <dsp:cNvSpPr/>
      </dsp:nvSpPr>
      <dsp:spPr>
        <a:xfrm>
          <a:off x="385157" y="287024"/>
          <a:ext cx="700285" cy="70028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EB0D09-801A-4C76-9A1B-4BE4741B346B}">
      <dsp:nvSpPr>
        <dsp:cNvPr id="0" name=""/>
        <dsp:cNvSpPr/>
      </dsp:nvSpPr>
      <dsp:spPr>
        <a:xfrm>
          <a:off x="1470600" y="544"/>
          <a:ext cx="4012589" cy="12732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4752" tIns="134752" rIns="134752" bIns="134752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2500" kern="1200" dirty="0"/>
            <a:t>Diagnostique</a:t>
          </a:r>
          <a:endParaRPr lang="en-US" sz="2500" kern="1200" dirty="0"/>
        </a:p>
      </dsp:txBody>
      <dsp:txXfrm>
        <a:off x="1470600" y="544"/>
        <a:ext cx="4012589" cy="1273247"/>
      </dsp:txXfrm>
    </dsp:sp>
    <dsp:sp modelId="{B5FB2907-2690-418F-88F5-4121829FF1FB}">
      <dsp:nvSpPr>
        <dsp:cNvPr id="0" name=""/>
        <dsp:cNvSpPr/>
      </dsp:nvSpPr>
      <dsp:spPr>
        <a:xfrm>
          <a:off x="0" y="1592102"/>
          <a:ext cx="5483190" cy="127324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F66320-F66D-4E14-A456-F781B386339D}">
      <dsp:nvSpPr>
        <dsp:cNvPr id="0" name=""/>
        <dsp:cNvSpPr/>
      </dsp:nvSpPr>
      <dsp:spPr>
        <a:xfrm>
          <a:off x="385157" y="1878583"/>
          <a:ext cx="700285" cy="70028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0F365F-8296-4317-9021-21708E15CAD9}">
      <dsp:nvSpPr>
        <dsp:cNvPr id="0" name=""/>
        <dsp:cNvSpPr/>
      </dsp:nvSpPr>
      <dsp:spPr>
        <a:xfrm>
          <a:off x="1470600" y="1592102"/>
          <a:ext cx="4012589" cy="12732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4752" tIns="134752" rIns="134752" bIns="134752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2500" kern="1200"/>
            <a:t>Théorie</a:t>
          </a:r>
          <a:endParaRPr lang="en-US" sz="2500" kern="1200"/>
        </a:p>
      </dsp:txBody>
      <dsp:txXfrm>
        <a:off x="1470600" y="1592102"/>
        <a:ext cx="4012589" cy="1273247"/>
      </dsp:txXfrm>
    </dsp:sp>
    <dsp:sp modelId="{8392D801-243F-4DF6-8079-7C0FF26D7C72}">
      <dsp:nvSpPr>
        <dsp:cNvPr id="0" name=""/>
        <dsp:cNvSpPr/>
      </dsp:nvSpPr>
      <dsp:spPr>
        <a:xfrm>
          <a:off x="0" y="3183661"/>
          <a:ext cx="5483190" cy="127324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7704C8-1D83-4E6E-BAF2-9965EE650348}">
      <dsp:nvSpPr>
        <dsp:cNvPr id="0" name=""/>
        <dsp:cNvSpPr/>
      </dsp:nvSpPr>
      <dsp:spPr>
        <a:xfrm>
          <a:off x="385157" y="3470142"/>
          <a:ext cx="700285" cy="70028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A0EF79-9380-4C8D-B0AE-BB20B2A6431A}">
      <dsp:nvSpPr>
        <dsp:cNvPr id="0" name=""/>
        <dsp:cNvSpPr/>
      </dsp:nvSpPr>
      <dsp:spPr>
        <a:xfrm>
          <a:off x="1470600" y="3183661"/>
          <a:ext cx="4012589" cy="12732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4752" tIns="134752" rIns="134752" bIns="134752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2500" kern="1200"/>
            <a:t>Exercices</a:t>
          </a:r>
          <a:endParaRPr lang="en-US" sz="2500" kern="1200"/>
        </a:p>
      </dsp:txBody>
      <dsp:txXfrm>
        <a:off x="1470600" y="3183661"/>
        <a:ext cx="4012589" cy="12732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088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088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EADE-8E88-4C7C-8AC5-FB148DE4940E}" type="datetime1">
              <a:rPr lang="en-US" smtClean="0"/>
              <a:t>1/11/2025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08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8B9C-477D-492A-96AD-1FC2CC997A73}" type="datetime1">
              <a:rPr lang="en-US" smtClean="0"/>
              <a:t>1/11/2025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64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8927" y="997973"/>
            <a:ext cx="8473395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AED5-E26D-4E29-B1B3-7847B6779594}" type="datetime1">
              <a:rPr lang="en-US" smtClean="0"/>
              <a:t>1/11/2025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841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B6794-849E-4626-908B-D15793550EFB}" type="datetime1">
              <a:rPr lang="en-US" smtClean="0"/>
              <a:t>1/11/2025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039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4E7-5594-42A3-ADBF-E95A7ACEAD64}" type="datetime1">
              <a:rPr lang="en-US" smtClean="0"/>
              <a:t>1/11/2025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399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4088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1344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2B0B-D248-4FFB-8695-AD7FA4B1284A}" type="datetime1">
              <a:rPr lang="en-US" smtClean="0"/>
              <a:t>1/11/2025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995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929147"/>
            <a:ext cx="10689336" cy="7984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088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4088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1344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1344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78EFB-9159-4510-B73F-4F0409ADE937}" type="datetime1">
              <a:rPr lang="en-US" smtClean="0"/>
              <a:t>1/11/2025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940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9412-2452-4BED-A324-9D8C115361AD}" type="datetime1">
              <a:rPr lang="en-US" smtClean="0"/>
              <a:t>1/11/2025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553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8F62-D251-40E8-A23C-F4CFE9FEAB41}" type="datetime1">
              <a:rPr lang="en-US" smtClean="0"/>
              <a:t>1/11/2025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926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9848"/>
            <a:ext cx="4093599" cy="131673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9848"/>
            <a:ext cx="6172200" cy="47912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1176"/>
            <a:ext cx="4093599" cy="33192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6144-149E-4874-93A5-554A0357CF82}" type="datetime1">
              <a:rPr lang="en-US" smtClean="0"/>
              <a:t>1/11/2025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267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65D8-0540-4835-AE5C-25D29DBA01BE}" type="datetime1">
              <a:rPr lang="en-US" smtClean="0"/>
              <a:t>1/11/2025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302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21992"/>
            <a:ext cx="10691265" cy="3739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495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E31BA835-12AC-4E8F-955A-EA3F4DE2791F}" type="datetime1">
              <a:rPr lang="en-US" smtClean="0"/>
              <a:t>1/11/2025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4088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87E7843D-FF13-4365-9478-9625B70A2705}" type="slidenum">
              <a:rPr lang="en-US" smtClean="0"/>
              <a:t>‹N°›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9536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freepngimg.com/png/48326-music-notes-free-download-png-hq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hyperlink" Target="https://pixabay.com/fr/musique-notes-clef-159868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21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21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21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8.sv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pixabay.com/fr/musique-note-poutres-25705/" TargetMode="External"/><Relationship Id="rId3" Type="http://schemas.openxmlformats.org/officeDocument/2006/relationships/diagramLayout" Target="../diagrams/layout1.xml"/><Relationship Id="rId7" Type="http://schemas.openxmlformats.org/officeDocument/2006/relationships/image" Target="../media/image9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10" Type="http://schemas.openxmlformats.org/officeDocument/2006/relationships/hyperlink" Target="https://pixabay.com/fr/musique-notes-clef-159868/" TargetMode="Externa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ixabay.com/fr/musique-notes-clef-159868/" TargetMode="External"/><Relationship Id="rId5" Type="http://schemas.openxmlformats.org/officeDocument/2006/relationships/image" Target="../media/image10.png"/><Relationship Id="rId4" Type="http://schemas.openxmlformats.org/officeDocument/2006/relationships/image" Target="../media/image12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2.sv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2.sv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6.jpeg"/><Relationship Id="rId4" Type="http://schemas.openxmlformats.org/officeDocument/2006/relationships/image" Target="../media/image15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5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5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5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fr.wikipedia.org/wiki/Port%C3%A9e_(musique)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0E52DF2-6802-459B-AC2A-AF976DEB1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3" descr="Sphères blanches dans un effet flou">
            <a:extLst>
              <a:ext uri="{FF2B5EF4-FFF2-40B4-BE49-F238E27FC236}">
                <a16:creationId xmlns:a16="http://schemas.microsoft.com/office/drawing/2014/main" id="{F09381BE-12D6-DDBA-7006-90DB726010B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8872" r="-1" b="-1"/>
          <a:stretch/>
        </p:blipFill>
        <p:spPr>
          <a:xfrm>
            <a:off x="20" y="10"/>
            <a:ext cx="7320707" cy="6857985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ED72E2E4-92F0-871C-296E-7A6D16175E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96466" y="2446100"/>
            <a:ext cx="3730839" cy="979680"/>
          </a:xfrm>
        </p:spPr>
        <p:txBody>
          <a:bodyPr anchor="b">
            <a:normAutofit/>
          </a:bodyPr>
          <a:lstStyle/>
          <a:p>
            <a:r>
              <a:rPr lang="fr-CA" sz="4000" dirty="0"/>
              <a:t>Musique-ai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01DEA17-90F7-55AF-6D52-B460BAE949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96466" y="3468804"/>
            <a:ext cx="3137031" cy="979680"/>
          </a:xfrm>
        </p:spPr>
        <p:txBody>
          <a:bodyPr anchor="t">
            <a:normAutofit/>
          </a:bodyPr>
          <a:lstStyle/>
          <a:p>
            <a:r>
              <a:rPr lang="fr-CA" sz="1800" dirty="0"/>
              <a:t>Maquette d’une plateforme d’apprentissage de la musique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153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 5" descr="Une image contenant croquis, dessin, noir, conception&#10;&#10;Description générée automatiquement">
            <a:extLst>
              <a:ext uri="{FF2B5EF4-FFF2-40B4-BE49-F238E27FC236}">
                <a16:creationId xmlns:a16="http://schemas.microsoft.com/office/drawing/2014/main" id="{0CEDA74A-3BBD-88D2-66E7-A5BAC4AA8D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598894" y="149969"/>
            <a:ext cx="4267209" cy="2987046"/>
          </a:xfrm>
          <a:prstGeom prst="rect">
            <a:avLst/>
          </a:prstGeom>
        </p:spPr>
      </p:pic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E258698A-2684-6BCC-2F97-EA3ABBCCE766}"/>
              </a:ext>
            </a:extLst>
          </p:cNvPr>
          <p:cNvSpPr/>
          <p:nvPr/>
        </p:nvSpPr>
        <p:spPr>
          <a:xfrm>
            <a:off x="9253357" y="5721911"/>
            <a:ext cx="2473948" cy="793064"/>
          </a:xfrm>
          <a:prstGeom prst="round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Connexion</a:t>
            </a:r>
          </a:p>
        </p:txBody>
      </p:sp>
    </p:spTree>
    <p:extLst>
      <p:ext uri="{BB962C8B-B14F-4D97-AF65-F5344CB8AC3E}">
        <p14:creationId xmlns:p14="http://schemas.microsoft.com/office/powerpoint/2010/main" val="17419217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365EEC7-DEAA-C2D0-D383-98E55FA7A0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93EF4714-8A01-6B91-42EA-B3E1CE02AB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C710D79-2FBD-C07F-1EA3-114C70B3E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399"/>
            <a:ext cx="3616703" cy="1621147"/>
          </a:xfrm>
        </p:spPr>
        <p:txBody>
          <a:bodyPr>
            <a:normAutofit/>
          </a:bodyPr>
          <a:lstStyle/>
          <a:p>
            <a:r>
              <a:rPr lang="fr-CA" dirty="0"/>
              <a:t>Exercices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35B8E7F-5D23-1C6F-249F-46CF832808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6176" y="914399"/>
            <a:ext cx="5138688" cy="5248657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fr-CA" dirty="0"/>
              <a:t>Réussis les exercices suivants afin de passer au niveau suivant.</a:t>
            </a:r>
          </a:p>
          <a:p>
            <a:pPr marL="0" indent="0">
              <a:lnSpc>
                <a:spcPct val="100000"/>
              </a:lnSpc>
              <a:buNone/>
            </a:pPr>
            <a:endParaRPr lang="fr-CA" dirty="0"/>
          </a:p>
          <a:p>
            <a:pPr marL="0" indent="0">
              <a:lnSpc>
                <a:spcPct val="100000"/>
              </a:lnSpc>
              <a:buNone/>
            </a:pPr>
            <a:r>
              <a:rPr lang="fr-CA" dirty="0"/>
              <a:t>Bonne chance!</a:t>
            </a:r>
          </a:p>
        </p:txBody>
      </p:sp>
      <p:cxnSp>
        <p:nvCxnSpPr>
          <p:cNvPr id="52" name="Straight Connector 1">
            <a:extLst>
              <a:ext uri="{FF2B5EF4-FFF2-40B4-BE49-F238E27FC236}">
                <a16:creationId xmlns:a16="http://schemas.microsoft.com/office/drawing/2014/main" id="{FF1C55C1-4BEE-F306-0201-2C0AA290B3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2376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3" descr="Sphères blanches dans un effet flou">
            <a:extLst>
              <a:ext uri="{FF2B5EF4-FFF2-40B4-BE49-F238E27FC236}">
                <a16:creationId xmlns:a16="http://schemas.microsoft.com/office/drawing/2014/main" id="{6813ADAD-DDC8-EFA0-39E8-0A53EDC511A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rcRect l="18872" r="-1" b="-1"/>
          <a:stretch/>
        </p:blipFill>
        <p:spPr>
          <a:xfrm>
            <a:off x="-93133" y="0"/>
            <a:ext cx="6346176" cy="6858000"/>
          </a:xfrm>
          <a:prstGeom prst="rect">
            <a:avLst/>
          </a:prstGeom>
        </p:spPr>
      </p:pic>
      <p:pic>
        <p:nvPicPr>
          <p:cNvPr id="7" name="Image 6" descr="Une image contenant art, dessin humoristique, dessin, Graphique&#10;&#10;Description générée automatiquement">
            <a:extLst>
              <a:ext uri="{FF2B5EF4-FFF2-40B4-BE49-F238E27FC236}">
                <a16:creationId xmlns:a16="http://schemas.microsoft.com/office/drawing/2014/main" id="{D1E00838-A202-6E1A-EBAF-FF6A4F6B42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610158" y="2842768"/>
            <a:ext cx="4324900" cy="3667760"/>
          </a:xfrm>
          <a:prstGeom prst="rect">
            <a:avLst/>
          </a:prstGeom>
        </p:spPr>
      </p:pic>
      <p:sp>
        <p:nvSpPr>
          <p:cNvPr id="4" name="Rectangle 3" descr="Courir">
            <a:extLst>
              <a:ext uri="{FF2B5EF4-FFF2-40B4-BE49-F238E27FC236}">
                <a16:creationId xmlns:a16="http://schemas.microsoft.com/office/drawing/2014/main" id="{0285DC8C-D91C-4F46-0F3D-135EF5BA7AF0}"/>
              </a:ext>
            </a:extLst>
          </p:cNvPr>
          <p:cNvSpPr/>
          <p:nvPr/>
        </p:nvSpPr>
        <p:spPr>
          <a:xfrm>
            <a:off x="52194" y="22091"/>
            <a:ext cx="700285" cy="700285"/>
          </a:xfrm>
          <a:prstGeom prst="rect">
            <a:avLst/>
          </a:prstGeom>
          <a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278415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F0C4CAA-2E9D-A472-EB29-0275B329C3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B32A19-4927-1D74-A9BB-81A1B41CE2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CB48710-5FE7-C26D-9468-40EAED871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031" y="559063"/>
            <a:ext cx="3588803" cy="5256025"/>
          </a:xfrm>
        </p:spPr>
        <p:txBody>
          <a:bodyPr>
            <a:normAutofit/>
          </a:bodyPr>
          <a:lstStyle/>
          <a:p>
            <a:r>
              <a:rPr lang="fr-CA" sz="3600" dirty="0"/>
              <a:t>Exercices:        Le solfège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BBBF212-D714-4DF5-BAFC-6480E7561F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3022" y="622249"/>
            <a:ext cx="4326956" cy="23986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CA" dirty="0"/>
              <a:t>Quelle note vient après Do:</a:t>
            </a:r>
          </a:p>
          <a:p>
            <a:pPr marL="0" indent="0">
              <a:buNone/>
            </a:pPr>
            <a:endParaRPr lang="fr-CA" dirty="0"/>
          </a:p>
          <a:p>
            <a:pPr marL="0" indent="0">
              <a:buNone/>
            </a:pPr>
            <a:endParaRPr lang="fr-CA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6B4A87F-6CCE-F06A-8646-EE48226828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223541" y="723900"/>
            <a:ext cx="15948" cy="54500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Sphères blanches dans un effet flou">
            <a:extLst>
              <a:ext uri="{FF2B5EF4-FFF2-40B4-BE49-F238E27FC236}">
                <a16:creationId xmlns:a16="http://schemas.microsoft.com/office/drawing/2014/main" id="{FE697B70-9F1F-DA0A-C74E-6ECE2F05709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rcRect l="18872" r="-1" b="-1"/>
          <a:stretch/>
        </p:blipFill>
        <p:spPr>
          <a:xfrm>
            <a:off x="0" y="0"/>
            <a:ext cx="4239489" cy="685800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83B961FB-B616-C583-FE72-CBEAEE8AC1E7}"/>
              </a:ext>
            </a:extLst>
          </p:cNvPr>
          <p:cNvSpPr txBox="1"/>
          <p:nvPr/>
        </p:nvSpPr>
        <p:spPr>
          <a:xfrm>
            <a:off x="4768645" y="2131940"/>
            <a:ext cx="880369" cy="18847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fr-CA" sz="2000" dirty="0"/>
              <a:t>Mi</a:t>
            </a:r>
          </a:p>
          <a:p>
            <a:pPr marL="342900" indent="-342900">
              <a:lnSpc>
                <a:spcPct val="150000"/>
              </a:lnSpc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fr-CA" sz="2000" dirty="0"/>
              <a:t>Fa</a:t>
            </a:r>
          </a:p>
          <a:p>
            <a:pPr marL="342900" indent="-342900">
              <a:lnSpc>
                <a:spcPct val="150000"/>
              </a:lnSpc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fr-CA" sz="2000" dirty="0"/>
              <a:t>Ré</a:t>
            </a:r>
          </a:p>
          <a:p>
            <a:pPr marL="342900" indent="-342900">
              <a:lnSpc>
                <a:spcPct val="150000"/>
              </a:lnSpc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fr-CA" sz="2000" dirty="0"/>
              <a:t>Sol</a:t>
            </a:r>
          </a:p>
        </p:txBody>
      </p:sp>
      <p:sp>
        <p:nvSpPr>
          <p:cNvPr id="5" name="Rectangle 4" descr="Courir">
            <a:extLst>
              <a:ext uri="{FF2B5EF4-FFF2-40B4-BE49-F238E27FC236}">
                <a16:creationId xmlns:a16="http://schemas.microsoft.com/office/drawing/2014/main" id="{FE5AA530-F6F1-692F-4E89-F71A859D4FDF}"/>
              </a:ext>
            </a:extLst>
          </p:cNvPr>
          <p:cNvSpPr/>
          <p:nvPr/>
        </p:nvSpPr>
        <p:spPr>
          <a:xfrm>
            <a:off x="52194" y="22091"/>
            <a:ext cx="700285" cy="700285"/>
          </a:xfrm>
          <a:prstGeom prst="rect">
            <a:avLst/>
          </a:prstGeom>
          <a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377291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C5F719F-6B58-3245-E989-A3395566C9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90EAFEE-AD7E-0664-C8EB-EB6C77502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41B2839-51A1-C647-9F17-F400A4245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031" y="559063"/>
            <a:ext cx="3588803" cy="5256025"/>
          </a:xfrm>
        </p:spPr>
        <p:txBody>
          <a:bodyPr>
            <a:normAutofit/>
          </a:bodyPr>
          <a:lstStyle/>
          <a:p>
            <a:r>
              <a:rPr lang="fr-CA" sz="3600" dirty="0"/>
              <a:t>Exercices:        Le solfège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F66AB42-8F16-D210-2E60-93809AC65C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3022" y="622249"/>
            <a:ext cx="4326956" cy="23986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CA" dirty="0"/>
              <a:t>Combien y a-t-il de notes dans la gamme?</a:t>
            </a:r>
          </a:p>
          <a:p>
            <a:pPr marL="0" indent="0">
              <a:buNone/>
            </a:pPr>
            <a:endParaRPr lang="fr-CA" dirty="0"/>
          </a:p>
          <a:p>
            <a:pPr marL="0" indent="0">
              <a:buNone/>
            </a:pPr>
            <a:endParaRPr lang="fr-CA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09C347C-AB50-924C-82F0-10B53B394C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223541" y="723900"/>
            <a:ext cx="15948" cy="54500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Sphères blanches dans un effet flou">
            <a:extLst>
              <a:ext uri="{FF2B5EF4-FFF2-40B4-BE49-F238E27FC236}">
                <a16:creationId xmlns:a16="http://schemas.microsoft.com/office/drawing/2014/main" id="{7C172E33-2D0F-3FD3-E228-D11AAEDF141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rcRect l="18872" r="-1" b="-1"/>
          <a:stretch/>
        </p:blipFill>
        <p:spPr>
          <a:xfrm>
            <a:off x="0" y="0"/>
            <a:ext cx="4239489" cy="685800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7AF9A115-A4BC-BF43-D71E-D7D23C3D3C7C}"/>
              </a:ext>
            </a:extLst>
          </p:cNvPr>
          <p:cNvSpPr txBox="1"/>
          <p:nvPr/>
        </p:nvSpPr>
        <p:spPr>
          <a:xfrm>
            <a:off x="4768645" y="2131940"/>
            <a:ext cx="1061509" cy="18847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fr-CA" sz="2000" dirty="0"/>
              <a:t>Six</a:t>
            </a:r>
          </a:p>
          <a:p>
            <a:pPr marL="342900" indent="-342900">
              <a:lnSpc>
                <a:spcPct val="150000"/>
              </a:lnSpc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fr-CA" sz="2000" dirty="0"/>
              <a:t>Huit</a:t>
            </a:r>
          </a:p>
          <a:p>
            <a:pPr marL="342900" indent="-342900">
              <a:lnSpc>
                <a:spcPct val="150000"/>
              </a:lnSpc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fr-CA" sz="2000" dirty="0"/>
              <a:t>Sept</a:t>
            </a:r>
          </a:p>
          <a:p>
            <a:pPr marL="342900" indent="-342900">
              <a:lnSpc>
                <a:spcPct val="150000"/>
              </a:lnSpc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fr-CA" sz="2000" dirty="0"/>
              <a:t>Cinq</a:t>
            </a:r>
          </a:p>
        </p:txBody>
      </p:sp>
      <p:sp>
        <p:nvSpPr>
          <p:cNvPr id="5" name="Rectangle 4" descr="Courir">
            <a:extLst>
              <a:ext uri="{FF2B5EF4-FFF2-40B4-BE49-F238E27FC236}">
                <a16:creationId xmlns:a16="http://schemas.microsoft.com/office/drawing/2014/main" id="{68C35689-1DE1-B6A0-3268-71BC003B9497}"/>
              </a:ext>
            </a:extLst>
          </p:cNvPr>
          <p:cNvSpPr/>
          <p:nvPr/>
        </p:nvSpPr>
        <p:spPr>
          <a:xfrm>
            <a:off x="52194" y="22091"/>
            <a:ext cx="700285" cy="700285"/>
          </a:xfrm>
          <a:prstGeom prst="rect">
            <a:avLst/>
          </a:prstGeom>
          <a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822011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F527F17-5E36-A14B-89B2-5215DD3A89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6C0AFC2-0DFB-5985-195B-FC8F33D6F2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B2DB747-4975-4090-BA92-319095AB6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031" y="559063"/>
            <a:ext cx="3588803" cy="5256025"/>
          </a:xfrm>
        </p:spPr>
        <p:txBody>
          <a:bodyPr>
            <a:normAutofit/>
          </a:bodyPr>
          <a:lstStyle/>
          <a:p>
            <a:r>
              <a:rPr lang="fr-CA" sz="3600" dirty="0"/>
              <a:t>Exercices:        Le solfège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8852AA1-D7C8-E20E-12EC-ED87095A35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3022" y="622249"/>
            <a:ext cx="4326956" cy="23986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CA" dirty="0"/>
              <a:t>Combien de temps vaut une noire</a:t>
            </a:r>
          </a:p>
          <a:p>
            <a:pPr marL="0" indent="0">
              <a:buNone/>
            </a:pPr>
            <a:endParaRPr lang="fr-CA" dirty="0"/>
          </a:p>
          <a:p>
            <a:pPr marL="0" indent="0">
              <a:buNone/>
            </a:pPr>
            <a:endParaRPr lang="fr-CA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2B89B62-ECAD-7BE5-E0E8-450F52F3B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223541" y="723900"/>
            <a:ext cx="15948" cy="54500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Sphères blanches dans un effet flou">
            <a:extLst>
              <a:ext uri="{FF2B5EF4-FFF2-40B4-BE49-F238E27FC236}">
                <a16:creationId xmlns:a16="http://schemas.microsoft.com/office/drawing/2014/main" id="{C15E550C-158A-E889-3172-D43CCCF1A0C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rcRect l="18872" r="-1" b="-1"/>
          <a:stretch/>
        </p:blipFill>
        <p:spPr>
          <a:xfrm>
            <a:off x="0" y="0"/>
            <a:ext cx="4239489" cy="685800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1A694AA9-88FC-6F41-B627-DD42260891EC}"/>
              </a:ext>
            </a:extLst>
          </p:cNvPr>
          <p:cNvSpPr txBox="1"/>
          <p:nvPr/>
        </p:nvSpPr>
        <p:spPr>
          <a:xfrm>
            <a:off x="4768645" y="2131940"/>
            <a:ext cx="1997663" cy="18847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fr-CA" sz="2000" dirty="0"/>
              <a:t>Quatre temps</a:t>
            </a:r>
          </a:p>
          <a:p>
            <a:pPr marL="342900" indent="-342900">
              <a:lnSpc>
                <a:spcPct val="150000"/>
              </a:lnSpc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fr-CA" sz="2000" dirty="0"/>
              <a:t>Un temps</a:t>
            </a:r>
          </a:p>
          <a:p>
            <a:pPr marL="342900" indent="-342900">
              <a:lnSpc>
                <a:spcPct val="150000"/>
              </a:lnSpc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fr-CA" sz="2000" dirty="0"/>
              <a:t>Deux temps</a:t>
            </a:r>
          </a:p>
          <a:p>
            <a:pPr marL="342900" indent="-342900">
              <a:lnSpc>
                <a:spcPct val="150000"/>
              </a:lnSpc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fr-CA" sz="2000"/>
              <a:t>Trois temps</a:t>
            </a:r>
            <a:endParaRPr lang="fr-CA" sz="2000" dirty="0"/>
          </a:p>
        </p:txBody>
      </p:sp>
      <p:sp>
        <p:nvSpPr>
          <p:cNvPr id="5" name="Rectangle 4" descr="Courir">
            <a:extLst>
              <a:ext uri="{FF2B5EF4-FFF2-40B4-BE49-F238E27FC236}">
                <a16:creationId xmlns:a16="http://schemas.microsoft.com/office/drawing/2014/main" id="{A0D4C151-33CC-AB2E-1DB2-982F2D43FA69}"/>
              </a:ext>
            </a:extLst>
          </p:cNvPr>
          <p:cNvSpPr/>
          <p:nvPr/>
        </p:nvSpPr>
        <p:spPr>
          <a:xfrm>
            <a:off x="52194" y="22091"/>
            <a:ext cx="700285" cy="700285"/>
          </a:xfrm>
          <a:prstGeom prst="rect">
            <a:avLst/>
          </a:prstGeom>
          <a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6204928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E59272B-36B7-C6D8-91C6-81F4746674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AA166FA-6181-C928-6C39-038EA0FE7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705F9B9-9D79-5E99-87C9-93175E91D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031" y="559063"/>
            <a:ext cx="3588803" cy="5256025"/>
          </a:xfrm>
        </p:spPr>
        <p:txBody>
          <a:bodyPr>
            <a:normAutofit/>
          </a:bodyPr>
          <a:lstStyle/>
          <a:p>
            <a:r>
              <a:rPr lang="fr-CA" sz="3600" dirty="0"/>
              <a:t>Exercices:        Le solfège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EA643BC-5E1D-DA38-5B1F-B936CAA17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223541" y="723900"/>
            <a:ext cx="15948" cy="54500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Sphères blanches dans un effet flou">
            <a:extLst>
              <a:ext uri="{FF2B5EF4-FFF2-40B4-BE49-F238E27FC236}">
                <a16:creationId xmlns:a16="http://schemas.microsoft.com/office/drawing/2014/main" id="{EDA2DEE2-913D-5436-27E3-95FEB7E9037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rcRect l="18872" r="-1" b="-1"/>
          <a:stretch/>
        </p:blipFill>
        <p:spPr>
          <a:xfrm>
            <a:off x="0" y="0"/>
            <a:ext cx="4239489" cy="6858000"/>
          </a:xfrm>
          <a:prstGeom prst="rect">
            <a:avLst/>
          </a:prstGeom>
        </p:spPr>
      </p:pic>
      <p:pic>
        <p:nvPicPr>
          <p:cNvPr id="4098" name="Picture 2" descr="La clef de SOL (clé de SOL), en musique et en solfège">
            <a:extLst>
              <a:ext uri="{FF2B5EF4-FFF2-40B4-BE49-F238E27FC236}">
                <a16:creationId xmlns:a16="http://schemas.microsoft.com/office/drawing/2014/main" id="{2120ED36-524C-E817-27D4-3EA01DF629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2730" y="559063"/>
            <a:ext cx="2058839" cy="1080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7A75DD49-E12D-A121-ADEE-DB192557ADC4}"/>
              </a:ext>
            </a:extLst>
          </p:cNvPr>
          <p:cNvSpPr txBox="1"/>
          <p:nvPr/>
        </p:nvSpPr>
        <p:spPr>
          <a:xfrm>
            <a:off x="4768645" y="2131940"/>
            <a:ext cx="1596912" cy="18847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r>
              <a:rPr lang="fr-CA" sz="2000" dirty="0"/>
              <a:t>Clé de sol</a:t>
            </a:r>
          </a:p>
          <a:p>
            <a:pPr marL="342900" indent="-342900">
              <a:lnSpc>
                <a:spcPct val="150000"/>
              </a:lnSpc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r>
              <a:rPr lang="fr-CA" sz="2000" dirty="0"/>
              <a:t>Clé de fa</a:t>
            </a:r>
          </a:p>
          <a:p>
            <a:pPr marL="342900" indent="-342900">
              <a:lnSpc>
                <a:spcPct val="150000"/>
              </a:lnSpc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r>
              <a:rPr lang="fr-CA" sz="2000" dirty="0"/>
              <a:t>Clé d’ut</a:t>
            </a:r>
          </a:p>
          <a:p>
            <a:pPr marL="342900" indent="-342900">
              <a:lnSpc>
                <a:spcPct val="150000"/>
              </a:lnSpc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r>
              <a:rPr lang="fr-CA" sz="2000" dirty="0"/>
              <a:t>Mesure</a:t>
            </a:r>
          </a:p>
        </p:txBody>
      </p:sp>
      <p:sp>
        <p:nvSpPr>
          <p:cNvPr id="5" name="Rectangle 4" descr="Courir">
            <a:extLst>
              <a:ext uri="{FF2B5EF4-FFF2-40B4-BE49-F238E27FC236}">
                <a16:creationId xmlns:a16="http://schemas.microsoft.com/office/drawing/2014/main" id="{A6CDECE4-375A-D284-C575-A9799D39FC9D}"/>
              </a:ext>
            </a:extLst>
          </p:cNvPr>
          <p:cNvSpPr/>
          <p:nvPr/>
        </p:nvSpPr>
        <p:spPr>
          <a:xfrm>
            <a:off x="52194" y="22091"/>
            <a:ext cx="700285" cy="700285"/>
          </a:xfrm>
          <a:prstGeom prst="rect">
            <a:avLst/>
          </a:prstGeom>
          <a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CB99B2C-46C7-1CD0-E06A-1C78A77742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3022" y="622249"/>
            <a:ext cx="4326956" cy="23986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CA" dirty="0"/>
              <a:t>Quel est le nom de ce symbole musical: </a:t>
            </a:r>
          </a:p>
          <a:p>
            <a:pPr marL="0" indent="0">
              <a:buNone/>
            </a:pPr>
            <a:endParaRPr lang="fr-CA" dirty="0"/>
          </a:p>
          <a:p>
            <a:pPr marL="0" indent="0">
              <a:buNone/>
            </a:pP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5661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EF92585-7A99-6108-9663-8C59032742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AEE1787-5CA6-4561-09A3-00747918A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6185" y="604089"/>
            <a:ext cx="4265763" cy="1593185"/>
          </a:xfrm>
        </p:spPr>
        <p:txBody>
          <a:bodyPr anchor="t">
            <a:normAutofit/>
          </a:bodyPr>
          <a:lstStyle/>
          <a:p>
            <a:r>
              <a:rPr lang="fr-CA" sz="4200" dirty="0"/>
              <a:t>Menu principal</a:t>
            </a:r>
          </a:p>
        </p:txBody>
      </p:sp>
      <p:graphicFrame>
        <p:nvGraphicFramePr>
          <p:cNvPr id="10" name="Espace réservé du contenu 2">
            <a:extLst>
              <a:ext uri="{FF2B5EF4-FFF2-40B4-BE49-F238E27FC236}">
                <a16:creationId xmlns:a16="http://schemas.microsoft.com/office/drawing/2014/main" id="{88165764-D114-06CC-DCAF-A6491B7939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7281375"/>
              </p:ext>
            </p:extLst>
          </p:nvPr>
        </p:nvGraphicFramePr>
        <p:xfrm>
          <a:off x="806984" y="1695974"/>
          <a:ext cx="5483190" cy="44574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Image 4" descr="Une image contenant noir, noir et blanc, art&#10;&#10;Description générée automatiquement">
            <a:extLst>
              <a:ext uri="{FF2B5EF4-FFF2-40B4-BE49-F238E27FC236}">
                <a16:creationId xmlns:a16="http://schemas.microsoft.com/office/drawing/2014/main" id="{86292A6A-08FB-219B-D6C7-60945855519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4804585" y="1862998"/>
            <a:ext cx="762201" cy="920780"/>
          </a:xfrm>
          <a:prstGeom prst="rect">
            <a:avLst/>
          </a:prstGeom>
        </p:spPr>
      </p:pic>
      <p:pic>
        <p:nvPicPr>
          <p:cNvPr id="6" name="Image 5" descr="Une image contenant noir, noir et blanc, art&#10;&#10;Description générée automatiquement">
            <a:extLst>
              <a:ext uri="{FF2B5EF4-FFF2-40B4-BE49-F238E27FC236}">
                <a16:creationId xmlns:a16="http://schemas.microsoft.com/office/drawing/2014/main" id="{FFA24D40-3CDC-0A38-6B5D-3509295FEDD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4686865" y="3547822"/>
            <a:ext cx="762201" cy="920780"/>
          </a:xfrm>
          <a:prstGeom prst="rect">
            <a:avLst/>
          </a:prstGeom>
        </p:spPr>
      </p:pic>
      <p:pic>
        <p:nvPicPr>
          <p:cNvPr id="7" name="Image 6" descr="Une image contenant noir, noir et blanc, art&#10;&#10;Description générée automatiquement">
            <a:extLst>
              <a:ext uri="{FF2B5EF4-FFF2-40B4-BE49-F238E27FC236}">
                <a16:creationId xmlns:a16="http://schemas.microsoft.com/office/drawing/2014/main" id="{22D25947-1220-CF37-0B2C-14C576836A6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4577069" y="5124541"/>
            <a:ext cx="762201" cy="920780"/>
          </a:xfrm>
          <a:prstGeom prst="rect">
            <a:avLst/>
          </a:prstGeom>
        </p:spPr>
      </p:pic>
      <p:pic>
        <p:nvPicPr>
          <p:cNvPr id="11" name="Image 10" descr="Une image contenant art, dessin humoristique, dessin, Graphique&#10;&#10;Description générée automatiquement">
            <a:extLst>
              <a:ext uri="{FF2B5EF4-FFF2-40B4-BE49-F238E27FC236}">
                <a16:creationId xmlns:a16="http://schemas.microsoft.com/office/drawing/2014/main" id="{8FEB9D40-2E92-E0D8-E559-1A92ABCD949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7610158" y="2842768"/>
            <a:ext cx="4324900" cy="3667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426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352DC08-3446-E944-666D-02EB507032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0A344262-1AD1-C166-24E1-CF580B2F1C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0811941-7F2B-6443-5CA6-EE95882FB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399"/>
            <a:ext cx="3616703" cy="1621147"/>
          </a:xfrm>
        </p:spPr>
        <p:txBody>
          <a:bodyPr>
            <a:normAutofit/>
          </a:bodyPr>
          <a:lstStyle/>
          <a:p>
            <a:r>
              <a:rPr lang="fr-CA" dirty="0"/>
              <a:t>Test diagnostique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09FD9CB-688A-2076-1F6B-C4A5E4E6EE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6176" y="914399"/>
            <a:ext cx="5138688" cy="5248657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fr-CA" dirty="0"/>
              <a:t>Voici un test pour savoir où tu te situes dans tes connaissances musicales. </a:t>
            </a:r>
          </a:p>
          <a:p>
            <a:pPr marL="0" indent="0">
              <a:lnSpc>
                <a:spcPct val="100000"/>
              </a:lnSpc>
              <a:buNone/>
            </a:pPr>
            <a:endParaRPr lang="fr-CA" dirty="0"/>
          </a:p>
          <a:p>
            <a:pPr marL="0" indent="0">
              <a:lnSpc>
                <a:spcPct val="100000"/>
              </a:lnSpc>
              <a:buNone/>
            </a:pPr>
            <a:r>
              <a:rPr lang="fr-CA" dirty="0"/>
              <a:t>Réponds au mieux de tes connaissances!</a:t>
            </a:r>
          </a:p>
          <a:p>
            <a:pPr marL="0" indent="0">
              <a:lnSpc>
                <a:spcPct val="100000"/>
              </a:lnSpc>
              <a:buNone/>
            </a:pPr>
            <a:endParaRPr lang="fr-CA" dirty="0"/>
          </a:p>
          <a:p>
            <a:pPr marL="0" indent="0">
              <a:lnSpc>
                <a:spcPct val="100000"/>
              </a:lnSpc>
              <a:buNone/>
            </a:pPr>
            <a:r>
              <a:rPr lang="fr-CA" dirty="0"/>
              <a:t>Bonne chance! </a:t>
            </a:r>
          </a:p>
        </p:txBody>
      </p:sp>
      <p:cxnSp>
        <p:nvCxnSpPr>
          <p:cNvPr id="52" name="Straight Connector 1">
            <a:extLst>
              <a:ext uri="{FF2B5EF4-FFF2-40B4-BE49-F238E27FC236}">
                <a16:creationId xmlns:a16="http://schemas.microsoft.com/office/drawing/2014/main" id="{9B79D351-C7C7-8F4F-8347-8FE9A07101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2376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3" descr="Sphères blanches dans un effet flou">
            <a:extLst>
              <a:ext uri="{FF2B5EF4-FFF2-40B4-BE49-F238E27FC236}">
                <a16:creationId xmlns:a16="http://schemas.microsoft.com/office/drawing/2014/main" id="{FB8CD505-8FE9-31B1-160C-DF4FF7C19E6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rcRect l="18872" r="-1" b="-1"/>
          <a:stretch/>
        </p:blipFill>
        <p:spPr>
          <a:xfrm>
            <a:off x="-130629" y="0"/>
            <a:ext cx="6346176" cy="6858000"/>
          </a:xfrm>
          <a:prstGeom prst="rect">
            <a:avLst/>
          </a:prstGeom>
        </p:spPr>
      </p:pic>
      <p:sp>
        <p:nvSpPr>
          <p:cNvPr id="5" name="Rectangle 4" descr="Coche">
            <a:extLst>
              <a:ext uri="{FF2B5EF4-FFF2-40B4-BE49-F238E27FC236}">
                <a16:creationId xmlns:a16="http://schemas.microsoft.com/office/drawing/2014/main" id="{A906560C-36CA-02DE-13F3-511B80701C74}"/>
              </a:ext>
            </a:extLst>
          </p:cNvPr>
          <p:cNvSpPr/>
          <p:nvPr/>
        </p:nvSpPr>
        <p:spPr>
          <a:xfrm>
            <a:off x="-34465" y="80150"/>
            <a:ext cx="700285" cy="700285"/>
          </a:xfrm>
          <a:prstGeom prst="rect">
            <a:avLst/>
          </a:prstGeom>
          <a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fr-CA"/>
          </a:p>
        </p:txBody>
      </p:sp>
      <p:pic>
        <p:nvPicPr>
          <p:cNvPr id="7" name="Image 6" descr="Une image contenant art, dessin humoristique, dessin, Graphique&#10;&#10;Description générée automatiquement">
            <a:extLst>
              <a:ext uri="{FF2B5EF4-FFF2-40B4-BE49-F238E27FC236}">
                <a16:creationId xmlns:a16="http://schemas.microsoft.com/office/drawing/2014/main" id="{A4B9424F-FFE6-A456-0E2D-0693193FC3F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7610158" y="2842768"/>
            <a:ext cx="4324900" cy="3667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874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phères blanches dans un effet flou">
            <a:extLst>
              <a:ext uri="{FF2B5EF4-FFF2-40B4-BE49-F238E27FC236}">
                <a16:creationId xmlns:a16="http://schemas.microsoft.com/office/drawing/2014/main" id="{F6E6E1B0-9E49-57F2-9283-6F0E7A34B6A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rcRect l="18872" r="-1" b="-1"/>
          <a:stretch/>
        </p:blipFill>
        <p:spPr>
          <a:xfrm>
            <a:off x="0" y="0"/>
            <a:ext cx="4239489" cy="6858000"/>
          </a:xfrm>
          <a:prstGeom prst="rect">
            <a:avLst/>
          </a:prstGeom>
        </p:spPr>
      </p:pic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F710FDB-0919-493E-8539-8240C23F1E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D630D28-A478-95C3-0F81-2BAEA0071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031" y="559063"/>
            <a:ext cx="3588803" cy="5256025"/>
          </a:xfrm>
        </p:spPr>
        <p:txBody>
          <a:bodyPr>
            <a:normAutofit/>
          </a:bodyPr>
          <a:lstStyle/>
          <a:p>
            <a:r>
              <a:rPr lang="fr-CA" sz="3600" dirty="0"/>
              <a:t>Diagnostique:         Le solfège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4300962-14C3-6265-68F1-90222D671F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3022" y="622249"/>
            <a:ext cx="6844892" cy="56397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CA" dirty="0"/>
              <a:t>Identifie cette note:</a:t>
            </a:r>
          </a:p>
          <a:p>
            <a:pPr marL="0" indent="0">
              <a:buNone/>
            </a:pPr>
            <a:endParaRPr lang="fr-CA" dirty="0"/>
          </a:p>
          <a:p>
            <a:pPr marL="0" indent="0">
              <a:buNone/>
            </a:pPr>
            <a:endParaRPr lang="fr-CA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AFF0B6C-73E2-4B40-9280-938C14922C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223541" y="723900"/>
            <a:ext cx="15948" cy="54500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La note DO (musique)">
            <a:extLst>
              <a:ext uri="{FF2B5EF4-FFF2-40B4-BE49-F238E27FC236}">
                <a16:creationId xmlns:a16="http://schemas.microsoft.com/office/drawing/2014/main" id="{363152C0-F2E4-836A-24D2-D99D7457AA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1007" y="596039"/>
            <a:ext cx="2982292" cy="1199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5654282C-81B6-1BF2-251D-1ED05F78E8E4}"/>
              </a:ext>
            </a:extLst>
          </p:cNvPr>
          <p:cNvSpPr txBox="1"/>
          <p:nvPr/>
        </p:nvSpPr>
        <p:spPr>
          <a:xfrm>
            <a:off x="4768645" y="2131940"/>
            <a:ext cx="880369" cy="32697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r>
              <a:rPr lang="fr-CA" sz="2000" dirty="0"/>
              <a:t>Do</a:t>
            </a:r>
          </a:p>
          <a:p>
            <a:pPr marL="342900" indent="-342900">
              <a:lnSpc>
                <a:spcPct val="150000"/>
              </a:lnSpc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r>
              <a:rPr lang="fr-CA" sz="2000" dirty="0"/>
              <a:t>Ré</a:t>
            </a:r>
          </a:p>
          <a:p>
            <a:pPr marL="342900" indent="-342900">
              <a:lnSpc>
                <a:spcPct val="150000"/>
              </a:lnSpc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r>
              <a:rPr lang="fr-CA" sz="2000" dirty="0"/>
              <a:t>Mi</a:t>
            </a:r>
          </a:p>
          <a:p>
            <a:pPr marL="342900" indent="-342900">
              <a:lnSpc>
                <a:spcPct val="150000"/>
              </a:lnSpc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r>
              <a:rPr lang="fr-CA" sz="2000" dirty="0"/>
              <a:t>Fa</a:t>
            </a:r>
          </a:p>
          <a:p>
            <a:pPr marL="342900" indent="-342900">
              <a:lnSpc>
                <a:spcPct val="150000"/>
              </a:lnSpc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r>
              <a:rPr lang="fr-CA" sz="2000" dirty="0"/>
              <a:t>Sol</a:t>
            </a:r>
          </a:p>
          <a:p>
            <a:pPr marL="342900" indent="-342900">
              <a:lnSpc>
                <a:spcPct val="150000"/>
              </a:lnSpc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r>
              <a:rPr lang="fr-CA" sz="2000" dirty="0"/>
              <a:t>La</a:t>
            </a:r>
          </a:p>
          <a:p>
            <a:pPr marL="342900" indent="-342900">
              <a:lnSpc>
                <a:spcPct val="150000"/>
              </a:lnSpc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r>
              <a:rPr lang="fr-CA" sz="2000" dirty="0"/>
              <a:t>Si</a:t>
            </a:r>
          </a:p>
        </p:txBody>
      </p:sp>
      <p:pic>
        <p:nvPicPr>
          <p:cNvPr id="7" name="Picture 3" descr="Sphères blanches dans un effet flou">
            <a:extLst>
              <a:ext uri="{FF2B5EF4-FFF2-40B4-BE49-F238E27FC236}">
                <a16:creationId xmlns:a16="http://schemas.microsoft.com/office/drawing/2014/main" id="{2DA2386A-6C7E-5491-1126-CE69B76FDA2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rcRect l="18872" r="-1" b="-1"/>
          <a:stretch/>
        </p:blipFill>
        <p:spPr>
          <a:xfrm>
            <a:off x="0" y="80150"/>
            <a:ext cx="4239489" cy="6858000"/>
          </a:xfrm>
          <a:prstGeom prst="rect">
            <a:avLst/>
          </a:prstGeom>
        </p:spPr>
      </p:pic>
      <p:sp>
        <p:nvSpPr>
          <p:cNvPr id="12" name="Rectangle 11" descr="Coche">
            <a:extLst>
              <a:ext uri="{FF2B5EF4-FFF2-40B4-BE49-F238E27FC236}">
                <a16:creationId xmlns:a16="http://schemas.microsoft.com/office/drawing/2014/main" id="{BA718BF1-835F-C6D9-1A9C-40CCA01D5F04}"/>
              </a:ext>
            </a:extLst>
          </p:cNvPr>
          <p:cNvSpPr/>
          <p:nvPr/>
        </p:nvSpPr>
        <p:spPr>
          <a:xfrm>
            <a:off x="-34465" y="80150"/>
            <a:ext cx="700285" cy="700285"/>
          </a:xfrm>
          <a:prstGeom prst="rect">
            <a:avLst/>
          </a:prstGeom>
          <a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625730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084F34C-3AF7-B476-5CAB-1FB037634D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BAC5D71-5864-18CD-67E4-7EF7B88D69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53640A1-3445-B936-0131-7A4E6263E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031" y="559063"/>
            <a:ext cx="3588803" cy="5256025"/>
          </a:xfrm>
        </p:spPr>
        <p:txBody>
          <a:bodyPr>
            <a:normAutofit/>
          </a:bodyPr>
          <a:lstStyle/>
          <a:p>
            <a:r>
              <a:rPr lang="fr-CA" sz="3600" dirty="0"/>
              <a:t>Diagnostique: Le solfège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39ECC94-76FE-5721-1F68-6175721E77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3022" y="622249"/>
            <a:ext cx="4326956" cy="23986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CA" dirty="0"/>
              <a:t>Quel symbole indique le silence d’une mesure:</a:t>
            </a:r>
          </a:p>
          <a:p>
            <a:pPr marL="0" indent="0">
              <a:buNone/>
            </a:pPr>
            <a:endParaRPr lang="fr-CA" dirty="0"/>
          </a:p>
          <a:p>
            <a:pPr marL="0" indent="0">
              <a:buNone/>
            </a:pPr>
            <a:endParaRPr lang="fr-CA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43766B5-8861-3350-B0C2-ED3D2783D9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223541" y="723900"/>
            <a:ext cx="15948" cy="54500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Sphères blanches dans un effet flou">
            <a:extLst>
              <a:ext uri="{FF2B5EF4-FFF2-40B4-BE49-F238E27FC236}">
                <a16:creationId xmlns:a16="http://schemas.microsoft.com/office/drawing/2014/main" id="{194E26C9-41E9-F940-243E-25D2C71C922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rcRect l="18872" r="-1" b="-1"/>
          <a:stretch/>
        </p:blipFill>
        <p:spPr>
          <a:xfrm>
            <a:off x="9213" y="0"/>
            <a:ext cx="4239489" cy="685800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148FF5A3-0DCF-FDFD-3E7B-1EF601442C57}"/>
              </a:ext>
            </a:extLst>
          </p:cNvPr>
          <p:cNvSpPr txBox="1"/>
          <p:nvPr/>
        </p:nvSpPr>
        <p:spPr>
          <a:xfrm>
            <a:off x="4768645" y="2131940"/>
            <a:ext cx="1561646" cy="18847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fr-CA" sz="2000" dirty="0"/>
              <a:t>La pause</a:t>
            </a:r>
          </a:p>
          <a:p>
            <a:pPr marL="342900" indent="-342900">
              <a:lnSpc>
                <a:spcPct val="150000"/>
              </a:lnSpc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fr-CA" sz="2000" dirty="0"/>
              <a:t>Le soupir</a:t>
            </a:r>
          </a:p>
          <a:p>
            <a:pPr marL="342900" indent="-342900">
              <a:lnSpc>
                <a:spcPct val="150000"/>
              </a:lnSpc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fr-CA" sz="2000" dirty="0"/>
              <a:t>La noire</a:t>
            </a:r>
          </a:p>
          <a:p>
            <a:pPr marL="342900" indent="-342900">
              <a:lnSpc>
                <a:spcPct val="150000"/>
              </a:lnSpc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fr-CA" sz="2000" dirty="0"/>
              <a:t>Le point</a:t>
            </a:r>
          </a:p>
        </p:txBody>
      </p:sp>
      <p:pic>
        <p:nvPicPr>
          <p:cNvPr id="3074" name="Picture 2" descr="La musique : un art ou le son a besoin du silence – Jean-Marie Rens">
            <a:extLst>
              <a:ext uri="{FF2B5EF4-FFF2-40B4-BE49-F238E27FC236}">
                <a16:creationId xmlns:a16="http://schemas.microsoft.com/office/drawing/2014/main" id="{A6DEFAB2-5100-AA45-3DAF-CA24B72926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0225" y="0"/>
            <a:ext cx="1310763" cy="1856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 descr="Coche">
            <a:extLst>
              <a:ext uri="{FF2B5EF4-FFF2-40B4-BE49-F238E27FC236}">
                <a16:creationId xmlns:a16="http://schemas.microsoft.com/office/drawing/2014/main" id="{32DFD297-AD6C-16D6-9B81-D62DB7A178E2}"/>
              </a:ext>
            </a:extLst>
          </p:cNvPr>
          <p:cNvSpPr/>
          <p:nvPr/>
        </p:nvSpPr>
        <p:spPr>
          <a:xfrm>
            <a:off x="-34465" y="80150"/>
            <a:ext cx="700285" cy="700285"/>
          </a:xfrm>
          <a:prstGeom prst="rect">
            <a:avLst/>
          </a:prstGeom>
          <a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240077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1FB9842-2616-288D-6D9A-DB09F3C622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74F0815-9311-DC4F-927E-368ADB4F69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68BD701-BA0C-464F-44C1-8F02FD41A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031" y="559063"/>
            <a:ext cx="3588803" cy="5256025"/>
          </a:xfrm>
        </p:spPr>
        <p:txBody>
          <a:bodyPr>
            <a:normAutofit/>
          </a:bodyPr>
          <a:lstStyle/>
          <a:p>
            <a:r>
              <a:rPr lang="fr-CA" sz="3600" dirty="0"/>
              <a:t>Diagnostique: Le solfège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D03C04-F9C9-ED6B-19CA-EA8127AA0A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3022" y="622249"/>
            <a:ext cx="4326956" cy="23986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CA" dirty="0"/>
              <a:t>Combien de lignes y a-t-il sur une portée:</a:t>
            </a:r>
          </a:p>
          <a:p>
            <a:pPr marL="0" indent="0">
              <a:buNone/>
            </a:pPr>
            <a:endParaRPr lang="fr-CA" dirty="0"/>
          </a:p>
          <a:p>
            <a:pPr marL="0" indent="0">
              <a:buNone/>
            </a:pPr>
            <a:endParaRPr lang="fr-CA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F2A0AF1-6511-9B67-AC21-53636692E7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223541" y="723900"/>
            <a:ext cx="15948" cy="54500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Sphères blanches dans un effet flou">
            <a:extLst>
              <a:ext uri="{FF2B5EF4-FFF2-40B4-BE49-F238E27FC236}">
                <a16:creationId xmlns:a16="http://schemas.microsoft.com/office/drawing/2014/main" id="{FFDAD6EF-2DDE-4D4C-6262-BB1EA0C78DC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rcRect l="18872" r="-1" b="-1"/>
          <a:stretch/>
        </p:blipFill>
        <p:spPr>
          <a:xfrm>
            <a:off x="0" y="0"/>
            <a:ext cx="4239489" cy="685800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9A2B2ADD-87B5-AAFC-6F5D-E349E3F8216E}"/>
              </a:ext>
            </a:extLst>
          </p:cNvPr>
          <p:cNvSpPr txBox="1"/>
          <p:nvPr/>
        </p:nvSpPr>
        <p:spPr>
          <a:xfrm>
            <a:off x="4768645" y="2131940"/>
            <a:ext cx="1285929" cy="18847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fr-CA" sz="2000" dirty="0"/>
              <a:t>Trois</a:t>
            </a:r>
          </a:p>
          <a:p>
            <a:pPr marL="342900" indent="-342900">
              <a:lnSpc>
                <a:spcPct val="150000"/>
              </a:lnSpc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fr-CA" sz="2000" dirty="0"/>
              <a:t>Quatre</a:t>
            </a:r>
          </a:p>
          <a:p>
            <a:pPr marL="342900" indent="-342900">
              <a:lnSpc>
                <a:spcPct val="150000"/>
              </a:lnSpc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fr-CA" sz="2000" dirty="0"/>
              <a:t>Cinq</a:t>
            </a:r>
          </a:p>
          <a:p>
            <a:pPr marL="342900" indent="-342900">
              <a:lnSpc>
                <a:spcPct val="150000"/>
              </a:lnSpc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fr-CA" sz="2000" dirty="0"/>
              <a:t>Six</a:t>
            </a:r>
          </a:p>
        </p:txBody>
      </p:sp>
      <p:sp>
        <p:nvSpPr>
          <p:cNvPr id="7" name="Rectangle 6" descr="Coche">
            <a:extLst>
              <a:ext uri="{FF2B5EF4-FFF2-40B4-BE49-F238E27FC236}">
                <a16:creationId xmlns:a16="http://schemas.microsoft.com/office/drawing/2014/main" id="{67E36931-5927-6843-ADA8-3C07E50C28A1}"/>
              </a:ext>
            </a:extLst>
          </p:cNvPr>
          <p:cNvSpPr/>
          <p:nvPr/>
        </p:nvSpPr>
        <p:spPr>
          <a:xfrm>
            <a:off x="-34465" y="80150"/>
            <a:ext cx="700285" cy="700285"/>
          </a:xfrm>
          <a:prstGeom prst="rect">
            <a:avLst/>
          </a:prstGeom>
          <a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969885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0432568-1B65-8888-0C48-3B7592D749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AE157E3-8DBF-6505-B9EC-40F3B5E5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1CCFB77-5B70-581C-D6E8-F066BB464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031" y="559063"/>
            <a:ext cx="3588803" cy="5256025"/>
          </a:xfrm>
        </p:spPr>
        <p:txBody>
          <a:bodyPr>
            <a:normAutofit/>
          </a:bodyPr>
          <a:lstStyle/>
          <a:p>
            <a:r>
              <a:rPr lang="fr-CA" sz="3600" dirty="0"/>
              <a:t>Diagnostique: Le solfège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21BED77-CC64-A654-79F0-C4A3CB0E4E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3022" y="622249"/>
            <a:ext cx="4326956" cy="23986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CA" dirty="0"/>
              <a:t>Quelle est la note qui dure le plus longtemps:</a:t>
            </a:r>
          </a:p>
          <a:p>
            <a:pPr marL="0" indent="0">
              <a:buNone/>
            </a:pPr>
            <a:endParaRPr lang="fr-CA" dirty="0"/>
          </a:p>
          <a:p>
            <a:pPr marL="0" indent="0">
              <a:buNone/>
            </a:pPr>
            <a:endParaRPr lang="fr-CA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9E8E7E9-3022-E0F0-FE98-2029D0BEA1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223541" y="723900"/>
            <a:ext cx="15948" cy="54500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Sphères blanches dans un effet flou">
            <a:extLst>
              <a:ext uri="{FF2B5EF4-FFF2-40B4-BE49-F238E27FC236}">
                <a16:creationId xmlns:a16="http://schemas.microsoft.com/office/drawing/2014/main" id="{54C2FE6F-35CA-F5A6-D03D-B7412279234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rcRect l="18872" r="-1" b="-1"/>
          <a:stretch/>
        </p:blipFill>
        <p:spPr>
          <a:xfrm>
            <a:off x="0" y="0"/>
            <a:ext cx="4239489" cy="685800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96154210-2A9C-87CB-7F76-6E6FC2106B66}"/>
              </a:ext>
            </a:extLst>
          </p:cNvPr>
          <p:cNvSpPr txBox="1"/>
          <p:nvPr/>
        </p:nvSpPr>
        <p:spPr>
          <a:xfrm>
            <a:off x="4768645" y="2131940"/>
            <a:ext cx="1729961" cy="18847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fr-CA" sz="2000" dirty="0"/>
              <a:t>La croche</a:t>
            </a:r>
          </a:p>
          <a:p>
            <a:pPr marL="342900" indent="-342900">
              <a:lnSpc>
                <a:spcPct val="150000"/>
              </a:lnSpc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fr-CA" sz="2000" dirty="0"/>
              <a:t>La ronde</a:t>
            </a:r>
          </a:p>
          <a:p>
            <a:pPr marL="342900" indent="-342900">
              <a:lnSpc>
                <a:spcPct val="150000"/>
              </a:lnSpc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fr-CA" sz="2000" dirty="0"/>
              <a:t>La noire</a:t>
            </a:r>
          </a:p>
          <a:p>
            <a:pPr marL="342900" indent="-342900">
              <a:lnSpc>
                <a:spcPct val="150000"/>
              </a:lnSpc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fr-CA" sz="2000" dirty="0"/>
              <a:t>La blanche</a:t>
            </a:r>
          </a:p>
        </p:txBody>
      </p:sp>
      <p:sp>
        <p:nvSpPr>
          <p:cNvPr id="7" name="Rectangle 6" descr="Coche">
            <a:extLst>
              <a:ext uri="{FF2B5EF4-FFF2-40B4-BE49-F238E27FC236}">
                <a16:creationId xmlns:a16="http://schemas.microsoft.com/office/drawing/2014/main" id="{925A995C-6F0D-170C-211A-0F8CB8E8D65E}"/>
              </a:ext>
            </a:extLst>
          </p:cNvPr>
          <p:cNvSpPr/>
          <p:nvPr/>
        </p:nvSpPr>
        <p:spPr>
          <a:xfrm>
            <a:off x="-34465" y="80150"/>
            <a:ext cx="700285" cy="700285"/>
          </a:xfrm>
          <a:prstGeom prst="rect">
            <a:avLst/>
          </a:prstGeom>
          <a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707248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7BC26AE-9110-E9F5-CB43-BFD6AD3B0B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6405D07-896A-5487-BAB4-7D015B8A34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D04D599-2165-5CB9-DEC3-E36FE3D8A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031" y="559063"/>
            <a:ext cx="3588803" cy="5256025"/>
          </a:xfrm>
        </p:spPr>
        <p:txBody>
          <a:bodyPr>
            <a:normAutofit/>
          </a:bodyPr>
          <a:lstStyle/>
          <a:p>
            <a:r>
              <a:rPr lang="fr-CA" sz="3600" dirty="0"/>
              <a:t>Diagnostique: Le solfège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3ECEEC3-B69D-5CF6-7310-6BE303C3A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3022" y="622249"/>
            <a:ext cx="4326956" cy="23986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CA" dirty="0"/>
              <a:t>Comment s’appelle ce symbole musical: #?</a:t>
            </a:r>
          </a:p>
          <a:p>
            <a:pPr marL="0" indent="0">
              <a:buNone/>
            </a:pPr>
            <a:endParaRPr lang="fr-CA" dirty="0"/>
          </a:p>
          <a:p>
            <a:pPr marL="0" indent="0">
              <a:buNone/>
            </a:pPr>
            <a:endParaRPr lang="fr-CA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685C075-89B8-D1CE-6DE1-80A4101DE1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223541" y="723900"/>
            <a:ext cx="15948" cy="54500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Sphères blanches dans un effet flou">
            <a:extLst>
              <a:ext uri="{FF2B5EF4-FFF2-40B4-BE49-F238E27FC236}">
                <a16:creationId xmlns:a16="http://schemas.microsoft.com/office/drawing/2014/main" id="{C2C4C8DE-1BD3-4AB2-EF48-E0A6F29964D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rcRect l="18872" r="-1" b="-1"/>
          <a:stretch/>
        </p:blipFill>
        <p:spPr>
          <a:xfrm>
            <a:off x="0" y="0"/>
            <a:ext cx="4239489" cy="685800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546DA227-B0C4-3A05-9478-74AD6DA29B3E}"/>
              </a:ext>
            </a:extLst>
          </p:cNvPr>
          <p:cNvSpPr txBox="1"/>
          <p:nvPr/>
        </p:nvSpPr>
        <p:spPr>
          <a:xfrm>
            <a:off x="4768645" y="2131940"/>
            <a:ext cx="1356910" cy="18847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fr-CA" sz="2000" dirty="0"/>
              <a:t>Bécarre</a:t>
            </a:r>
          </a:p>
          <a:p>
            <a:pPr marL="342900" indent="-342900">
              <a:lnSpc>
                <a:spcPct val="150000"/>
              </a:lnSpc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fr-CA" sz="2000" dirty="0"/>
              <a:t>Bémol</a:t>
            </a:r>
          </a:p>
          <a:p>
            <a:pPr marL="342900" indent="-342900">
              <a:lnSpc>
                <a:spcPct val="150000"/>
              </a:lnSpc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fr-CA" sz="2000" dirty="0"/>
              <a:t>Point</a:t>
            </a:r>
          </a:p>
          <a:p>
            <a:pPr marL="342900" indent="-342900">
              <a:lnSpc>
                <a:spcPct val="150000"/>
              </a:lnSpc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fr-CA" sz="2000" dirty="0"/>
              <a:t>Dièse</a:t>
            </a:r>
          </a:p>
        </p:txBody>
      </p:sp>
      <p:sp>
        <p:nvSpPr>
          <p:cNvPr id="7" name="Rectangle 6" descr="Coche">
            <a:extLst>
              <a:ext uri="{FF2B5EF4-FFF2-40B4-BE49-F238E27FC236}">
                <a16:creationId xmlns:a16="http://schemas.microsoft.com/office/drawing/2014/main" id="{CB33B091-4FEA-74F8-BD3C-FCC43A5FF168}"/>
              </a:ext>
            </a:extLst>
          </p:cNvPr>
          <p:cNvSpPr/>
          <p:nvPr/>
        </p:nvSpPr>
        <p:spPr>
          <a:xfrm>
            <a:off x="-34465" y="80150"/>
            <a:ext cx="700285" cy="700285"/>
          </a:xfrm>
          <a:prstGeom prst="rect">
            <a:avLst/>
          </a:prstGeom>
          <a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7167755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F030F45-F255-9130-420D-FBC488FBF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399"/>
            <a:ext cx="5239272" cy="1621147"/>
          </a:xfrm>
        </p:spPr>
        <p:txBody>
          <a:bodyPr>
            <a:normAutofit/>
          </a:bodyPr>
          <a:lstStyle/>
          <a:p>
            <a:r>
              <a:rPr lang="fr-CA"/>
              <a:t>Théorie:</a:t>
            </a:r>
            <a:br>
              <a:rPr lang="fr-CA"/>
            </a:br>
            <a:r>
              <a:rPr lang="fr-CA"/>
              <a:t>Le solfège</a:t>
            </a: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C0F2F78-0A20-EE6A-CA2C-1EC3EE35C6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6176" y="914399"/>
            <a:ext cx="5138688" cy="5248657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fr-CA" sz="1500" dirty="0"/>
              <a:t>Les notes de musique</a:t>
            </a:r>
          </a:p>
          <a:p>
            <a:pPr lvl="1">
              <a:lnSpc>
                <a:spcPct val="100000"/>
              </a:lnSpc>
            </a:pPr>
            <a:r>
              <a:rPr lang="fr-CA" sz="1500" dirty="0"/>
              <a:t>En musique occidentale il y a 7 notes principale: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fr-CA" sz="1500" b="1" dirty="0"/>
              <a:t>	Do, Ré, Mi, Fa, Sol, La, Si</a:t>
            </a:r>
            <a:endParaRPr lang="fr-CA" sz="1500" dirty="0"/>
          </a:p>
          <a:p>
            <a:pPr lvl="1">
              <a:lnSpc>
                <a:spcPct val="100000"/>
              </a:lnSpc>
            </a:pPr>
            <a:r>
              <a:rPr lang="fr-CA" sz="1500" dirty="0"/>
              <a:t>L’ensemble des notes entre deux « Do » constitue une </a:t>
            </a:r>
            <a:r>
              <a:rPr lang="fr-CA" sz="1500" b="1" dirty="0"/>
              <a:t>octave</a:t>
            </a:r>
            <a:r>
              <a:rPr lang="fr-CA" sz="1500" dirty="0"/>
              <a:t>.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fr-CA" sz="1500" dirty="0"/>
              <a:t>Les altérations</a:t>
            </a:r>
          </a:p>
          <a:p>
            <a:pPr lvl="1">
              <a:lnSpc>
                <a:spcPct val="100000"/>
              </a:lnSpc>
            </a:pPr>
            <a:r>
              <a:rPr lang="fr-CA" sz="1500" b="1" dirty="0"/>
              <a:t>Dièse </a:t>
            </a:r>
            <a:r>
              <a:rPr lang="fr-CA" sz="1500" dirty="0"/>
              <a:t>(#): élève la note d’un demi-ton.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fr-CA" sz="1500" dirty="0"/>
              <a:t>Exemple: Do </a:t>
            </a:r>
            <a:r>
              <a:rPr lang="fr-CA" sz="1500" b="0" i="0" dirty="0">
                <a:effectLst/>
              </a:rPr>
              <a:t>→ Do#</a:t>
            </a:r>
            <a:endParaRPr lang="fr-CA" sz="1500" dirty="0"/>
          </a:p>
          <a:p>
            <a:pPr lvl="1">
              <a:lnSpc>
                <a:spcPct val="100000"/>
              </a:lnSpc>
            </a:pPr>
            <a:r>
              <a:rPr lang="fr-CA" sz="1500" b="1" dirty="0"/>
              <a:t>Bémol </a:t>
            </a:r>
            <a:r>
              <a:rPr lang="fr-CA" sz="1500" dirty="0"/>
              <a:t>(</a:t>
            </a:r>
            <a:r>
              <a:rPr lang="fr-CA" sz="1500" b="0" i="0" dirty="0">
                <a:effectLst/>
              </a:rPr>
              <a:t>♭): baisse la note d’un demi-ton.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fr-CA" sz="1500" dirty="0"/>
              <a:t>Exemple: Mi </a:t>
            </a:r>
            <a:r>
              <a:rPr lang="fr-CA" sz="1500" b="0" i="0" dirty="0">
                <a:effectLst/>
              </a:rPr>
              <a:t>→ Mi♭</a:t>
            </a:r>
            <a:endParaRPr lang="fr-CA" sz="1500" dirty="0"/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fr-CA" sz="1500" dirty="0"/>
              <a:t>Les clés et la portée</a:t>
            </a:r>
          </a:p>
          <a:p>
            <a:pPr lvl="1">
              <a:lnSpc>
                <a:spcPct val="100000"/>
              </a:lnSpc>
            </a:pPr>
            <a:r>
              <a:rPr lang="fr-CA" sz="1500" dirty="0"/>
              <a:t>La musique est écrite sur une </a:t>
            </a:r>
            <a:r>
              <a:rPr lang="fr-CA" sz="1500" b="1" dirty="0"/>
              <a:t>portée</a:t>
            </a:r>
            <a:r>
              <a:rPr lang="fr-CA" sz="1500" dirty="0"/>
              <a:t> composée de 5 lignes et 4 interlignes.</a:t>
            </a:r>
          </a:p>
          <a:p>
            <a:pPr lvl="1">
              <a:lnSpc>
                <a:spcPct val="100000"/>
              </a:lnSpc>
            </a:pPr>
            <a:r>
              <a:rPr lang="fr-CA" sz="1500" dirty="0"/>
              <a:t>Une </a:t>
            </a:r>
            <a:r>
              <a:rPr lang="fr-CA" sz="1500" b="1" dirty="0"/>
              <a:t>clé</a:t>
            </a:r>
            <a:r>
              <a:rPr lang="fr-CA" sz="1500" dirty="0"/>
              <a:t> au début de la portée indique la position des notes</a:t>
            </a:r>
          </a:p>
          <a:p>
            <a:pPr lvl="2">
              <a:lnSpc>
                <a:spcPct val="100000"/>
              </a:lnSpc>
            </a:pPr>
            <a:r>
              <a:rPr lang="fr-CA" sz="1300" dirty="0"/>
              <a:t>Clé de Sol</a:t>
            </a:r>
          </a:p>
          <a:p>
            <a:pPr lvl="2">
              <a:lnSpc>
                <a:spcPct val="100000"/>
              </a:lnSpc>
            </a:pPr>
            <a:r>
              <a:rPr lang="fr-CA" sz="1300" dirty="0"/>
              <a:t>Clé de fa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fr-CA" sz="1500" dirty="0"/>
              <a:t>	</a:t>
            </a:r>
          </a:p>
        </p:txBody>
      </p:sp>
      <p:cxnSp>
        <p:nvCxnSpPr>
          <p:cNvPr id="52" name="Straight Connector 1">
            <a:extLst>
              <a:ext uri="{FF2B5EF4-FFF2-40B4-BE49-F238E27FC236}">
                <a16:creationId xmlns:a16="http://schemas.microsoft.com/office/drawing/2014/main" id="{7D3DF08D-8EDA-0FB3-59D9-B692F2ADD1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2376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Image 41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0323B5BD-BAF5-93E5-7EF1-5F8589B578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915520" y="5002103"/>
            <a:ext cx="1349821" cy="1005617"/>
          </a:xfrm>
          <a:prstGeom prst="rect">
            <a:avLst/>
          </a:prstGeom>
        </p:spPr>
      </p:pic>
      <p:pic>
        <p:nvPicPr>
          <p:cNvPr id="44" name="Picture 3" descr="Sphères blanches dans un effet flou">
            <a:extLst>
              <a:ext uri="{FF2B5EF4-FFF2-40B4-BE49-F238E27FC236}">
                <a16:creationId xmlns:a16="http://schemas.microsoft.com/office/drawing/2014/main" id="{ED9550C3-990D-0E8C-AE77-FCD80D522CAC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35000"/>
          </a:blip>
          <a:srcRect l="18872" r="-1" b="-1"/>
          <a:stretch/>
        </p:blipFill>
        <p:spPr>
          <a:xfrm>
            <a:off x="0" y="0"/>
            <a:ext cx="6346176" cy="6858000"/>
          </a:xfrm>
          <a:prstGeom prst="rect">
            <a:avLst/>
          </a:prstGeom>
        </p:spPr>
      </p:pic>
      <p:sp>
        <p:nvSpPr>
          <p:cNvPr id="45" name="Rectangle 44" descr="Livres">
            <a:extLst>
              <a:ext uri="{FF2B5EF4-FFF2-40B4-BE49-F238E27FC236}">
                <a16:creationId xmlns:a16="http://schemas.microsoft.com/office/drawing/2014/main" id="{4D1C2779-1502-14B5-9D98-FF921F00673B}"/>
              </a:ext>
            </a:extLst>
          </p:cNvPr>
          <p:cNvSpPr/>
          <p:nvPr/>
        </p:nvSpPr>
        <p:spPr>
          <a:xfrm>
            <a:off x="128728" y="214114"/>
            <a:ext cx="700285" cy="700285"/>
          </a:xfrm>
          <a:prstGeom prst="rect">
            <a:avLst/>
          </a:prstGeom>
          <a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447500525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AnalogousFromLightSeedLeftStep">
      <a:dk1>
        <a:srgbClr val="000000"/>
      </a:dk1>
      <a:lt1>
        <a:srgbClr val="FFFFFF"/>
      </a:lt1>
      <a:dk2>
        <a:srgbClr val="233A3E"/>
      </a:dk2>
      <a:lt2>
        <a:srgbClr val="E8E8E2"/>
      </a:lt2>
      <a:accent1>
        <a:srgbClr val="9697C6"/>
      </a:accent1>
      <a:accent2>
        <a:srgbClr val="7F99BA"/>
      </a:accent2>
      <a:accent3>
        <a:srgbClr val="80ABB3"/>
      </a:accent3>
      <a:accent4>
        <a:srgbClr val="78B0A1"/>
      </a:accent4>
      <a:accent5>
        <a:srgbClr val="84AE91"/>
      </a:accent5>
      <a:accent6>
        <a:srgbClr val="7FB179"/>
      </a:accent6>
      <a:hlink>
        <a:srgbClr val="868551"/>
      </a:hlink>
      <a:folHlink>
        <a:srgbClr val="7F7F7F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12700" cap="flat" cmpd="sng" algn="ctr">
          <a:noFill/>
          <a:prstDash val="solid"/>
          <a:miter lim="800000"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14:hiddenLine>
          </a:ext>
        </a:ex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4428</TotalTime>
  <Words>331</Words>
  <Application>Microsoft Office PowerPoint</Application>
  <PresentationFormat>Grand écran</PresentationFormat>
  <Paragraphs>90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9" baseType="lpstr">
      <vt:lpstr>Arial</vt:lpstr>
      <vt:lpstr>Bierstadt</vt:lpstr>
      <vt:lpstr>Calisto MT</vt:lpstr>
      <vt:lpstr>Univers Condensed</vt:lpstr>
      <vt:lpstr>ChronicleVTI</vt:lpstr>
      <vt:lpstr>Musique-ai</vt:lpstr>
      <vt:lpstr>Menu principal</vt:lpstr>
      <vt:lpstr>Test diagnostique</vt:lpstr>
      <vt:lpstr>Diagnostique:         Le solfège </vt:lpstr>
      <vt:lpstr>Diagnostique: Le solfège</vt:lpstr>
      <vt:lpstr>Diagnostique: Le solfège</vt:lpstr>
      <vt:lpstr>Diagnostique: Le solfège</vt:lpstr>
      <vt:lpstr>Diagnostique: Le solfège</vt:lpstr>
      <vt:lpstr>Théorie: Le solfège</vt:lpstr>
      <vt:lpstr>Exercices</vt:lpstr>
      <vt:lpstr>Exercices:        Le solfège</vt:lpstr>
      <vt:lpstr>Exercices:        Le solfège</vt:lpstr>
      <vt:lpstr>Exercices:        Le solfège</vt:lpstr>
      <vt:lpstr>Exercices:        Le solfège</vt:lpstr>
    </vt:vector>
  </TitlesOfParts>
  <Company>Centre de services scolaire Marguerite-Bourgeoys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Maude Touchette-Dansereau4</dc:creator>
  <cp:lastModifiedBy>Maude Touchette-Dansereau4</cp:lastModifiedBy>
  <cp:revision>3</cp:revision>
  <dcterms:created xsi:type="dcterms:W3CDTF">2024-12-23T15:16:13Z</dcterms:created>
  <dcterms:modified xsi:type="dcterms:W3CDTF">2025-01-11T14:15:29Z</dcterms:modified>
</cp:coreProperties>
</file>