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50" r:id="rId3"/>
    <p:sldId id="359" r:id="rId4"/>
    <p:sldId id="361" r:id="rId5"/>
    <p:sldId id="362" r:id="rId6"/>
    <p:sldId id="363" r:id="rId7"/>
    <p:sldId id="354" r:id="rId8"/>
    <p:sldId id="369" r:id="rId9"/>
    <p:sldId id="360" r:id="rId10"/>
    <p:sldId id="364" r:id="rId11"/>
    <p:sldId id="370" r:id="rId12"/>
    <p:sldId id="381" r:id="rId13"/>
    <p:sldId id="339" r:id="rId14"/>
    <p:sldId id="377" r:id="rId15"/>
    <p:sldId id="378" r:id="rId16"/>
    <p:sldId id="379" r:id="rId17"/>
    <p:sldId id="382" r:id="rId18"/>
    <p:sldId id="380" r:id="rId19"/>
    <p:sldId id="374" r:id="rId20"/>
    <p:sldId id="375" r:id="rId21"/>
    <p:sldId id="329" r:id="rId22"/>
    <p:sldId id="332" r:id="rId23"/>
    <p:sldId id="327" r:id="rId24"/>
    <p:sldId id="328" r:id="rId25"/>
    <p:sldId id="34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97"/>
    <a:srgbClr val="FFC000"/>
    <a:srgbClr val="FC0E1A"/>
    <a:srgbClr val="992F33"/>
    <a:srgbClr val="A176C0"/>
    <a:srgbClr val="C8B0DB"/>
    <a:srgbClr val="7030A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59"/>
  </p:normalViewPr>
  <p:slideViewPr>
    <p:cSldViewPr snapToGrid="0" snapToObjects="1">
      <p:cViewPr>
        <p:scale>
          <a:sx n="115" d="100"/>
          <a:sy n="115" d="100"/>
        </p:scale>
        <p:origin x="19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F47AA-7854-A748-8610-8E52CA06A0CB}" type="datetimeFigureOut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044D5-E9B1-F240-ADBB-9856FDF73D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0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45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25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31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98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16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3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77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12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6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044D5-E9B1-F240-ADBB-9856FDF73D1C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02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2C19-F96A-AB4C-B1B6-757387717DD0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8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604-CA42-9742-B744-B7045E0AAB99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FC5B-667F-AE43-82E8-E8F6321E24BE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716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F5D-DFE7-394C-9DE5-771B4E5EB713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2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372A-1219-8F46-A43E-08665D10DEF7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4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1024-195D-0F42-BF8C-F7CBD0368A99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3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4C07-F171-4644-8836-ECB103D4ADC6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7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DAC8-6E71-4F42-BFCB-CE4D67E9513C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88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C2-79D9-EC4D-913E-EE93B1010380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4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9231-EC38-C64E-BD03-F7145625A4EB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3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E58-9665-BB4C-B1A3-F0CA21D1ED2C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71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5E5-0ECE-224B-B7BD-EE521983C5BC}" type="datetime1">
              <a:rPr kumimoji="1" lang="ko-KR" altLang="en-US" smtClean="0"/>
              <a:t>2018. 1. 10.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523039hdk@gmail.com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C64B-CB9D-0D48-B733-5053A0B129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8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mputingkoreanlab.com/app/jAI/jQLearnin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nkim.github.io/ml/)" TargetMode="External"/><Relationship Id="rId4" Type="http://schemas.openxmlformats.org/officeDocument/2006/relationships/hyperlink" Target="http://computingkoreanlab.com/app/jAI/jQLearning/" TargetMode="External"/><Relationship Id="rId5" Type="http://schemas.openxmlformats.org/officeDocument/2006/relationships/hyperlink" Target="https://www.gitbook.com/book/dnddnjs/rl/detai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35431" y="2001795"/>
            <a:ext cx="8478639" cy="1145646"/>
          </a:xfrm>
        </p:spPr>
        <p:txBody>
          <a:bodyPr/>
          <a:lstStyle/>
          <a:p>
            <a:pPr algn="l" latinLnBrk="0">
              <a:defRPr/>
            </a:pPr>
            <a:r>
              <a:rPr lang="ko-KR" altLang="en-US" sz="2800" b="1" dirty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파이썬과 케라스로 배우는 강화학습 </a:t>
            </a:r>
            <a:r>
              <a:rPr lang="en-US" altLang="ko-KR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/>
            </a:r>
            <a:br>
              <a:rPr lang="en-US" altLang="ko-KR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</a:br>
            <a:r>
              <a:rPr lang="en-US" altLang="ko-KR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2</a:t>
            </a:r>
            <a:r>
              <a:rPr lang="ko-KR" altLang="en-US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장</a:t>
            </a:r>
            <a:r>
              <a:rPr lang="en-US" altLang="ko-KR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3</a:t>
            </a:r>
            <a:r>
              <a:rPr lang="ko-KR" altLang="en-US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장 </a:t>
            </a:r>
            <a:r>
              <a:rPr lang="en-US" altLang="ko-KR" sz="28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-</a:t>
            </a:r>
            <a:r>
              <a:rPr lang="ko-KR" altLang="en-US" sz="2400" b="1" dirty="0" smtClean="0">
                <a:solidFill>
                  <a:srgbClr val="000000"/>
                </a:solidFill>
                <a:latin typeface="Nanum Myeongjo" charset="-127"/>
                <a:ea typeface="Nanum Myeongjo" charset="-127"/>
                <a:cs typeface="Nanum Myeongjo" charset="-127"/>
              </a:rPr>
              <a:t>강화학습 기초</a:t>
            </a:r>
            <a:endParaRPr lang="ko-KR" altLang="en-US" sz="2400" b="1" dirty="0">
              <a:solidFill>
                <a:srgbClr val="000000"/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35431" y="3526706"/>
            <a:ext cx="7477443" cy="18732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ko-KR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2018. </a:t>
            </a:r>
            <a:r>
              <a:rPr lang="en-US" altLang="ko-KR" sz="2000" b="1" dirty="0">
                <a:latin typeface="Nanum Myeongjo" charset="-127"/>
                <a:ea typeface="Nanum Myeongjo" charset="-127"/>
                <a:cs typeface="Nanum Myeongjo" charset="-127"/>
              </a:rPr>
              <a:t>0</a:t>
            </a:r>
            <a:r>
              <a:rPr lang="en-US" altLang="ko-KR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1. </a:t>
            </a:r>
            <a:r>
              <a:rPr lang="en-US" altLang="ko-KR" sz="2000" b="1" dirty="0" smtClean="0">
                <a:latin typeface="Nanum Myeongjo" charset="-127"/>
                <a:ea typeface="Nanum Myeongjo" charset="-127"/>
                <a:cs typeface="Nanum Myeongjo" charset="-127"/>
              </a:rPr>
              <a:t>10</a:t>
            </a:r>
            <a:endParaRPr lang="en-US" altLang="ko-KR" b="1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endParaRPr lang="en-US" altLang="ko-KR" sz="20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r>
              <a:rPr lang="ko-KR" altLang="en-US" sz="1600" b="1" dirty="0" smtClean="0">
                <a:latin typeface="Nanum Myeongjo" charset="-127"/>
                <a:ea typeface="Nanum Myeongjo" charset="-127"/>
                <a:cs typeface="Nanum Myeongjo" charset="-127"/>
              </a:rPr>
              <a:t>권도형</a:t>
            </a:r>
            <a:endParaRPr lang="en-US" altLang="ko-KR" sz="1600" b="1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l" eaLnBrk="1" hangingPunct="1">
              <a:defRPr/>
            </a:pPr>
            <a:r>
              <a:rPr lang="en-US" altLang="ko-KR" sz="1600" dirty="0" smtClean="0">
                <a:latin typeface="Nanum Myeongjo" charset="-127"/>
                <a:ea typeface="Nanum Myeongjo" charset="-127"/>
                <a:cs typeface="Nanum Myeongjo" charset="-127"/>
              </a:rPr>
              <a:t>LINK-lab</a:t>
            </a:r>
            <a:endParaRPr lang="ko-KR" altLang="en-US" sz="16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635431" y="3337073"/>
            <a:ext cx="75941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193181" y="569824"/>
                <a:ext cx="10404089" cy="5596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 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𝑬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</m:t>
                              </m:r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+</m:t>
                                  </m:r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+</m:t>
                                  </m:r>
                                  <m:r>
                                    <a:rPr lang="en-US" altLang="ko-KR" b="1" i="1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kumimoji="1" lang="en-US" altLang="ko-KR" b="1" dirty="0">
                              <a:latin typeface="Nanum Myeongjo" charset="-127"/>
                              <a:ea typeface="Nanum Myeongjo" charset="-127"/>
                              <a:cs typeface="Nanum Myeongjo" charset="-127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기대값을 정확한 값으로 수치화시키기 위해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컴퓨터가 계산할 수 있도록 수식을 변형시킨다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 smtClean="0">
                                      <a:latin typeface="Cambria Math" charset="0"/>
                                      <a:ea typeface="Nanum Myeongjo" charset="-127"/>
                                      <a:cs typeface="Nanum Myeongjo" charset="-127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∈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smtClean="0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charset="0"/>
                                              <a:ea typeface="Nanum Myeongjo" charset="-127"/>
                                              <a:cs typeface="Nanum Myeongjo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charset="0"/>
                                              <a:ea typeface="Nanum Myeongjo" charset="-127"/>
                                              <a:cs typeface="Nanum Myeongjo" charset="-127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charset="0"/>
                                              <a:ea typeface="Nanum Myeongjo" charset="-127"/>
                                              <a:cs typeface="Nanum Myeongjo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charset="0"/>
                                          <a:ea typeface="Nanum Myeongjo" charset="-127"/>
                                          <a:cs typeface="Nanum Myeongjo" charset="-127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상태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변환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확률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charset="0"/>
                                    <a:ea typeface="Nanum Myeongjo" charset="-127"/>
                                    <a:cs typeface="Nanum Myeongjo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Nanum Myeongjo" charset="-127"/>
                                    <a:cs typeface="Nanum Myeongjo" charset="-127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Nanum Myeongjo" charset="-127"/>
                                    <a:cs typeface="Nanum Myeongjo" charset="-127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𝑎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1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이라면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deterministic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환경이고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그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외라면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stochastic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환경이라 할 수 있다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pPr/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현재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상태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변환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확률을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=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1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로 가정하므로 </a:t>
                </a:r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1" y="569824"/>
                <a:ext cx="10404089" cy="5596789"/>
              </a:xfrm>
              <a:prstGeom prst="rect">
                <a:avLst/>
              </a:prstGeom>
              <a:blipFill rotWithShape="0"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1246981" y="1312093"/>
                <a:ext cx="3628109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81" y="1312093"/>
                <a:ext cx="3628109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[R] 10"/>
          <p:cNvCxnSpPr/>
          <p:nvPr/>
        </p:nvCxnSpPr>
        <p:spPr>
          <a:xfrm>
            <a:off x="3323063" y="1839955"/>
            <a:ext cx="44604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4153926" y="1806500"/>
            <a:ext cx="48724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3925229" y="1929164"/>
            <a:ext cx="715942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/>
          <p:cNvCxnSpPr/>
          <p:nvPr/>
        </p:nvCxnSpPr>
        <p:spPr>
          <a:xfrm>
            <a:off x="3546087" y="1839955"/>
            <a:ext cx="2966225" cy="870733"/>
          </a:xfrm>
          <a:prstGeom prst="bentConnector3">
            <a:avLst>
              <a:gd name="adj1" fmla="val 376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/>
          <p:cNvCxnSpPr/>
          <p:nvPr/>
        </p:nvCxnSpPr>
        <p:spPr>
          <a:xfrm>
            <a:off x="4283200" y="1929164"/>
            <a:ext cx="2229112" cy="448510"/>
          </a:xfrm>
          <a:prstGeom prst="bentConnector3">
            <a:avLst>
              <a:gd name="adj1" fmla="val -25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/>
          <p:nvPr/>
        </p:nvCxnSpPr>
        <p:spPr>
          <a:xfrm>
            <a:off x="4493941" y="1805170"/>
            <a:ext cx="2018371" cy="217629"/>
          </a:xfrm>
          <a:prstGeom prst="bentConnector3">
            <a:avLst>
              <a:gd name="adj1" fmla="val -276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12312" y="2595709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현재 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state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에서 그 다음 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state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로 가는 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action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을 했을 때의 보상을 구한다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01160" y="2229242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미래의 가치에 감가율을 적용한다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12310" y="1891211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바로 주변 상태들에 대한 가치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보상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의 합을 구한다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cxnSp>
        <p:nvCxnSpPr>
          <p:cNvPr id="36" name="직선 연결선[R] 35"/>
          <p:cNvCxnSpPr/>
          <p:nvPr/>
        </p:nvCxnSpPr>
        <p:spPr>
          <a:xfrm>
            <a:off x="2639122" y="1813937"/>
            <a:ext cx="52782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/>
          <p:cNvCxnSpPr/>
          <p:nvPr/>
        </p:nvCxnSpPr>
        <p:spPr>
          <a:xfrm>
            <a:off x="2882587" y="1813936"/>
            <a:ext cx="3629722" cy="1356413"/>
          </a:xfrm>
          <a:prstGeom prst="bentConnector3">
            <a:avLst>
              <a:gd name="adj1" fmla="val 538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512309" y="3028561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해당 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action a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을 할 확률을 곱한다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cxnSp>
        <p:nvCxnSpPr>
          <p:cNvPr id="45" name="직선 연결선[R] 44"/>
          <p:cNvCxnSpPr/>
          <p:nvPr/>
        </p:nvCxnSpPr>
        <p:spPr>
          <a:xfrm>
            <a:off x="2111298" y="2076598"/>
            <a:ext cx="52782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/>
          <p:cNvCxnSpPr/>
          <p:nvPr/>
        </p:nvCxnSpPr>
        <p:spPr>
          <a:xfrm>
            <a:off x="2375210" y="2077524"/>
            <a:ext cx="4135486" cy="1452470"/>
          </a:xfrm>
          <a:prstGeom prst="bentConnector3">
            <a:avLst>
              <a:gd name="adj1" fmla="val 385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512309" y="3381154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모든 선택 가능한 행동들에 대해 반복하여 그 값을 더한다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cxnSp>
        <p:nvCxnSpPr>
          <p:cNvPr id="52" name="직선 연결선[R] 51"/>
          <p:cNvCxnSpPr/>
          <p:nvPr/>
        </p:nvCxnSpPr>
        <p:spPr>
          <a:xfrm>
            <a:off x="1405054" y="1891211"/>
            <a:ext cx="52782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/>
          <p:cNvCxnSpPr/>
          <p:nvPr/>
        </p:nvCxnSpPr>
        <p:spPr>
          <a:xfrm>
            <a:off x="1626302" y="1907009"/>
            <a:ext cx="4860142" cy="1978537"/>
          </a:xfrm>
          <a:prstGeom prst="bentConnector3">
            <a:avLst>
              <a:gd name="adj1" fmla="val -18"/>
            </a:avLst>
          </a:prstGeom>
          <a:ln w="127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519897" y="3745541"/>
            <a:ext cx="6032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모든 상태에 대해 반복한다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86444" y="4360313"/>
            <a:ext cx="6032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Nanum Myeongjo" charset="-127"/>
                <a:ea typeface="Nanum Myeongjo" charset="-127"/>
                <a:cs typeface="Nanum Myeongjo" charset="-127"/>
              </a:rPr>
              <a:t>위 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과정을 여러 번 반복하여 수렴값을 구한다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46981" y="579735"/>
            <a:ext cx="6032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벨만 기대 방정식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4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048000" y="296733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모든 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상태에 대해서 가치 함수를 구하는 과정을 무한히 반복하면 최적의 벨만 방정식을 얻게 되며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𝐸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∗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 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𝑠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𝑎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67335"/>
                <a:ext cx="60960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800" t="-3974" b="-49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0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80181" y="1121884"/>
            <a:ext cx="9172100" cy="2025557"/>
          </a:xfrm>
        </p:spPr>
        <p:txBody>
          <a:bodyPr>
            <a:normAutofit/>
          </a:bodyPr>
          <a:lstStyle/>
          <a:p>
            <a:pPr latinLnBrk="0">
              <a:defRPr/>
            </a:pPr>
            <a:r>
              <a:rPr lang="en-US" altLang="ko-KR" sz="2800" b="1" dirty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  <a:hlinkClick r:id="rId3"/>
              </a:rPr>
              <a:t>http://</a:t>
            </a:r>
            <a:r>
              <a:rPr lang="en-US" altLang="ko-KR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  <a:hlinkClick r:id="rId3"/>
              </a:rPr>
              <a:t>computingkoreanlab.com/app/jAI/jQLearning/</a:t>
            </a:r>
            <a:endParaRPr lang="ko-KR" altLang="en-US" sz="2800" b="1" dirty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1580181" y="3337073"/>
            <a:ext cx="9172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10506" y="697832"/>
            <a:ext cx="603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파란색에 도착하는 최적 정책을 찾는 것이 목표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즉 에이전트가 받을 보상의 합을 최대로 하는 것이 목표다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1070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10506" y="697832"/>
            <a:ext cx="6032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처음에는 높은 보상을 얻게 하는 정책이 무엇인지 모른다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따라서 처음에는 무작위로 행동을 정하는 정책부터 시작한다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무작위 정책은 우리가 찾으려는 최적 정책이 아니다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최적의 정책을 찾기 위해서는 현재의 정책을 </a:t>
            </a:r>
            <a:r>
              <a:rPr lang="ko-KR" altLang="en-US" b="1" dirty="0" smtClean="0">
                <a:latin typeface="Nanum Myeongjo" charset="-127"/>
                <a:ea typeface="Nanum Myeongjo" charset="-127"/>
                <a:cs typeface="Nanum Myeongjo" charset="-127"/>
              </a:rPr>
              <a:t>평가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하고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더 나은 정책으로 </a:t>
            </a:r>
            <a:r>
              <a:rPr lang="ko-KR" altLang="en-US" b="1" dirty="0" smtClean="0">
                <a:latin typeface="Nanum Myeongjo" charset="-127"/>
                <a:ea typeface="Nanum Myeongjo" charset="-127"/>
                <a:cs typeface="Nanum Myeongjo" charset="-127"/>
              </a:rPr>
              <a:t>발전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시키는 과정을 무한히 반복하면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정책은 결국 최적 정책으로 수렴한다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6" y="0"/>
            <a:ext cx="589788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82753" y="129120"/>
            <a:ext cx="1082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이를 풀려면</a:t>
            </a:r>
            <a:endParaRPr lang="en-US" altLang="ko-KR" sz="14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정책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 보상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 감가율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 다음 상태의 가치 함수를 알아야 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sz="14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감가율은 사용자가 정하기 나름</a:t>
            </a:r>
            <a:endParaRPr lang="en-US" altLang="ko-KR" sz="14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보상은 환경이 제공한다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sz="14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최적의 정책이 되려면 정책 발전을 해야 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 탐욕적인 방법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일정한 확률로 랜덤하게 행동 선택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을 사용하여 최대가 되는 방향으로 가는 정책을 선택한다</a:t>
            </a:r>
            <a:r>
              <a:rPr lang="en-US" altLang="ko-KR" sz="14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sz="14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sz="1400" dirty="0" smtClean="0">
                <a:latin typeface="Nanum Myeongjo" charset="-127"/>
                <a:ea typeface="Nanum Myeongjo" charset="-127"/>
                <a:cs typeface="Nanum Myeongjo" charset="-127"/>
              </a:rPr>
              <a:t>구한 가치함수를 토대로 최대의 보상을 얻게 하는 행동을 선택하는 탐욕 정책 발전을 사용</a:t>
            </a:r>
            <a:endParaRPr lang="en-US" altLang="ko-KR" sz="14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742234" y="289932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0" y="6858000"/>
                <a:ext cx="383361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altLang="ko-KR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0"/>
                <a:ext cx="3833614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66" y="2957544"/>
            <a:ext cx="5976279" cy="34500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28" y="2779744"/>
            <a:ext cx="2527300" cy="35560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1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010506" y="468351"/>
            <a:ext cx="6032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가치 이터레이션은 정책이 아닌 가치함수를 통해 다음 행동을 결정한다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정책을 현재 가치함수가 최적이라고 가정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742234" y="289932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61" y="2957544"/>
            <a:ext cx="5916962" cy="3480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61" y="456532"/>
            <a:ext cx="5207000" cy="4826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7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80181" y="1121884"/>
            <a:ext cx="9172100" cy="2025557"/>
          </a:xfrm>
        </p:spPr>
        <p:txBody>
          <a:bodyPr>
            <a:normAutofit/>
          </a:bodyPr>
          <a:lstStyle/>
          <a:p>
            <a:pPr latinLnBrk="0">
              <a:defRPr/>
            </a:pPr>
            <a:endParaRPr lang="ko-KR" altLang="en-US" sz="2800" b="1" dirty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1580181" y="3337073"/>
            <a:ext cx="9172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20792"/>
            <a:ext cx="11513792" cy="522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파이썬과 케라스로 배우는 강화학습 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위키북스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이용희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양혁렬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김건우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이영무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이의령 지음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모두를 위한 강화학습 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김성훈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  <a:hlinkClick r:id="rId3"/>
              </a:rPr>
              <a:t>https://hunkim.github.io/ml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  <a:hlinkClick r:id="rId3"/>
              </a:rPr>
              <a:t>/)</a:t>
            </a:r>
            <a:endParaRPr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Q-learning 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Test</a:t>
            </a:r>
            <a:r>
              <a:rPr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  <a:hlinkClick r:id="rId4"/>
              </a:rPr>
              <a:t>http://computingkoreanlab.com/app/jAI/jQLearning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  <a:hlinkClick r:id="rId4"/>
              </a:rPr>
              <a:t>/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Fundamental 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of Reinforcement Learning (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  <a:hlinkClick r:id="rId5"/>
              </a:rPr>
              <a:t>https</a:t>
            </a:r>
            <a:r>
              <a:rPr lang="en-US" altLang="ko-KR" sz="1800" dirty="0">
                <a:latin typeface="Nanum Myeongjo" charset="-127"/>
                <a:ea typeface="Nanum Myeongjo" charset="-127"/>
                <a:cs typeface="Nanum Myeongjo" charset="-127"/>
                <a:hlinkClick r:id="rId5"/>
              </a:rPr>
              <a:t>://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  <a:hlinkClick r:id="rId5"/>
              </a:rPr>
              <a:t>www.gitbook.com/book/dnddnjs/rl/details</a:t>
            </a:r>
            <a:r>
              <a:rPr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endParaRPr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r>
              <a:rPr lang="ko-KR" altLang="en-US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참고</a:t>
            </a:r>
            <a:endParaRPr lang="en-US" altLang="ko-KR" sz="2800" b="1" dirty="0" smtClean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68135" y="1539979"/>
            <a:ext cx="7322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강화학습은 </a:t>
            </a:r>
            <a:r>
              <a:rPr lang="ko-KR" altLang="en-US" b="1" dirty="0" smtClean="0">
                <a:latin typeface="Nanum Myeongjo" charset="-127"/>
                <a:ea typeface="Nanum Myeongjo" charset="-127"/>
                <a:cs typeface="Nanum Myeongjo" charset="-127"/>
              </a:rPr>
              <a:t>순차적으로 행동을 계속 결정해야 하는 문제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를 푸는 것이다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이 문제를 풀기 위해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 수학적인 모델링이 필요하다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그것이 </a:t>
            </a:r>
            <a:r>
              <a:rPr lang="en-US" altLang="ko-KR" dirty="0">
                <a:latin typeface="Nanum Myeongjo" charset="-127"/>
                <a:ea typeface="Nanum Myeongjo" charset="-127"/>
                <a:cs typeface="Nanum Myeongjo" charset="-127"/>
              </a:rPr>
              <a:t>MDP(Markov Decision Process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68135" y="2978486"/>
            <a:ext cx="7322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강화학습의 목표는 보상을 최대화할 수 있는 최적의 정책을 찾는 것이다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80181" y="1121884"/>
            <a:ext cx="9172100" cy="2025557"/>
          </a:xfrm>
        </p:spPr>
        <p:txBody>
          <a:bodyPr>
            <a:normAutofit/>
          </a:bodyPr>
          <a:lstStyle/>
          <a:p>
            <a:pPr latinLnBrk="0">
              <a:defRPr/>
            </a:pPr>
            <a:endParaRPr lang="ko-KR" altLang="en-US" sz="2800" b="1" dirty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1580181" y="3337073"/>
            <a:ext cx="9172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20792"/>
            <a:ext cx="11513792" cy="5225409"/>
          </a:xfrm>
        </p:spPr>
        <p:txBody>
          <a:bodyPr>
            <a:normAutofit/>
          </a:bodyPr>
          <a:lstStyle/>
          <a:p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상태란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에이전트의 현재 상황이다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.”</a:t>
            </a: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에이전트가 관찰하는 자신의 상황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위치 등의 정보</a:t>
            </a: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그리드월드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격자로 이루어진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2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차원으로 정보를 표현하는 공간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를 예로 들면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에이전트의 현재 좌표가 에이전트의 현재 상황이 된다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사람으로 치면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눈을 통해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나는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a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방에 있다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”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라고 인식할 때의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“a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방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”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이 상태가 될 수 있다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상태는 확률변수다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.”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확률변수란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?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매 시행마다 값이 달라지는 것</a:t>
            </a: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왜 상태가 확률변수일까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?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어떤 에피소드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또는 시행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학습의 한 단위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학습 횟수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에서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		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에이전트가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t=1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일 때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상태가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(1,3)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일 때도 있고</a:t>
            </a: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	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         또 다른 어떤 에피소드에서</a:t>
            </a: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			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에이전트가 </a:t>
            </a: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t=1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일 때</a:t>
            </a: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 상태가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(4,2)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일 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수도 있다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 (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물론 같을 수도 있다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.)</a:t>
            </a: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동일한 시간인 순간을 캡쳐한다면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각 이미지마다 공의 위치가 매번 같을 수도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다를 수도 있는 것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endParaRPr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r>
              <a:rPr lang="ko-KR" altLang="en-US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상태</a:t>
            </a:r>
            <a:endParaRPr lang="en-US" altLang="ko-KR" sz="2800" b="1" dirty="0" smtClean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913" y="1020792"/>
            <a:ext cx="11513792" cy="5225409"/>
          </a:xfrm>
        </p:spPr>
        <p:txBody>
          <a:bodyPr>
            <a:normAutofit/>
          </a:bodyPr>
          <a:lstStyle/>
          <a:p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행동이란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상태가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s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인 에이전트가 취할 수 있는 행동의 집합이다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.”</a:t>
            </a: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집합이란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그 특징이 명확히 정의될 수 있는 것들의 모임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예를 들면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x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축과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y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축으로 정보를 표현할 수 있는 공간상에서 방향성을 갖는 것들의 모임</a:t>
            </a: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행동도 확률변수다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.”</a:t>
            </a:r>
          </a:p>
          <a:p>
            <a:pPr marL="0" indent="0">
              <a:buNone/>
            </a:pP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?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어떤 에피소드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또는 시행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학습의 한 단위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학습 횟수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)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에서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	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현재 상태가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s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인 에이전트가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a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라는 행동을 한다고 할 때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	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또 다른 어떤 에피소드의 같은 시간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같은 상태에서</a:t>
            </a:r>
            <a:r>
              <a:rPr kumimoji="1" lang="ko-KR" altLang="en-US" sz="1800" dirty="0"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다른 행동을 할 수도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 같은 행동을 할 수도 있기 때문이다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pPr marL="0" indent="0">
              <a:buNone/>
            </a:pPr>
            <a:endParaRPr kumimoji="1"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endParaRPr kumimoji="1" lang="en-US" altLang="ko-KR" sz="1800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0" indent="0">
              <a:buNone/>
            </a:pP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상태와 행동의 이러한 확률변수적인 특징을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non-</a:t>
            </a:r>
            <a:r>
              <a:rPr kumimoji="1" lang="en-US" altLang="ko-KR" sz="1800" dirty="0" err="1" smtClean="0">
                <a:latin typeface="Nanum Myeongjo" charset="-127"/>
                <a:ea typeface="Nanum Myeongjo" charset="-127"/>
                <a:cs typeface="Nanum Myeongjo" charset="-127"/>
              </a:rPr>
              <a:t>determinstic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(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또는 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stochastic)</a:t>
            </a:r>
            <a:r>
              <a:rPr kumimoji="1" lang="ko-KR" altLang="en-US" sz="1800" dirty="0" smtClean="0">
                <a:latin typeface="Nanum Myeongjo" charset="-127"/>
                <a:ea typeface="Nanum Myeongjo" charset="-127"/>
                <a:cs typeface="Nanum Myeongjo" charset="-127"/>
              </a:rPr>
              <a:t>이라고 한다</a:t>
            </a:r>
            <a:r>
              <a:rPr kumimoji="1" lang="en-US" altLang="ko-KR" sz="1800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r>
              <a:rPr lang="ko-KR" altLang="en-US" sz="2800" b="1" dirty="0" smtClean="0">
                <a:solidFill>
                  <a:srgbClr val="000000"/>
                </a:solidFill>
                <a:latin typeface="Nanum Myeongjo ExtraBold" charset="-127"/>
                <a:ea typeface="Nanum Myeongjo ExtraBold" charset="-127"/>
                <a:cs typeface="Nanum Myeongjo ExtraBold" charset="-127"/>
              </a:rPr>
              <a:t>행동</a:t>
            </a:r>
            <a:endParaRPr lang="en-US" altLang="ko-KR" sz="2800" b="1" dirty="0" smtClean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6913" y="78060"/>
                <a:ext cx="11513792" cy="6278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state-value function (</a:t>
                </a:r>
                <a:r>
                  <a:rPr kumimoji="1"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가치함수</a:t>
                </a: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-</a:t>
                </a:r>
                <a:r>
                  <a:rPr kumimoji="1"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상태를 고려한 가치함수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⟺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 smtClean="0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𝜸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𝟐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800" b="1" dirty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 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800" b="1" i="1" dirty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pPr>
                          <m:e>
                            <m:r>
                              <a:rPr lang="en-US" altLang="ko-KR" sz="1800" b="1" i="1" dirty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800" b="1" i="1" dirty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𝟑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+⋯</m:t>
                    </m:r>
                    <m:r>
                      <a:rPr lang="en-US" altLang="ko-KR" sz="1800" i="1" smtClean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⟺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𝜸</m:t>
                        </m:r>
                        <m:r>
                          <a:rPr lang="en-US" altLang="ko-KR" sz="1800" b="1" i="1" smtClean="0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(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𝟐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800" b="1" dirty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 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𝜸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𝟑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+⋯</m:t>
                    </m:r>
                    <m:r>
                      <a:rPr lang="en-US" altLang="ko-KR" sz="1800" b="1" i="1" smtClean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)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⟺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1800" i="1" smtClean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𝜸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+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+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800" b="1" i="1" smtClean="0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ko-KR" altLang="en-US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𝜸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+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𝟑</m:t>
                            </m:r>
                          </m:sub>
                        </m:s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+⋯</m:t>
                        </m:r>
                      </m:e>
                    </m:d>
                    <m:d>
                      <m:dPr>
                        <m:begChr m:val="|"/>
                        <m:endChr m:val="]"/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 smtClean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이므로</a:t>
                </a: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⟺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𝑣</m:t>
                    </m:r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r>
                      <a:rPr lang="en-US" altLang="ko-KR" sz="1800" b="1" i="1" smtClean="0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𝜸</m:t>
                    </m:r>
                    <m:r>
                      <a:rPr lang="en-US" altLang="ko-KR" sz="18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𝒗</m:t>
                    </m:r>
                    <m:d>
                      <m:dPr>
                        <m:ctrlPr>
                          <a:rPr lang="en-US" altLang="ko-KR" sz="18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+</m:t>
                            </m:r>
                            <m:r>
                              <a:rPr lang="en-US" altLang="ko-KR" sz="1800" b="1" i="1">
                                <a:latin typeface="Nanum Myeongjo" charset="-127"/>
                                <a:ea typeface="Nanum Myeongjo" charset="-127"/>
                                <a:cs typeface="Nanum Myeongjo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여기에 정책을 고려하면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𝒗</m:t>
                        </m:r>
                      </m:e>
                      <m:sub>
                        <m:r>
                          <a:rPr lang="ko-KR" altLang="en-US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𝒔</m:t>
                        </m:r>
                      </m:e>
                    </m:d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𝑬</m:t>
                        </m:r>
                      </m:e>
                      <m:sub>
                        <m:r>
                          <a:rPr lang="ko-KR" altLang="en-US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𝝅</m:t>
                        </m:r>
                      </m:sub>
                    </m:sSub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+</m:t>
                    </m:r>
                    <m:r>
                      <a:rPr lang="ko-KR" altLang="en-US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𝜸</m:t>
                    </m:r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𝒗</m:t>
                        </m:r>
                      </m:e>
                      <m:sub>
                        <m:r>
                          <a:rPr lang="ko-KR" altLang="en-US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𝝅</m:t>
                        </m:r>
                      </m:sub>
                    </m:sSub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(</m:t>
                    </m:r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𝑺</m:t>
                        </m:r>
                      </m:e>
                      <m:sub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+</m:t>
                        </m:r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𝟏</m:t>
                        </m:r>
                      </m:sub>
                    </m:sSub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)|</m:t>
                    </m:r>
                    <m:sSub>
                      <m:sSubPr>
                        <m:ctrlP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𝑺</m:t>
                        </m:r>
                      </m:e>
                      <m:sub>
                        <m:r>
                          <a:rPr lang="en-US" altLang="ko-KR" sz="2200" b="1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</m:sub>
                    </m:sSub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𝒔</m:t>
                    </m:r>
                    <m:r>
                      <a:rPr lang="en-US" altLang="ko-KR" sz="2200" b="1" i="1">
                        <a:latin typeface="Nanum Myeongjo" charset="-127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r>
                  <a:rPr lang="en-US" altLang="ko-KR" sz="2200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ko-KR" altLang="en-US" sz="17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𝒗</m:t>
                        </m:r>
                      </m:e>
                      <m:sub>
                        <m:r>
                          <a:rPr lang="ko-KR" altLang="en-US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𝝅</m:t>
                        </m:r>
                      </m:sub>
                    </m:sSub>
                    <m:r>
                      <a:rPr lang="ko-KR" altLang="en-US" sz="2400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 </m:t>
                    </m:r>
                    <m:d>
                      <m:dPr>
                        <m:ctrlPr>
                          <a:rPr lang="en-US" altLang="ko-KR" sz="24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24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24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4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24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2200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	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이를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‘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벨만 방정식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 (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다이내믹 프로그래밍 방정식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’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이라고 함</a:t>
                </a: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벨만 방정식에선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가치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𝑣</m:t>
                        </m:r>
                      </m:e>
                      <m:sub>
                        <m:r>
                          <a:rPr lang="ko-KR" altLang="en-US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𝜋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)</m:t>
                    </m:r>
                  </m:oMath>
                </a14:m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 가장 높은 값을 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𝑣</m:t>
                        </m:r>
                      </m:e>
                      <m:sub>
                        <m:r>
                          <a:rPr lang="ko-KR" altLang="en-US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를 업데이트하게 되어 있다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8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김성훈 교수님 강의에선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e>
                    </m:d>
                    <m:r>
                      <a:rPr lang="en-US" altLang="ko-KR" sz="18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𝑟</m:t>
                    </m:r>
                    <m:r>
                      <a:rPr lang="en-US" altLang="ko-KR" sz="18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+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US" altLang="ko-KR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ko-KR" altLang="en-US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non-</a:t>
                </a:r>
                <a:r>
                  <a:rPr lang="en-US" altLang="ko-KR" sz="1800" dirty="0" err="1" smtClean="0">
                    <a:latin typeface="Nanum Myeongjo" charset="-127"/>
                    <a:ea typeface="Nanum Myeongjo" charset="-127"/>
                    <a:cs typeface="Nanum Myeongjo" charset="-127"/>
                  </a:rPr>
                  <a:t>determinstic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한 환경이라면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e>
                    </m:d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𝑟</m:t>
                    </m:r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ko-KR" alt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̂"/>
                        <m:ctrlPr>
                          <a:rPr lang="ko-KR" altLang="en-US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기존의 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Q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값을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=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0.1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이면 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10%)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정도만 참고하겠다는 아이디어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 일종의 </a:t>
                </a: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learning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rate.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13" y="78060"/>
                <a:ext cx="11513792" cy="6278290"/>
              </a:xfrm>
              <a:blipFill rotWithShape="0">
                <a:blip r:embed="rId3"/>
                <a:stretch>
                  <a:fillRect l="-477" t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endParaRPr lang="en-US" altLang="ko-KR" sz="2800" b="1" dirty="0" smtClean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0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6913" y="1020792"/>
                <a:ext cx="11513792" cy="52254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action-value function (</a:t>
                </a:r>
                <a:r>
                  <a:rPr kumimoji="1"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가치함수</a:t>
                </a: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kumimoji="1"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-</a:t>
                </a:r>
                <a:r>
                  <a:rPr kumimoji="1"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상태와 함께 행동까지 고려한 가치함수</a:t>
                </a:r>
                <a:endParaRPr kumimoji="1"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𝑄</m:t>
                        </m:r>
                      </m:e>
                      <m:sub>
                        <m:r>
                          <a:rPr lang="en-US" altLang="ko-KR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= </m:t>
                    </m:r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𝐸</m:t>
                    </m:r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[</m:t>
                    </m:r>
                    <m:sSub>
                      <m:sSubPr>
                        <m:ctrlPr>
                          <a:rPr lang="en-US" altLang="ko-KR" sz="18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𝒕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|</m:t>
                    </m:r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𝑠</m:t>
                    </m:r>
                    <m:r>
                      <a:rPr lang="en-US" altLang="ko-KR" sz="18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sz="1800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𝑎</m:t>
                    </m:r>
                    <m:r>
                      <a:rPr lang="en-US" altLang="ko-KR" sz="1800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endParaRPr lang="en-US" altLang="ko-KR" sz="18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 때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𝑞</m:t>
                        </m:r>
                      </m:e>
                      <m:sub>
                        <m:r>
                          <a:rPr lang="ko-KR" altLang="en-US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,</m:t>
                        </m:r>
                        <m:r>
                          <a:rPr lang="en-US" altLang="ko-KR" sz="1800" i="1">
                            <a:latin typeface="Nanum Myeongjo" charset="-127"/>
                            <a:ea typeface="Nanum Myeongjo" charset="-127"/>
                            <a:cs typeface="Nanum Myeongjo" charset="-127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는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Q-function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이며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행동 각각에 대한 가치함수를 계산한다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	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즉 에이전트의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action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에 대한 점수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(quality)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이다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.)</a:t>
                </a:r>
              </a:p>
              <a:p>
                <a:pPr marL="0" indent="0">
                  <a:buNone/>
                </a:pP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“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동적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: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대상이 시간에 따라 변하는 것</a:t>
                </a: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“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프로그래밍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: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계획하는 것</a:t>
                </a:r>
                <a:r>
                  <a:rPr lang="en-US" altLang="ko-KR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r>
                  <a:rPr lang="ko-KR" altLang="en-US" sz="1800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ko-KR" altLang="en-US" sz="1800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여러 프로세스가 다단계로 이루어지는 것</a:t>
                </a: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marL="0" indent="0">
                  <a:buNone/>
                </a:pPr>
                <a:endParaRPr lang="en-US" altLang="ko-KR" sz="1800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13" y="1020792"/>
                <a:ext cx="11513792" cy="5225409"/>
              </a:xfrm>
              <a:blipFill rotWithShape="0">
                <a:blip r:embed="rId3"/>
                <a:stretch>
                  <a:fillRect l="-477" t="-1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326913" y="161323"/>
            <a:ext cx="9172100" cy="60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defRPr/>
            </a:pPr>
            <a:endParaRPr lang="en-US" altLang="ko-KR" sz="2800" b="1" dirty="0" smtClean="0">
              <a:solidFill>
                <a:srgbClr val="000000"/>
              </a:solidFill>
              <a:latin typeface="Nanum Myeongjo ExtraBold" charset="-127"/>
              <a:ea typeface="Nanum Myeongjo ExtraBold" charset="-127"/>
              <a:cs typeface="Nanum Myeongjo ExtraBold" charset="-127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326913" y="888341"/>
            <a:ext cx="115137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6010506" y="697832"/>
                <a:ext cx="603280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 때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정책이 얼마나 좋은지를 판단하는 근거로 쓰이기 위해</a:t>
                </a:r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가치 함수라는 것이 쓰인다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가치함수란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현재의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𝜋</m:t>
                    </m:r>
                  </m:oMath>
                </a14:m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를 따라갔을 때 받게 될 것이라고 기대되는 보상을 기대값으로 나타낸 것이다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506" y="697832"/>
                <a:ext cx="6032809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909" t="-1497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89569" y="1513439"/>
                <a:ext cx="55905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𝛾</m:t>
                          </m:r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+2</m:t>
                          </m:r>
                        </m:sub>
                      </m:sSub>
                      <m:r>
                        <a:rPr lang="en-US" altLang="ko-KR" sz="2000" b="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sz="2000" dirty="0"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2000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2000" b="0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sz="2000" b="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+3</m:t>
                          </m:r>
                        </m:sub>
                      </m:sSub>
                      <m:r>
                        <a:rPr lang="en-US" altLang="ko-KR" sz="2000" b="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+⋯</m:t>
                      </m:r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𝑠</m:t>
                      </m:r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sz="20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9" y="1513439"/>
                <a:ext cx="559056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010505" y="3865521"/>
            <a:ext cx="60328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하지만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더욱 멀리 있는 미래의 가치를 고려하면 고려할수록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경우의 수가 기하급수적으로 늘어나는 문제가 있다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즉 가치 함수를 계산하기 어렵게 된다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이 때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,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 벨만 방정식이 가치 함수의 계산량 문제를 해결해준다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“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주변 상태의 가치함수와 한 타임스텝의 보상만을 고려하여</a:t>
            </a:r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현재 상태의 다음 가치 함수를 계산하겠다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26913" y="4681129"/>
                <a:ext cx="43142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a:rPr lang="ko-KR" altLang="en-US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𝛾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+1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)|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𝑠</m:t>
                      </m:r>
                      <m:r>
                        <a:rPr lang="en-US" altLang="ko-KR" sz="2000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sz="20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3" y="4681129"/>
                <a:ext cx="431425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타원 7"/>
          <p:cNvSpPr/>
          <p:nvPr/>
        </p:nvSpPr>
        <p:spPr>
          <a:xfrm>
            <a:off x="11742234" y="3913015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연결선[R] 8"/>
          <p:cNvCxnSpPr/>
          <p:nvPr/>
        </p:nvCxnSpPr>
        <p:spPr>
          <a:xfrm>
            <a:off x="326913" y="3731898"/>
            <a:ext cx="115137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7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1048215" y="1272351"/>
                <a:ext cx="11039706" cy="5653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MDP(Markov 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Decision Process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의 구성은 다음과 같다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상태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(state),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행동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(action),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감가율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(discount factor),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정책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(policy)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ko-KR" altLang="en-US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은 </a:t>
                </a:r>
                <a:r>
                  <a:rPr lang="en-US" altLang="ko-KR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Agent</a:t>
                </a:r>
                <a:r>
                  <a:rPr lang="ko-KR" altLang="en-US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가 결정하고</a:t>
                </a:r>
                <a:endParaRPr lang="en-US" altLang="ko-KR" sz="1100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보상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(reward),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상태 변환 확률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(state transition probability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ko-KR" altLang="en-US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은 </a:t>
                </a:r>
                <a:r>
                  <a:rPr lang="en-US" altLang="ko-KR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Environment</a:t>
                </a:r>
                <a:r>
                  <a:rPr lang="ko-KR" altLang="en-US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가 </a:t>
                </a:r>
                <a:r>
                  <a:rPr lang="en-US" altLang="ko-KR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Agent</a:t>
                </a:r>
                <a:r>
                  <a:rPr lang="ko-KR" altLang="en-US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에게 알려준다</a:t>
                </a:r>
                <a:r>
                  <a:rPr lang="en-US" altLang="ko-KR" sz="1100" dirty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상태</a:t>
                </a:r>
                <a:r>
                  <a:rPr lang="en-US" altLang="ko-KR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(state)</a:t>
                </a:r>
                <a:r>
                  <a:rPr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와 행동</a:t>
                </a:r>
                <a:r>
                  <a:rPr lang="en-US" altLang="ko-KR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(action)</a:t>
                </a:r>
                <a:r>
                  <a:rPr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은 집합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이며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집합 기호로 표현된다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𝒂</m:t>
                      </m:r>
                    </m:oMath>
                  </m:oMathPara>
                </a14:m>
                <a:endParaRPr lang="en-US" altLang="ko-KR" b="1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ko-KR" altLang="en-US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그리고 </a:t>
                </a:r>
                <a:r>
                  <a:rPr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정책</a:t>
                </a:r>
                <a:r>
                  <a:rPr lang="en-US" altLang="ko-KR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(policy)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은 확률이며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에이전트가 </a:t>
                </a:r>
                <a:r>
                  <a:rPr kumimoji="1" lang="ko-KR" altLang="nl-NL" dirty="0">
                    <a:latin typeface="Nanum Myeongjo" charset="-127"/>
                    <a:ea typeface="Nanum Myeongjo" charset="-127"/>
                    <a:cs typeface="Nanum Myeongjo" charset="-127"/>
                  </a:rPr>
                  <a:t>어떤 </a:t>
                </a:r>
                <a:r>
                  <a:rPr kumimoji="1" lang="nl-NL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State </a:t>
                </a:r>
                <a:r>
                  <a:rPr kumimoji="1" lang="nl-NL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s</a:t>
                </a:r>
                <a:r>
                  <a:rPr kumimoji="1" lang="ko-KR" altLang="nl-NL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에서 </a:t>
                </a:r>
                <a:r>
                  <a:rPr kumimoji="1" lang="nl-NL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Action </a:t>
                </a:r>
                <a:r>
                  <a:rPr kumimoji="1" lang="nl-NL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a</a:t>
                </a:r>
                <a:r>
                  <a:rPr kumimoji="1" lang="ko-KR" altLang="nl-NL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를 </a:t>
                </a:r>
                <a:r>
                  <a:rPr kumimoji="1" lang="ko-KR" altLang="nl-NL" dirty="0">
                    <a:latin typeface="Nanum Myeongjo" charset="-127"/>
                    <a:ea typeface="Nanum Myeongjo" charset="-127"/>
                    <a:cs typeface="Nanum Myeongjo" charset="-127"/>
                  </a:rPr>
                  <a:t>할 확률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로 표현할 수 있다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𝝅</m:t>
                      </m:r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e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𝑷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𝒂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상태 </a:t>
                </a:r>
                <a:r>
                  <a:rPr kumimoji="1" lang="ko-KR" altLang="en-US" b="1" dirty="0">
                    <a:latin typeface="Nanum Myeongjo" charset="-127"/>
                    <a:ea typeface="Nanum Myeongjo" charset="-127"/>
                    <a:cs typeface="Nanum Myeongjo" charset="-127"/>
                  </a:rPr>
                  <a:t>변환 </a:t>
                </a:r>
                <a:r>
                  <a:rPr kumimoji="1"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확률</a:t>
                </a:r>
                <a:r>
                  <a:rPr kumimoji="1" lang="en-US" altLang="ko-KR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(State-transition probability)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은 확률이며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시간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t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일 때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state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에서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action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a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를 했을 때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그 다음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state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이 될 확률을 나타내는 함수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”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로 표현할 수 있다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:r>
                  <a:rPr kumimoji="1" lang="en-US" altLang="ko-KR" u="sng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non-</a:t>
                </a:r>
                <a:r>
                  <a:rPr kumimoji="1" lang="en-US" altLang="ko-KR" u="sng" dirty="0" err="1" smtClean="0">
                    <a:latin typeface="Nanum Myeongjo" charset="-127"/>
                    <a:ea typeface="Nanum Myeongjo" charset="-127"/>
                    <a:cs typeface="Nanum Myeongjo" charset="-127"/>
                  </a:rPr>
                  <a:t>determinstic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을 고려하기 위해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  <m:sSup>
                            <m:sSup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sup>
                      </m:sSubSup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𝑷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</m:e>
                        <m:sup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𝒂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ko-KR" altLang="en-US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15" y="1272351"/>
                <a:ext cx="11039706" cy="5653535"/>
              </a:xfrm>
              <a:prstGeom prst="rect">
                <a:avLst/>
              </a:prstGeom>
              <a:blipFill rotWithShape="0">
                <a:blip r:embed="rId2"/>
                <a:stretch>
                  <a:fillRect l="-497" t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5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48" y="2604584"/>
            <a:ext cx="8369300" cy="4102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4039" y="630924"/>
            <a:ext cx="10738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 Myeongjo" charset="-127"/>
                <a:ea typeface="Nanum Myeongjo" charset="-127"/>
                <a:cs typeface="Nanum Myeongjo" charset="-127"/>
              </a:rPr>
              <a:t>robot이 움직인다고 생각해보자. robot이 왼쪽으로 움직이면 위치가 변할텐데, 어떠한 외부요인에 의해 (예를 들면, 바람이 분다던지 하는 등의 요인에 의해) robot이 왼쪽으로 가려했지만, 오른쪽으로 가는 경우가 발생할 수 있다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. 로봇은 </a:t>
            </a:r>
            <a:r>
              <a:rPr lang="ko-KR" altLang="en-US" dirty="0">
                <a:latin typeface="Nanum Myeongjo" charset="-127"/>
                <a:ea typeface="Nanum Myeongjo" charset="-127"/>
                <a:cs typeface="Nanum Myeongjo" charset="-127"/>
              </a:rPr>
              <a:t>앞으로 간다고 갔지만 왼쪽으로 가서 불에 빠질 수도 있고 오른쪽으로 갈 수도 있다. 그 확률을 표현하는 것이 "state transition probability"이다. 이렇게 어떠한 action을 취했을 경우 state가 deterministic하게 딱 정해지는 것이 아니고 확률적으로 정해지게 된다.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3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15" y="0"/>
            <a:ext cx="8883570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4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0" y="0"/>
            <a:ext cx="10478059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59498" y="2207271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일종의 </a:t>
            </a:r>
            <a:r>
              <a:rPr kumimoji="1"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noise</a:t>
            </a:r>
            <a:r>
              <a:rPr kumimoji="1"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다</a:t>
            </a:r>
            <a:r>
              <a:rPr kumimoji="1"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7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215483" y="1584584"/>
                <a:ext cx="1040408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Agent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 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Environment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를 탐험하면서 얻는 보상을 </a:t>
                </a:r>
                <a:r>
                  <a:rPr lang="ko-KR" altLang="en-US" b="1" dirty="0" smtClean="0">
                    <a:latin typeface="Nanum Myeongjo ExtraBold" charset="-127"/>
                    <a:ea typeface="Nanum Myeongjo ExtraBold" charset="-127"/>
                    <a:cs typeface="Nanum Myeongjo ExtraBold" charset="-127"/>
                  </a:rPr>
                  <a:t>반환값</a:t>
                </a:r>
                <a:r>
                  <a:rPr lang="en-US" altLang="ko-KR" b="1" dirty="0" smtClean="0">
                    <a:latin typeface="Nanum Myeongjo ExtraBold" charset="-127"/>
                    <a:ea typeface="Nanum Myeongjo ExtraBold" charset="-127"/>
                    <a:cs typeface="Nanum Myeongjo ExtraBold" charset="-127"/>
                  </a:rPr>
                  <a:t>(return)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이라고 한다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</m:oMath>
                </a14:m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+3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</m:oMath>
                </a14:m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+4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</m:oMath>
                </a14:m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+5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+⋯</m:t>
                    </m:r>
                  </m:oMath>
                </a14:m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그러나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지금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100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만원 받는 것과 한 달 후에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100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만원을 받는 것 중 지금 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100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만원을 받는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것이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더 큰 가치가 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있으므로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미래에 </a:t>
                </a:r>
                <a:r>
                  <a:rPr kumimoji="1"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받게 될 보상에 대해서는 가치를 감가시킨다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감가율</a:t>
                </a:r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Discount Factor)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charset="0"/>
                        <a:ea typeface="Nanum Myeongjo" charset="-127"/>
                        <a:cs typeface="Nanum Myeongjo" charset="-127"/>
                      </a:rPr>
                      <m:t>;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𝜸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∈[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𝟎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,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𝟏</m:t>
                    </m:r>
                    <m:r>
                      <a:rPr lang="ko-KR" altLang="en-US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]</m:t>
                    </m:r>
                  </m:oMath>
                </a14:m>
                <a:r>
                  <a:rPr kumimoji="1" lang="en-US" altLang="ko-KR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endParaRPr kumimoji="1" lang="en-US" altLang="ko-KR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=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𝛾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</m:t>
                    </m:r>
                  </m:oMath>
                </a14:m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+3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+⋯</m:t>
                    </m:r>
                  </m:oMath>
                </a14:m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이는 한 에피소드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시행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학습의 한 단위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 끝나기 전에 어떤 값이 나오리라고 예측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/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기대할 수 있다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즉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‘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나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agent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는 앞으로 얼마의 </a:t>
                </a:r>
                <a:r>
                  <a:rPr kumimoji="1" lang="ko-KR" altLang="en-US" b="1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보상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을 받을 것 같다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’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라고 할 때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이 값은 기대값이며 </a:t>
                </a:r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이를 </a:t>
                </a:r>
                <a:r>
                  <a:rPr kumimoji="1" lang="ko-KR" altLang="en-US" b="1" dirty="0" smtClean="0">
                    <a:latin typeface="Nanum Myeongjo ExtraBold" charset="-127"/>
                    <a:ea typeface="Nanum Myeongjo ExtraBold" charset="-127"/>
                    <a:cs typeface="Nanum Myeongjo ExtraBold" charset="-127"/>
                  </a:rPr>
                  <a:t>가치함수</a:t>
                </a:r>
                <a:r>
                  <a:rPr kumimoji="1" lang="en-US" altLang="ko-KR" b="1" dirty="0" smtClean="0">
                    <a:latin typeface="Nanum Myeongjo ExtraBold" charset="-127"/>
                    <a:ea typeface="Nanum Myeongjo ExtraBold" charset="-127"/>
                    <a:cs typeface="Nanum Myeongjo ExtraBold" charset="-127"/>
                  </a:rPr>
                  <a:t>(value function)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라 한다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kumimoji="1"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𝑣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𝐸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𝑠</m:t>
                      </m:r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83" y="1584584"/>
                <a:ext cx="1040408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469" t="-809" r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0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7208" y="2766613"/>
            <a:ext cx="7322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가치함수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(value function)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에는 두 가지 종류가 있다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.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state-value function</a:t>
            </a:r>
            <a:r>
              <a:rPr lang="ko-KR" altLang="en-US" dirty="0" smtClean="0">
                <a:latin typeface="Nanum Myeongjo" charset="-127"/>
                <a:ea typeface="Nanum Myeongjo" charset="-127"/>
                <a:cs typeface="Nanum Myeongjo" charset="-127"/>
              </a:rPr>
              <a:t> 그리고 </a:t>
            </a:r>
            <a:r>
              <a:rPr lang="en-US" altLang="ko-KR" dirty="0" smtClean="0">
                <a:latin typeface="Nanum Myeongjo" charset="-127"/>
                <a:ea typeface="Nanum Myeongjo" charset="-127"/>
                <a:cs typeface="Nanum Myeongjo" charset="-127"/>
              </a:rPr>
              <a:t>action-value function</a:t>
            </a:r>
          </a:p>
          <a:p>
            <a:endParaRPr lang="en-US" altLang="ko-KR" dirty="0">
              <a:latin typeface="Nanum Myeongjo" charset="-127"/>
              <a:ea typeface="Nanum Myeongjo" charset="-127"/>
              <a:cs typeface="Nanum Myeongjo" charset="-127"/>
            </a:endParaRPr>
          </a:p>
          <a:p>
            <a:endParaRPr lang="en-US" altLang="ko-KR" dirty="0" smtClean="0"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193181" y="569824"/>
                <a:ext cx="10404089" cy="603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가치함수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: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𝒗</m:t>
                    </m:r>
                    <m:d>
                      <m:dPr>
                        <m:ctrlPr>
                          <a:rPr lang="en-US" altLang="ko-KR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𝒔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=</m:t>
                    </m:r>
                    <m:r>
                      <a:rPr lang="en-US" altLang="ko-KR" b="1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charset="0"/>
                                <a:ea typeface="Nanum Myeongjo" charset="-127"/>
                                <a:cs typeface="Nanum Myeongjo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=</m:t>
                        </m:r>
                        <m:r>
                          <a:rPr lang="en-US" altLang="ko-KR" b="1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𝒔</m:t>
                        </m:r>
                      </m:e>
                    </m:d>
                  </m:oMath>
                </a14:m>
                <a:endParaRPr lang="en-US" altLang="ko-KR" b="1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현재 상태의 가치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)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와 다음 상태의 가치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𝑡</m:t>
                        </m:r>
                        <m:r>
                          <a:rPr lang="en-US" altLang="ko-KR" i="1">
                            <a:latin typeface="Cambria Math" charset="0"/>
                            <a:ea typeface="Nanum Myeongjo" charset="-127"/>
                            <a:cs typeface="Nanum Myeongjo" charset="-127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Nanum Myeongjo" charset="-127"/>
                        <a:cs typeface="Nanum Myeongjo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)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의 관계를 나타낸 식이 벨만 방정식이다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더 정확하게는 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state-value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function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에 대한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벨만 방정식이다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endParaRPr lang="en-US" altLang="ko-KR" b="1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𝑬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b="1" dirty="0"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+⋯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⟺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𝑬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b="1" dirty="0"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+⋯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)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⟺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𝒗</m:t>
                      </m:r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𝑬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𝑮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하지만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상태뿐만이 아닌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행동에 대한 가치까지도 판단하기 위해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action-value function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을 이용해야 한다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:r>
                  <a:rPr kumimoji="1"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action-value 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function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을 다른 말로는 </a:t>
                </a:r>
                <a:r>
                  <a:rPr kumimoji="1" lang="en-US" altLang="ko-KR" b="1" dirty="0" smtClean="0">
                    <a:latin typeface="Nanum Myeongjo ExtraBold" charset="-127"/>
                    <a:ea typeface="Nanum Myeongjo ExtraBold" charset="-127"/>
                    <a:cs typeface="Nanum Myeongjo ExtraBold" charset="-127"/>
                  </a:rPr>
                  <a:t>Q-function</a:t>
                </a:r>
                <a:r>
                  <a:rPr kumimoji="1"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이라고 부른다</a:t>
                </a:r>
                <a:r>
                  <a:rPr kumimoji="1"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 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𝑬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a:rPr lang="ko-KR" altLang="en-US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𝜸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+</m:t>
                              </m:r>
                              <m:r>
                                <a:rPr lang="en-US" altLang="ko-KR" b="1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𝒂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kumimoji="1" lang="en-US" altLang="ko-KR" b="1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𝒔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e>
                      </m:d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 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𝑬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𝜸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ko-KR" b="1" dirty="0"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altLang="ko-KR" b="1" i="1" dirty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+⋯|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𝑺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𝒔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𝒂</m:t>
                      </m:r>
                      <m:r>
                        <a:rPr lang="en-US" altLang="ko-KR" b="1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]</m:t>
                      </m:r>
                    </m:oMath>
                  </m:oMathPara>
                </a14:m>
                <a:endParaRPr kumimoji="1" lang="en-US" altLang="ko-KR" b="1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state-value function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을 구하기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위해서는 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action-value function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을 먼저 구한 다음에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,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 </a:t>
                </a:r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그 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구한 값을 이용해 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state-value function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을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구해야 한다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 이를 위해 </a:t>
                </a:r>
                <a:r>
                  <a:rPr lang="en-US" altLang="ko-KR" dirty="0">
                    <a:latin typeface="Nanum Myeongjo" charset="-127"/>
                    <a:ea typeface="Nanum Myeongjo" charset="-127"/>
                    <a:cs typeface="Nanum Myeongjo" charset="-127"/>
                  </a:rPr>
                  <a:t>Q-function</a:t>
                </a:r>
                <a:r>
                  <a:rPr lang="ko-KR" altLang="en-US" dirty="0">
                    <a:latin typeface="Nanum Myeongjo" charset="-127"/>
                    <a:ea typeface="Nanum Myeongjo" charset="-127"/>
                    <a:cs typeface="Nanum Myeongjo" charset="-127"/>
                  </a:rPr>
                  <a:t>에 정책을 곱한 것의 </a:t>
                </a:r>
                <a:r>
                  <a:rPr lang="ko-KR" altLang="en-US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합을 구한다</a:t>
                </a:r>
                <a:r>
                  <a:rPr lang="en-US" altLang="ko-KR" dirty="0" smtClean="0">
                    <a:latin typeface="Nanum Myeongjo" charset="-127"/>
                    <a:ea typeface="Nanum Myeongjo" charset="-127"/>
                    <a:cs typeface="Nanum Myeongjo" charset="-127"/>
                  </a:rPr>
                  <a:t>.</a:t>
                </a:r>
                <a:endParaRPr lang="en-US" altLang="ko-KR" dirty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Nanum Myeongjo" charset="-127"/>
                          <a:cs typeface="Nanum Myeongjo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charset="0"/>
                                  <a:ea typeface="Nanum Myeongjo" charset="-127"/>
                                  <a:cs typeface="Nanum Myeongjo" charset="-127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charset="0"/>
                              <a:ea typeface="Nanum Myeongjo" charset="-127"/>
                              <a:cs typeface="Nanum Myeongjo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  <a:p>
                <a:endParaRPr kumimoji="1" lang="en-US" altLang="ko-KR" dirty="0" smtClean="0">
                  <a:latin typeface="Nanum Myeongjo" charset="-127"/>
                  <a:ea typeface="Nanum Myeongjo" charset="-127"/>
                  <a:cs typeface="Nanum Myeongjo" charset="-127"/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1" y="569824"/>
                <a:ext cx="10404089" cy="6034024"/>
              </a:xfrm>
              <a:prstGeom prst="rect">
                <a:avLst/>
              </a:prstGeom>
              <a:blipFill rotWithShape="0">
                <a:blip r:embed="rId2"/>
                <a:stretch>
                  <a:fillRect l="-528" t="-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C64B-CB9D-0D48-B733-5053A0B1293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1816</Words>
  <Application>Microsoft Macintosh PowerPoint</Application>
  <PresentationFormat>와이드스크린</PresentationFormat>
  <Paragraphs>213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Cambria Math</vt:lpstr>
      <vt:lpstr>Nanum Myeongjo</vt:lpstr>
      <vt:lpstr>Nanum Myeongjo ExtraBold</vt:lpstr>
      <vt:lpstr>Arial</vt:lpstr>
      <vt:lpstr>Office 테마</vt:lpstr>
      <vt:lpstr>파이썬과 케라스로 배우는 강화학습  2장, 3장 -강화학습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http://computingkoreanlab.com/app/jAI/jQLearning/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Adam: A Method for Stochastic Optimization</dc:title>
  <dc:creator>Microsoft Office 사용자</dc:creator>
  <cp:lastModifiedBy>Microsoft Office 사용자</cp:lastModifiedBy>
  <cp:revision>219</cp:revision>
  <cp:lastPrinted>2017-11-08T00:43:03Z</cp:lastPrinted>
  <dcterms:created xsi:type="dcterms:W3CDTF">2017-10-15T11:24:34Z</dcterms:created>
  <dcterms:modified xsi:type="dcterms:W3CDTF">2018-01-10T12:37:44Z</dcterms:modified>
</cp:coreProperties>
</file>