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94" r:id="rId3"/>
    <p:sldId id="308" r:id="rId4"/>
    <p:sldId id="309" r:id="rId5"/>
    <p:sldId id="310" r:id="rId6"/>
    <p:sldId id="311" r:id="rId7"/>
    <p:sldId id="312" r:id="rId8"/>
    <p:sldId id="305" r:id="rId9"/>
    <p:sldId id="30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C0E1A"/>
    <a:srgbClr val="992F33"/>
    <a:srgbClr val="446E97"/>
    <a:srgbClr val="A176C0"/>
    <a:srgbClr val="C8B0DB"/>
    <a:srgbClr val="7030A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94828"/>
  </p:normalViewPr>
  <p:slideViewPr>
    <p:cSldViewPr snapToGrid="0" snapToObjects="1">
      <p:cViewPr>
        <p:scale>
          <a:sx n="139" d="100"/>
          <a:sy n="139" d="100"/>
        </p:scale>
        <p:origin x="10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F47AA-7854-A748-8610-8E52CA06A0CB}" type="datetimeFigureOut">
              <a:rPr kumimoji="1" lang="ko-KR" altLang="en-US" smtClean="0"/>
              <a:t>2017. 12. 27.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044D5-E9B1-F240-ADBB-9856FDF73D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604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44D5-E9B1-F240-ADBB-9856FDF73D1C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445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44D5-E9B1-F240-ADBB-9856FDF73D1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5039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44D5-E9B1-F240-ADBB-9856FDF73D1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2640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44D5-E9B1-F240-ADBB-9856FDF73D1C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977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44D5-E9B1-F240-ADBB-9856FDF73D1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7575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44D5-E9B1-F240-ADBB-9856FDF73D1C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9896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44D5-E9B1-F240-ADBB-9856FDF73D1C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797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44D5-E9B1-F240-ADBB-9856FDF73D1C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418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4475-2182-384B-91A7-1E7B4EAACD3C}" type="datetime1">
              <a:rPr kumimoji="1" lang="ko-KR" altLang="en-US" smtClean="0"/>
              <a:t>2017. 12. 27.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523039hdk@gmail.com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488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C119-4834-AF47-A25A-7AC2FBA0A12B}" type="datetime1">
              <a:rPr kumimoji="1" lang="ko-KR" altLang="en-US" smtClean="0"/>
              <a:t>2017. 12. 27.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523039hdk@gmail.com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37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0B43-7671-A949-8CC0-61B73517563A}" type="datetime1">
              <a:rPr kumimoji="1" lang="ko-KR" altLang="en-US" smtClean="0"/>
              <a:t>2017. 12. 27.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523039hdk@gmail.com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716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8749-C775-DE49-A6C4-D14761F8B5F0}" type="datetime1">
              <a:rPr kumimoji="1" lang="ko-KR" altLang="en-US" smtClean="0"/>
              <a:t>2017. 12. 27.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523039hdk@gmail.com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222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A7A9-31A8-8A40-8A83-7E8D6D05CCCA}" type="datetime1">
              <a:rPr kumimoji="1" lang="ko-KR" altLang="en-US" smtClean="0"/>
              <a:t>2017. 12. 27.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523039hdk@gmail.com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40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1BAD-31C1-6F4B-B81A-03F0E20C6A2C}" type="datetime1">
              <a:rPr kumimoji="1" lang="ko-KR" altLang="en-US" smtClean="0"/>
              <a:t>2017. 12. 27.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523039hdk@gmail.com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735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0E3-0046-6945-90D1-609047FAFC3C}" type="datetime1">
              <a:rPr kumimoji="1" lang="ko-KR" altLang="en-US" smtClean="0"/>
              <a:t>2017. 12. 27.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523039hdk@gmail.com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875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7FEA-E7F8-AC4F-B32B-3C3519DE1DB4}" type="datetime1">
              <a:rPr kumimoji="1" lang="ko-KR" altLang="en-US" smtClean="0"/>
              <a:t>2017. 12. 27.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523039hdk@gmail.com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588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890D-CBD0-ED4E-8DA2-1188F4C8C159}" type="datetime1">
              <a:rPr kumimoji="1" lang="ko-KR" altLang="en-US" smtClean="0"/>
              <a:t>2017. 12. 27.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523039hdk@gmail.com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542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0871-D8F4-874A-99C6-BB22704658FE}" type="datetime1">
              <a:rPr kumimoji="1" lang="ko-KR" altLang="en-US" smtClean="0"/>
              <a:t>2017. 12. 27.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523039hdk@gmail.com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339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5A3C-91F8-7248-8F1E-489C993B6ECE}" type="datetime1">
              <a:rPr kumimoji="1" lang="ko-KR" altLang="en-US" smtClean="0"/>
              <a:t>2017. 12. 27.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523039hdk@gmail.com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771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044E6-B510-C642-867E-59F071AEF662}" type="datetime1">
              <a:rPr kumimoji="1" lang="ko-KR" altLang="en-US" smtClean="0"/>
              <a:t>2017. 12. 27.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smtClean="0"/>
              <a:t>523039hdk@gmail.com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6C64B-CB9D-0D48-B733-5053A0B129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083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dbpia.co.kr/Journal/ArticleDetail/NODE0726163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dbpia.co.kr/Journal/ArticleDetail/NODE0720738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35432" y="2001795"/>
            <a:ext cx="6410138" cy="1145646"/>
          </a:xfrm>
        </p:spPr>
        <p:txBody>
          <a:bodyPr/>
          <a:lstStyle/>
          <a:p>
            <a:pPr algn="l" eaLnBrk="1" latinLnBrk="0" hangingPunct="1">
              <a:defRPr/>
            </a:pPr>
            <a:r>
              <a:rPr lang="ko-KR" altLang="en-US" sz="2800" dirty="0" smtClean="0">
                <a:solidFill>
                  <a:srgbClr val="000000"/>
                </a:solidFill>
                <a:latin typeface="Nanum Myeongjo" charset="-127"/>
                <a:ea typeface="Nanum Myeongjo" charset="-127"/>
                <a:cs typeface="Nanum Myeongjo" charset="-127"/>
              </a:rPr>
              <a:t>텐서플로우를 이용한 주가 예측에서 가격</a:t>
            </a:r>
            <a:r>
              <a:rPr lang="en-US" altLang="ko-KR" sz="2800" dirty="0" smtClean="0">
                <a:solidFill>
                  <a:srgbClr val="000000"/>
                </a:solidFill>
                <a:latin typeface="Nanum Myeongjo" charset="-127"/>
                <a:ea typeface="Nanum Myeongjo" charset="-127"/>
                <a:cs typeface="Nanum Myeongjo" charset="-127"/>
              </a:rPr>
              <a:t>-</a:t>
            </a:r>
            <a:r>
              <a:rPr lang="ko-KR" altLang="en-US" sz="2800" dirty="0" smtClean="0">
                <a:solidFill>
                  <a:srgbClr val="000000"/>
                </a:solidFill>
                <a:latin typeface="Nanum Myeongjo" charset="-127"/>
                <a:ea typeface="Nanum Myeongjo" charset="-127"/>
                <a:cs typeface="Nanum Myeongjo" charset="-127"/>
              </a:rPr>
              <a:t>기반 예측 피쳐의 예측 성능 평가</a:t>
            </a:r>
            <a:endParaRPr lang="ko-KR" altLang="en-US" sz="2800" dirty="0">
              <a:solidFill>
                <a:srgbClr val="000000"/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635431" y="3526706"/>
            <a:ext cx="7477443" cy="187325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ko-KR" sz="2000" b="1" dirty="0" smtClean="0">
                <a:latin typeface="Nanum Myeongjo" charset="-127"/>
                <a:ea typeface="Nanum Myeongjo" charset="-127"/>
                <a:cs typeface="Nanum Myeongjo" charset="-127"/>
              </a:rPr>
              <a:t>2017. 12.</a:t>
            </a:r>
            <a:r>
              <a:rPr lang="ko-KR" altLang="en-US" sz="2000" b="1" dirty="0" smtClean="0"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lang="en-US" altLang="ko-KR" sz="2000" b="1" dirty="0" smtClean="0">
                <a:latin typeface="Nanum Myeongjo" charset="-127"/>
                <a:ea typeface="Nanum Myeongjo" charset="-127"/>
                <a:cs typeface="Nanum Myeongjo" charset="-127"/>
              </a:rPr>
              <a:t>27</a:t>
            </a:r>
            <a:endParaRPr lang="en-US" altLang="ko-KR" b="1" dirty="0">
              <a:latin typeface="Nanum Myeongjo" charset="-127"/>
              <a:ea typeface="Nanum Myeongjo" charset="-127"/>
              <a:cs typeface="Nanum Myeongjo" charset="-127"/>
            </a:endParaRPr>
          </a:p>
          <a:p>
            <a:pPr algn="l" eaLnBrk="1" hangingPunct="1">
              <a:defRPr/>
            </a:pPr>
            <a:endParaRPr lang="en-US" altLang="ko-KR" sz="2000" dirty="0">
              <a:latin typeface="Nanum Myeongjo" charset="-127"/>
              <a:ea typeface="Nanum Myeongjo" charset="-127"/>
              <a:cs typeface="Nanum Myeongjo" charset="-127"/>
            </a:endParaRPr>
          </a:p>
          <a:p>
            <a:pPr algn="l" eaLnBrk="1" hangingPunct="1">
              <a:defRPr/>
            </a:pPr>
            <a:r>
              <a:rPr lang="ko-KR" altLang="en-US" sz="1600" dirty="0" smtClean="0">
                <a:latin typeface="Nanum Myeongjo" charset="-127"/>
                <a:ea typeface="Nanum Myeongjo" charset="-127"/>
                <a:cs typeface="Nanum Myeongjo" charset="-127"/>
              </a:rPr>
              <a:t>권도형</a:t>
            </a:r>
            <a:endParaRPr lang="en-US" altLang="ko-KR" sz="1600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pPr algn="l" eaLnBrk="1" hangingPunct="1">
              <a:defRPr/>
            </a:pPr>
            <a:r>
              <a:rPr lang="ko-KR" altLang="en-US" sz="1600" dirty="0" smtClean="0">
                <a:latin typeface="Nanum Myeongjo" charset="-127"/>
                <a:ea typeface="Nanum Myeongjo" charset="-127"/>
                <a:cs typeface="Nanum Myeongjo" charset="-127"/>
              </a:rPr>
              <a:t>논문세미나</a:t>
            </a:r>
            <a:endParaRPr lang="en-US" altLang="ko-KR" sz="1600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pPr algn="l" eaLnBrk="1" hangingPunct="1">
              <a:defRPr/>
            </a:pPr>
            <a:r>
              <a:rPr lang="en-US" altLang="ko-KR" sz="1600" dirty="0" smtClean="0">
                <a:latin typeface="Nanum Myeongjo" charset="-127"/>
                <a:ea typeface="Nanum Myeongjo" charset="-127"/>
                <a:cs typeface="Nanum Myeongjo" charset="-127"/>
              </a:rPr>
              <a:t>LINK-lab</a:t>
            </a:r>
            <a:endParaRPr lang="ko-KR" altLang="en-US" sz="1600" dirty="0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cxnSp>
        <p:nvCxnSpPr>
          <p:cNvPr id="7" name="직선 연결선[R] 6"/>
          <p:cNvCxnSpPr/>
          <p:nvPr/>
        </p:nvCxnSpPr>
        <p:spPr>
          <a:xfrm>
            <a:off x="635431" y="3337073"/>
            <a:ext cx="75941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80181" y="1121884"/>
            <a:ext cx="9172100" cy="2025557"/>
          </a:xfrm>
        </p:spPr>
        <p:txBody>
          <a:bodyPr>
            <a:normAutofit/>
          </a:bodyPr>
          <a:lstStyle/>
          <a:p>
            <a:pPr latinLnBrk="0">
              <a:defRPr/>
            </a:pPr>
            <a:r>
              <a:rPr lang="ko-KR" altLang="en-US" sz="2000" dirty="0">
                <a:latin typeface="Nanum Myeongjo" charset="-127"/>
                <a:ea typeface="Nanum Myeongjo" charset="-127"/>
                <a:cs typeface="Nanum Myeongjo" charset="-127"/>
              </a:rPr>
              <a:t>송유정</a:t>
            </a:r>
            <a:r>
              <a:rPr lang="en-US" altLang="ko-KR" sz="2000" dirty="0">
                <a:latin typeface="Nanum Myeongjo" charset="-127"/>
                <a:ea typeface="Nanum Myeongjo" charset="-127"/>
                <a:cs typeface="Nanum Myeongjo" charset="-127"/>
              </a:rPr>
              <a:t>, </a:t>
            </a:r>
            <a:r>
              <a:rPr lang="ko-KR" altLang="en-US" sz="2000" dirty="0">
                <a:latin typeface="Nanum Myeongjo" charset="-127"/>
                <a:ea typeface="Nanum Myeongjo" charset="-127"/>
                <a:cs typeface="Nanum Myeongjo" charset="-127"/>
              </a:rPr>
              <a:t>이재원</a:t>
            </a:r>
            <a:r>
              <a:rPr lang="en-US" altLang="ko-KR" sz="2000" dirty="0">
                <a:latin typeface="Nanum Myeongjo" charset="-127"/>
                <a:ea typeface="Nanum Myeongjo" charset="-127"/>
                <a:cs typeface="Nanum Myeongjo" charset="-127"/>
              </a:rPr>
              <a:t>, </a:t>
            </a:r>
            <a:r>
              <a:rPr lang="ko-KR" altLang="en-US" sz="2000" dirty="0">
                <a:latin typeface="Nanum Myeongjo" charset="-127"/>
                <a:ea typeface="Nanum Myeongjo" charset="-127"/>
                <a:cs typeface="Nanum Myeongjo" charset="-127"/>
              </a:rPr>
              <a:t>이종우 </a:t>
            </a:r>
            <a:r>
              <a:rPr lang="en-US" altLang="ko-KR" sz="2000" dirty="0">
                <a:latin typeface="Nanum Myeongjo" charset="-127"/>
                <a:ea typeface="Nanum Myeongjo" charset="-127"/>
                <a:cs typeface="Nanum Myeongjo" charset="-127"/>
              </a:rPr>
              <a:t>(2017). </a:t>
            </a:r>
            <a:r>
              <a:rPr lang="ko-KR" altLang="en-US" sz="2000" dirty="0">
                <a:latin typeface="Nanum Myeongjo" charset="-127"/>
                <a:ea typeface="Nanum Myeongjo" charset="-127"/>
                <a:cs typeface="Nanum Myeongjo" charset="-127"/>
              </a:rPr>
              <a:t>텐서플로우를 이용한 주가 예측에서 가격</a:t>
            </a:r>
            <a:r>
              <a:rPr lang="en-US" altLang="ko-KR" sz="2000" dirty="0">
                <a:latin typeface="Nanum Myeongjo" charset="-127"/>
                <a:ea typeface="Nanum Myeongjo" charset="-127"/>
                <a:cs typeface="Nanum Myeongjo" charset="-127"/>
              </a:rPr>
              <a:t>-</a:t>
            </a:r>
            <a:r>
              <a:rPr lang="ko-KR" altLang="en-US" sz="2000" dirty="0">
                <a:latin typeface="Nanum Myeongjo" charset="-127"/>
                <a:ea typeface="Nanum Myeongjo" charset="-127"/>
                <a:cs typeface="Nanum Myeongjo" charset="-127"/>
              </a:rPr>
              <a:t>기반 입력 피쳐의 예측 성능 평가</a:t>
            </a:r>
            <a:r>
              <a:rPr lang="en-US" altLang="ko-KR" sz="2000" dirty="0">
                <a:latin typeface="Nanum Myeongjo" charset="-127"/>
                <a:ea typeface="Nanum Myeongjo" charset="-127"/>
                <a:cs typeface="Nanum Myeongjo" charset="-127"/>
              </a:rPr>
              <a:t>. </a:t>
            </a:r>
            <a:r>
              <a:rPr lang="ko-KR" altLang="en-US" sz="2000" dirty="0">
                <a:latin typeface="Nanum Myeongjo" charset="-127"/>
                <a:ea typeface="Nanum Myeongjo" charset="-127"/>
                <a:cs typeface="Nanum Myeongjo" charset="-127"/>
              </a:rPr>
              <a:t>정보과학회 컴퓨팅의 실제 논문지</a:t>
            </a:r>
            <a:r>
              <a:rPr lang="en-US" altLang="ko-KR" sz="2000" dirty="0">
                <a:latin typeface="Nanum Myeongjo" charset="-127"/>
                <a:ea typeface="Nanum Myeongjo" charset="-127"/>
                <a:cs typeface="Nanum Myeongjo" charset="-127"/>
              </a:rPr>
              <a:t>, 23(11), 625-631. </a:t>
            </a:r>
            <a:r>
              <a:rPr lang="en-US" altLang="ko-KR" sz="2000" dirty="0" smtClean="0">
                <a:solidFill>
                  <a:srgbClr val="000000"/>
                </a:solidFill>
                <a:latin typeface="Nanum Myeongjo" charset="-127"/>
                <a:ea typeface="Nanum Myeongjo" charset="-127"/>
                <a:cs typeface="Nanum Myeongjo" charset="-127"/>
                <a:hlinkClick r:id="rId2"/>
              </a:rPr>
              <a:t>dbpia </a:t>
            </a:r>
            <a:r>
              <a:rPr lang="en-US" altLang="ko-KR" sz="2000" dirty="0">
                <a:solidFill>
                  <a:srgbClr val="000000"/>
                </a:solidFill>
                <a:latin typeface="Nanum Myeongjo" charset="-127"/>
                <a:ea typeface="Nanum Myeongjo" charset="-127"/>
                <a:cs typeface="Nanum Myeongjo" charset="-127"/>
                <a:hlinkClick r:id="rId2"/>
              </a:rPr>
              <a:t>Link</a:t>
            </a:r>
            <a:endParaRPr lang="ko-KR" altLang="en-US" sz="2000" dirty="0">
              <a:solidFill>
                <a:srgbClr val="000000"/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cxnSp>
        <p:nvCxnSpPr>
          <p:cNvPr id="7" name="직선 연결선[R] 6"/>
          <p:cNvCxnSpPr/>
          <p:nvPr/>
        </p:nvCxnSpPr>
        <p:spPr>
          <a:xfrm>
            <a:off x="1580181" y="3337073"/>
            <a:ext cx="91721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6913" y="1038632"/>
            <a:ext cx="11513792" cy="5317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세 가지 학습 모델을 제시</a:t>
            </a:r>
            <a:endParaRPr kumimoji="1"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>
              <a:buNone/>
            </a:pPr>
            <a:r>
              <a:rPr kumimoji="1"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각 학습 모델은 각기 다른 가격</a:t>
            </a:r>
            <a:r>
              <a:rPr kumimoji="1"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기반 입력 피쳐를 받아들임</a:t>
            </a:r>
            <a:endParaRPr kumimoji="1"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>
              <a:buNone/>
            </a:pPr>
            <a:r>
              <a:rPr kumimoji="1"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종가의 이동 평균</a:t>
            </a:r>
            <a:r>
              <a:rPr kumimoji="1"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 거래량 이동 평균</a:t>
            </a:r>
            <a:endParaRPr kumimoji="1"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>
              <a:buNone/>
            </a:pPr>
            <a:r>
              <a:rPr kumimoji="1"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즉</a:t>
            </a:r>
            <a:r>
              <a:rPr kumimoji="1"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단순 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가격 데이터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(5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개의 피쳐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  <a:p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단순 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가격 데이터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+ 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종가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예측 목표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의 이동 평균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(10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개의 피쳐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  <a:p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단순 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가격 데이터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+ 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종가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예측 목표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의 이동 평균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+ 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거래량 이동 평균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(15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개의 피쳐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  <a:p>
            <a:pPr marL="0" indent="0">
              <a:buNone/>
            </a:pPr>
            <a:endParaRPr kumimoji="1"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세 가지 모델은 모두 동일하고 오로지 입력 피쳐를 위와 같이 주었다는 차이점만 있다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 즉 입력층의 뉴런 개수만 다르다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세 모델 모두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7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개의 은닉층을 가지고 있고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각 은닉층은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30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개의 뉴런으로 구성되어 있다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>
              <a:buNone/>
            </a:pPr>
            <a:endParaRPr kumimoji="1"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326913" y="888341"/>
            <a:ext cx="115137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바닥글 개체 틀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523039hdk@gmail.com</a:t>
            </a:r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>
                <a:latin typeface="Nanum Gothic" charset="-127"/>
                <a:ea typeface="Nanum Gothic" charset="-127"/>
                <a:cs typeface="Nanum Gothic" charset="-127"/>
              </a:rPr>
              <a:t>3</a:t>
            </a:fld>
            <a:endParaRPr kumimoji="1" lang="ko-KR" altLang="en-US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5120"/>
            <a:ext cx="2675094" cy="10565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915" y="1224907"/>
            <a:ext cx="3378363" cy="194015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8427" y="2261493"/>
            <a:ext cx="3277766" cy="1891681"/>
          </a:xfrm>
          <a:prstGeom prst="rect">
            <a:avLst/>
          </a:prstGeom>
        </p:spPr>
      </p:pic>
      <p:sp>
        <p:nvSpPr>
          <p:cNvPr id="2" name="텍스트 상자 1"/>
          <p:cNvSpPr txBox="1"/>
          <p:nvPr/>
        </p:nvSpPr>
        <p:spPr>
          <a:xfrm>
            <a:off x="6217920" y="-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1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6913" y="1038632"/>
            <a:ext cx="11513792" cy="5317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>
                <a:latin typeface="Nanum Gothic" charset="-127"/>
                <a:ea typeface="Nanum Gothic" charset="-127"/>
                <a:cs typeface="Nanum Gothic" charset="-127"/>
              </a:rPr>
              <a:t>이동 평균이란 일정 기간 동안의 주가의 평균을 구한 수치로서 주가의 추세를 나타낸다</a:t>
            </a:r>
            <a:r>
              <a:rPr lang="en-US" altLang="ko-KR" sz="2000" b="1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0" indent="0">
              <a:buNone/>
            </a:pPr>
            <a:endParaRPr kumimoji="1" lang="en-US" altLang="ko-KR" sz="20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5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일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, 10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일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, 20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일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, 60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일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, 120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일의 </a:t>
            </a: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이동평균을 사용</a:t>
            </a:r>
            <a:endParaRPr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본 논문에서는 </a:t>
            </a: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종가의 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이동 평균과 거래량의 이동 평균을 이용하면 주가 예측 모델의 성능이 더 높아질 것이라는 것을 가정하고 있다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26913" y="161323"/>
            <a:ext cx="9172100" cy="605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defRPr/>
            </a:pPr>
            <a:endParaRPr lang="en-US" altLang="ko-KR" sz="2800" dirty="0" smtClean="0">
              <a:solidFill>
                <a:srgbClr val="0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326913" y="888341"/>
            <a:ext cx="115137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바닥글 개체 틀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523039hdk@gmail.com</a:t>
            </a:r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>
                <a:latin typeface="Nanum Gothic" charset="-127"/>
                <a:ea typeface="Nanum Gothic" charset="-127"/>
                <a:cs typeface="Nanum Gothic" charset="-127"/>
              </a:rPr>
              <a:t>4</a:t>
            </a:fld>
            <a:endParaRPr kumimoji="1" lang="ko-KR" altLang="en-US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5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6913" y="1038632"/>
            <a:ext cx="11513792" cy="5317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>
                <a:latin typeface="Nanum Gothic" charset="-127"/>
                <a:ea typeface="Nanum Gothic" charset="-127"/>
                <a:cs typeface="Nanum Gothic" charset="-127"/>
              </a:rPr>
              <a:t>주가를 </a:t>
            </a:r>
            <a:r>
              <a:rPr lang="ko-KR" altLang="en-US" sz="2000" b="1" dirty="0" smtClean="0">
                <a:latin typeface="Nanum Gothic" charset="-127"/>
                <a:ea typeface="Nanum Gothic" charset="-127"/>
                <a:cs typeface="Nanum Gothic" charset="-127"/>
              </a:rPr>
              <a:t>예측한다 </a:t>
            </a:r>
            <a:r>
              <a:rPr lang="en-US" altLang="ko-KR" sz="2000" b="1" dirty="0" smtClean="0"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lang="ko-KR" altLang="en-US" sz="2000" b="1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2000" b="1" dirty="0">
                <a:latin typeface="Nanum Gothic" charset="-127"/>
                <a:ea typeface="Nanum Gothic" charset="-127"/>
                <a:cs typeface="Nanum Gothic" charset="-127"/>
              </a:rPr>
              <a:t>투자자가 지속적으로 높은 수익을 얻는 </a:t>
            </a:r>
            <a:r>
              <a:rPr lang="ko-KR" altLang="en-US" sz="2000" b="1" dirty="0" smtClean="0">
                <a:latin typeface="Nanum Gothic" charset="-127"/>
                <a:ea typeface="Nanum Gothic" charset="-127"/>
                <a:cs typeface="Nanum Gothic" charset="-127"/>
              </a:rPr>
              <a:t>것</a:t>
            </a:r>
            <a:endParaRPr lang="en-US" altLang="ko-KR" sz="2000" b="1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>
              <a:buNone/>
            </a:pPr>
            <a:endParaRPr kumimoji="1" lang="en-US" altLang="ko-KR" sz="20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Nanum Gothic" charset="-127"/>
                <a:ea typeface="Nanum Gothic" charset="-127"/>
                <a:cs typeface="Nanum Gothic" charset="-127"/>
              </a:rPr>
              <a:t>주식 </a:t>
            </a:r>
            <a:r>
              <a:rPr lang="ko-KR" altLang="en-US" sz="2000" b="1" dirty="0" smtClean="0">
                <a:latin typeface="Nanum Gothic" charset="-127"/>
                <a:ea typeface="Nanum Gothic" charset="-127"/>
                <a:cs typeface="Nanum Gothic" charset="-127"/>
              </a:rPr>
              <a:t>분석 방법 두 가지</a:t>
            </a:r>
            <a:r>
              <a:rPr lang="en-US" altLang="ko-KR" sz="2000" b="1" dirty="0" smtClean="0">
                <a:latin typeface="Nanum Gothic" charset="-127"/>
                <a:ea typeface="Nanum Gothic" charset="-127"/>
                <a:cs typeface="Nanum Gothic" charset="-127"/>
              </a:rPr>
              <a:t>;</a:t>
            </a:r>
            <a:r>
              <a:rPr lang="ko-KR" altLang="en-US" sz="2000" b="1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2000" b="1" dirty="0">
                <a:latin typeface="Nanum Gothic" charset="-127"/>
                <a:ea typeface="Nanum Gothic" charset="-127"/>
                <a:cs typeface="Nanum Gothic" charset="-127"/>
              </a:rPr>
              <a:t>기술적 분석</a:t>
            </a:r>
            <a:r>
              <a:rPr lang="en-US" altLang="ko-KR" sz="2000" b="1" dirty="0">
                <a:latin typeface="Nanum Gothic" charset="-127"/>
                <a:ea typeface="Nanum Gothic" charset="-127"/>
                <a:cs typeface="Nanum Gothic" charset="-127"/>
              </a:rPr>
              <a:t>(technical analysis), </a:t>
            </a:r>
            <a:r>
              <a:rPr lang="ko-KR" altLang="en-US" sz="2000" b="1" dirty="0">
                <a:latin typeface="Nanum Gothic" charset="-127"/>
                <a:ea typeface="Nanum Gothic" charset="-127"/>
                <a:cs typeface="Nanum Gothic" charset="-127"/>
              </a:rPr>
              <a:t>가치 분석</a:t>
            </a:r>
            <a:r>
              <a:rPr lang="en-US" altLang="ko-KR" sz="2000" b="1" dirty="0">
                <a:latin typeface="Nanum Gothic" charset="-127"/>
                <a:ea typeface="Nanum Gothic" charset="-127"/>
                <a:cs typeface="Nanum Gothic" charset="-127"/>
              </a:rPr>
              <a:t>(fundamental analysis</a:t>
            </a:r>
            <a:r>
              <a:rPr lang="en-US" altLang="ko-KR" sz="2000" b="1" dirty="0" smtClean="0"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  <a:p>
            <a:pPr marL="0" indent="0">
              <a:buNone/>
            </a:pPr>
            <a:endParaRPr kumimoji="1" lang="en-US" altLang="ko-KR" sz="20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Nanum Gothic" charset="-127"/>
                <a:ea typeface="Nanum Gothic" charset="-127"/>
                <a:cs typeface="Nanum Gothic" charset="-127"/>
              </a:rPr>
              <a:t>기술적 분석이란 </a:t>
            </a:r>
            <a:r>
              <a:rPr lang="ko-KR" altLang="en-US" sz="2000" b="1" dirty="0" smtClean="0">
                <a:latin typeface="Nanum Gothic" charset="-127"/>
                <a:ea typeface="Nanum Gothic" charset="-127"/>
                <a:cs typeface="Nanum Gothic" charset="-127"/>
              </a:rPr>
              <a:t>수치적 지표</a:t>
            </a:r>
            <a:r>
              <a:rPr lang="en-US" altLang="ko-KR" sz="2000" b="1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2000" b="1" dirty="0">
                <a:latin typeface="Nanum Gothic" charset="-127"/>
                <a:ea typeface="Nanum Gothic" charset="-127"/>
                <a:cs typeface="Nanum Gothic" charset="-127"/>
              </a:rPr>
              <a:t>주식의 가격</a:t>
            </a:r>
            <a:r>
              <a:rPr lang="en-US" altLang="ko-KR" sz="2000" b="1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2000" b="1" dirty="0">
                <a:latin typeface="Nanum Gothic" charset="-127"/>
                <a:ea typeface="Nanum Gothic" charset="-127"/>
                <a:cs typeface="Nanum Gothic" charset="-127"/>
              </a:rPr>
              <a:t>거래량</a:t>
            </a:r>
            <a:r>
              <a:rPr lang="en-US" altLang="ko-KR" sz="2000" b="1" dirty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lang="ko-KR" altLang="en-US" sz="2000" b="1" dirty="0">
                <a:latin typeface="Nanum Gothic" charset="-127"/>
                <a:ea typeface="Nanum Gothic" charset="-127"/>
                <a:cs typeface="Nanum Gothic" charset="-127"/>
              </a:rPr>
              <a:t>를 이용하는 </a:t>
            </a:r>
            <a:r>
              <a:rPr lang="ko-KR" altLang="en-US" sz="2000" b="1" dirty="0" smtClean="0">
                <a:latin typeface="Nanum Gothic" charset="-127"/>
                <a:ea typeface="Nanum Gothic" charset="-127"/>
                <a:cs typeface="Nanum Gothic" charset="-127"/>
              </a:rPr>
              <a:t>것</a:t>
            </a:r>
            <a:endParaRPr lang="en-US" altLang="ko-KR" sz="2000" b="1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Nanum Gothic" charset="-127"/>
                <a:ea typeface="Nanum Gothic" charset="-127"/>
                <a:cs typeface="Nanum Gothic" charset="-127"/>
              </a:rPr>
              <a:t>가치 분석은 회사의 재무 지표를 이용하는 </a:t>
            </a:r>
            <a:r>
              <a:rPr lang="ko-KR" altLang="en-US" sz="2000" b="1" dirty="0" smtClean="0">
                <a:latin typeface="Nanum Gothic" charset="-127"/>
                <a:ea typeface="Nanum Gothic" charset="-127"/>
                <a:cs typeface="Nanum Gothic" charset="-127"/>
              </a:rPr>
              <a:t>것</a:t>
            </a:r>
            <a:endParaRPr lang="en-US" altLang="ko-KR" sz="2000" b="1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>
              <a:buNone/>
            </a:pPr>
            <a:endParaRPr kumimoji="1" lang="en-US" altLang="ko-KR" sz="20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본 논문에서는 딥러닝을 이용하여 기술적 분석을 </a:t>
            </a: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사용한다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 따라서 입력피쳐로 가격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기반 입력 피쳐가 </a:t>
            </a: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사용됨</a:t>
            </a:r>
            <a:endParaRPr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>
              <a:buNone/>
            </a:pPr>
            <a:endParaRPr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326913" y="888341"/>
            <a:ext cx="115137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바닥글 개체 틀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523039hdk@gmail.com</a:t>
            </a:r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>
                <a:latin typeface="Nanum Gothic" charset="-127"/>
                <a:ea typeface="Nanum Gothic" charset="-127"/>
                <a:cs typeface="Nanum Gothic" charset="-127"/>
              </a:rPr>
              <a:t>5</a:t>
            </a:fld>
            <a:endParaRPr kumimoji="1" lang="ko-KR" altLang="en-US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6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6913" y="1038632"/>
            <a:ext cx="11513792" cy="5317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이전 논문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 ‘텐서플로우를 이용한 주가 변동 예측 딥러닝 모델 설계 및 개발</a:t>
            </a: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’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link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모델의 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성능을 높이기 위해 삼성전자 종목 하나만을 </a:t>
            </a: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이용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</a:t>
            </a: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본 논문에서도 마찬가지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  <a:p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단순 가격 데이터만을 </a:t>
            </a: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이용</a:t>
            </a:r>
            <a:endParaRPr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일별 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시가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종가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고가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저가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거래량 이렇게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5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개를 피쳐로 </a:t>
            </a: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사용</a:t>
            </a:r>
            <a:endParaRPr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예측 목표는 분류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(Classification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  <a:p>
            <a:pPr lvl="1"/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5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일 후의 종가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(close)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의 상승이면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로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하락이면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0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으로 </a:t>
            </a: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분류</a:t>
            </a:r>
            <a:endParaRPr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데이터의 개수는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2500</a:t>
            </a: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개</a:t>
            </a:r>
            <a:endParaRPr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입력 피쳐도 단순하여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56%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의 </a:t>
            </a: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성능</a:t>
            </a:r>
            <a:endParaRPr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en-US" altLang="ko-KR" sz="1600" dirty="0" smtClean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1600" dirty="0">
                <a:latin typeface="Nanum Gothic" charset="-127"/>
                <a:ea typeface="Nanum Gothic" charset="-127"/>
                <a:cs typeface="Nanum Gothic" charset="-127"/>
              </a:rPr>
              <a:t>본 논문에서는 데이터의 개수만 다른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1600" dirty="0">
                <a:latin typeface="Nanum Gothic" charset="-127"/>
                <a:ea typeface="Nanum Gothic" charset="-127"/>
                <a:cs typeface="Nanum Gothic" charset="-127"/>
              </a:rPr>
              <a:t>동일한 모델의 성능이 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53%</a:t>
            </a:r>
            <a:r>
              <a:rPr lang="ko-KR" altLang="en-US" sz="1600" dirty="0">
                <a:latin typeface="Nanum Gothic" charset="-127"/>
                <a:ea typeface="Nanum Gothic" charset="-127"/>
                <a:cs typeface="Nanum Gothic" charset="-127"/>
              </a:rPr>
              <a:t>정도 나옴</a:t>
            </a:r>
            <a:r>
              <a:rPr lang="en-US" altLang="ko-KR" sz="1600" dirty="0" smtClean="0"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  <a:p>
            <a:endParaRPr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326913" y="888341"/>
            <a:ext cx="115137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바닥글 개체 틀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523039hdk@gmail.com</a:t>
            </a:r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>
                <a:latin typeface="Nanum Gothic" charset="-127"/>
                <a:ea typeface="Nanum Gothic" charset="-127"/>
                <a:cs typeface="Nanum Gothic" charset="-127"/>
              </a:rPr>
              <a:t>6</a:t>
            </a:fld>
            <a:endParaRPr kumimoji="1" lang="ko-KR" altLang="en-US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6913" y="1038632"/>
            <a:ext cx="11513792" cy="5317718"/>
          </a:xfrm>
        </p:spPr>
        <p:txBody>
          <a:bodyPr>
            <a:normAutofit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2005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년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월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일부터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2015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년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12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월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30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일까지의 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5430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개의 가격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기반 </a:t>
            </a: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입력피쳐 데이터를 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이용하여 주가를 분석하기 위한 모델을 학습시킨 후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2016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년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월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4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일부터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2016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년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12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월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30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일까지의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482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개의 테스트데이터를 이용하여 성능을 </a:t>
            </a: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평가</a:t>
            </a:r>
            <a:endParaRPr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2017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년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월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일부터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2017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년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7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월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6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일까지의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242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개의 학습되지 않은 데이터인 검증 데이터를 이용하여 모의매매를 하여 적중률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(hit ratio)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을 </a:t>
            </a: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측정</a:t>
            </a:r>
            <a:endParaRPr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과적합 방지를 위해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Dropout 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사용</a:t>
            </a:r>
          </a:p>
          <a:p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최적화 알고리즘으로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Adam 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사용</a:t>
            </a:r>
          </a:p>
          <a:p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활성화 함수로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Sigmoid 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사용</a:t>
            </a:r>
          </a:p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learning rate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으로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0.01</a:t>
            </a:r>
          </a:p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100 epoch; 100 epoch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이상으로 진행해도 에러율이 낮아지지 않았다고 함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326913" y="888341"/>
            <a:ext cx="115137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바닥글 개체 틀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523039hdk@gmail.com</a:t>
            </a:r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>
                <a:latin typeface="Nanum Gothic" charset="-127"/>
                <a:ea typeface="Nanum Gothic" charset="-127"/>
                <a:cs typeface="Nanum Gothic" charset="-127"/>
              </a:rPr>
              <a:t>7</a:t>
            </a:fld>
            <a:endParaRPr kumimoji="1" lang="ko-KR" altLang="en-US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23470"/>
          <a:stretch/>
        </p:blipFill>
        <p:spPr>
          <a:xfrm>
            <a:off x="3047999" y="5292032"/>
            <a:ext cx="7228115" cy="15308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043" y="2595046"/>
            <a:ext cx="4517939" cy="177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0" y="5707796"/>
                <a:ext cx="3727938" cy="113604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en-US" altLang="ko-KR" sz="1800" dirty="0">
                    <a:latin typeface="Nanum Gothic" charset="-127"/>
                    <a:ea typeface="Nanum Gothic" charset="-127"/>
                    <a:cs typeface="Nanum Gothic" charset="-127"/>
                  </a:rPr>
                  <a:t>10</a:t>
                </a:r>
                <a:r>
                  <a:rPr kumimoji="1" lang="ko-KR" altLang="en-US" sz="1800" dirty="0">
                    <a:latin typeface="Nanum Gothic" charset="-127"/>
                    <a:ea typeface="Nanum Gothic" charset="-127"/>
                    <a:cs typeface="Nanum Gothic" charset="-127"/>
                  </a:rPr>
                  <a:t> </a:t>
                </a:r>
                <a:r>
                  <a:rPr kumimoji="1" lang="en-US" altLang="ko-KR" sz="1800" dirty="0">
                    <a:latin typeface="Nanum Gothic" charset="-127"/>
                    <a:ea typeface="Nanum Gothic" charset="-127"/>
                    <a:cs typeface="Nanum Gothic" charset="-127"/>
                  </a:rPr>
                  <a:t>Epoch</a:t>
                </a:r>
                <a:r>
                  <a:rPr kumimoji="1" lang="ko-KR" altLang="en-US" sz="1800" dirty="0">
                    <a:latin typeface="Nanum Gothic" charset="-127"/>
                    <a:ea typeface="Nanum Gothic" charset="-127"/>
                    <a:cs typeface="Nanum Gothic" charset="-127"/>
                  </a:rPr>
                  <a:t>마다 </a:t>
                </a:r>
                <a:r>
                  <a:rPr kumimoji="1" lang="en-US" altLang="ko-KR" sz="1800" dirty="0">
                    <a:latin typeface="Nanum Gothic" charset="-127"/>
                    <a:ea typeface="Nanum Gothic" charset="-127"/>
                    <a:cs typeface="Nanum Gothic" charset="-127"/>
                  </a:rPr>
                  <a:t>cost</a:t>
                </a:r>
                <a:r>
                  <a:rPr kumimoji="1" lang="ko-KR" altLang="en-US" sz="1800" dirty="0">
                    <a:latin typeface="Nanum Gothic" charset="-127"/>
                    <a:ea typeface="Nanum Gothic" charset="-127"/>
                    <a:cs typeface="Nanum Gothic" charset="-127"/>
                  </a:rPr>
                  <a:t>값 출력</a:t>
                </a:r>
                <a:endParaRPr kumimoji="1" lang="en-US" altLang="ko-KR" sz="1800" dirty="0">
                  <a:latin typeface="Nanum Gothic" charset="-127"/>
                  <a:ea typeface="Nanum Gothic" charset="-127"/>
                  <a:cs typeface="Nanum Gothic" charset="-127"/>
                </a:endParaRPr>
              </a:p>
              <a:p>
                <a:pPr marL="0" indent="0">
                  <a:buNone/>
                </a:pPr>
                <a:r>
                  <a:rPr kumimoji="1" lang="en-US" altLang="ko-KR" sz="1800" dirty="0">
                    <a:latin typeface="Nanum Gothic" charset="-127"/>
                    <a:ea typeface="Nanum Gothic" charset="-127"/>
                    <a:cs typeface="Nanum Gothic" charset="-127"/>
                  </a:rPr>
                  <a:t>x</a:t>
                </a:r>
                <a:r>
                  <a:rPr kumimoji="1" lang="ko-KR" altLang="en-US" sz="1800" dirty="0">
                    <a:latin typeface="Nanum Gothic" charset="-127"/>
                    <a:ea typeface="Nanum Gothic" charset="-127"/>
                    <a:cs typeface="Nanum Gothic" charset="-127"/>
                  </a:rPr>
                  <a:t>축</a:t>
                </a:r>
                <a:r>
                  <a:rPr kumimoji="1" lang="en-US" altLang="ko-KR" sz="1800" dirty="0">
                    <a:latin typeface="Nanum Gothic" charset="-127"/>
                    <a:ea typeface="Nanum Gothic" charset="-127"/>
                    <a:cs typeface="Nanum Gothic" charset="-127"/>
                  </a:rPr>
                  <a:t>:</a:t>
                </a:r>
                <a:r>
                  <a:rPr kumimoji="1" lang="ko-KR" altLang="en-US" sz="1800" dirty="0">
                    <a:latin typeface="Nanum Gothic" charset="-127"/>
                    <a:ea typeface="Nanum Gothic" charset="-127"/>
                    <a:cs typeface="Nanum Gothic" charset="-127"/>
                  </a:rPr>
                  <a:t> </a:t>
                </a:r>
                <a:r>
                  <a:rPr kumimoji="1" lang="en-US" altLang="ko-KR" sz="1800" dirty="0">
                    <a:latin typeface="Nanum Gothic" charset="-127"/>
                    <a:ea typeface="Nanum Gothic" charset="-127"/>
                    <a:cs typeface="Nanum Gothic" charset="-127"/>
                  </a:rPr>
                  <a:t>epoch</a:t>
                </a:r>
                <a:r>
                  <a:rPr kumimoji="1" lang="ko-KR" altLang="en-US" sz="1800" dirty="0">
                    <a:latin typeface="Nanum Gothic" charset="-127"/>
                    <a:ea typeface="Nanum Gothic" charset="-127"/>
                    <a:cs typeface="Nanum Gothic" charset="-127"/>
                  </a:rPr>
                  <a:t>값 </a:t>
                </a:r>
                <a:r>
                  <a:rPr kumimoji="1" lang="en-US" altLang="ko-KR" sz="1800" dirty="0">
                    <a:latin typeface="Nanum Gothic" charset="-127"/>
                    <a:ea typeface="Nanum Gothic" charset="-127"/>
                    <a:cs typeface="Nanum Gothic" charset="-127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sz="1800" i="1">
                        <a:latin typeface="Cambria Math" charset="0"/>
                        <a:ea typeface="Nanum Gothic" charset="-127"/>
                        <a:cs typeface="Nanum Gothic" charset="-127"/>
                      </a:rPr>
                      <m:t>𝛻</m:t>
                    </m:r>
                  </m:oMath>
                </a14:m>
                <a:r>
                  <a:rPr kumimoji="1" lang="en-US" altLang="ko-KR" sz="1800" dirty="0">
                    <a:latin typeface="Nanum Gothic" charset="-127"/>
                    <a:ea typeface="Nanum Gothic" charset="-127"/>
                    <a:cs typeface="Nanum Gothic" charset="-127"/>
                  </a:rPr>
                  <a:t>=20)</a:t>
                </a:r>
              </a:p>
              <a:p>
                <a:pPr marL="0" indent="0">
                  <a:buNone/>
                </a:pPr>
                <a:r>
                  <a:rPr kumimoji="1" lang="en-US" altLang="ko-KR" sz="1800" dirty="0">
                    <a:latin typeface="Nanum Gothic" charset="-127"/>
                    <a:ea typeface="Nanum Gothic" charset="-127"/>
                    <a:cs typeface="Nanum Gothic" charset="-127"/>
                  </a:rPr>
                  <a:t>y</a:t>
                </a:r>
                <a:r>
                  <a:rPr kumimoji="1" lang="ko-KR" altLang="en-US" sz="1800" dirty="0">
                    <a:latin typeface="Nanum Gothic" charset="-127"/>
                    <a:ea typeface="Nanum Gothic" charset="-127"/>
                    <a:cs typeface="Nanum Gothic" charset="-127"/>
                  </a:rPr>
                  <a:t>축</a:t>
                </a:r>
                <a:r>
                  <a:rPr kumimoji="1" lang="en-US" altLang="ko-KR" sz="1800" dirty="0">
                    <a:latin typeface="Nanum Gothic" charset="-127"/>
                    <a:ea typeface="Nanum Gothic" charset="-127"/>
                    <a:cs typeface="Nanum Gothic" charset="-127"/>
                  </a:rPr>
                  <a:t>:</a:t>
                </a:r>
                <a:r>
                  <a:rPr kumimoji="1" lang="ko-KR" altLang="en-US" sz="1800" dirty="0">
                    <a:latin typeface="Nanum Gothic" charset="-127"/>
                    <a:ea typeface="Nanum Gothic" charset="-127"/>
                    <a:cs typeface="Nanum Gothic" charset="-127"/>
                  </a:rPr>
                  <a:t> </a:t>
                </a:r>
                <a:r>
                  <a:rPr kumimoji="1" lang="en-US" altLang="ko-KR" sz="1800" dirty="0">
                    <a:latin typeface="Nanum Gothic" charset="-127"/>
                    <a:ea typeface="Nanum Gothic" charset="-127"/>
                    <a:cs typeface="Nanum Gothic" charset="-127"/>
                  </a:rPr>
                  <a:t>cost</a:t>
                </a:r>
                <a:r>
                  <a:rPr kumimoji="1" lang="ko-KR" altLang="en-US" sz="1800" dirty="0">
                    <a:latin typeface="Nanum Gothic" charset="-127"/>
                    <a:ea typeface="Nanum Gothic" charset="-127"/>
                    <a:cs typeface="Nanum Gothic" charset="-127"/>
                  </a:rPr>
                  <a:t>값 </a:t>
                </a:r>
                <a:r>
                  <a:rPr kumimoji="1" lang="en-US" altLang="ko-KR" sz="1800" dirty="0">
                    <a:latin typeface="Nanum Gothic" charset="-127"/>
                    <a:ea typeface="Nanum Gothic" charset="-127"/>
                    <a:cs typeface="Nanum Gothic" charset="-127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sz="1800" i="1">
                        <a:latin typeface="Cambria Math" charset="0"/>
                        <a:ea typeface="Nanum Gothic" charset="-127"/>
                        <a:cs typeface="Nanum Gothic" charset="-127"/>
                      </a:rPr>
                      <m:t>𝛻</m:t>
                    </m:r>
                  </m:oMath>
                </a14:m>
                <a:r>
                  <a:rPr kumimoji="1" lang="en-US" altLang="ko-KR" sz="1800" dirty="0">
                    <a:latin typeface="Nanum Gothic" charset="-127"/>
                    <a:ea typeface="Nanum Gothic" charset="-127"/>
                    <a:cs typeface="Nanum Gothic" charset="-127"/>
                  </a:rPr>
                  <a:t>=0.005)</a:t>
                </a:r>
              </a:p>
              <a:p>
                <a:pPr marL="0" indent="0">
                  <a:buNone/>
                </a:pPr>
                <a:endParaRPr kumimoji="1" lang="en-US" altLang="ko-KR" sz="1800" dirty="0">
                  <a:latin typeface="Nanum Gothic" charset="-127"/>
                  <a:ea typeface="Nanum Gothic" charset="-127"/>
                  <a:cs typeface="Nanum Gothic" charset="-127"/>
                </a:endParaRPr>
              </a:p>
              <a:p>
                <a:pPr marL="0" indent="0">
                  <a:buNone/>
                </a:pPr>
                <a:endParaRPr kumimoji="1" lang="en-US" altLang="ko-KR" sz="1800" dirty="0" smtClean="0"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707796"/>
                <a:ext cx="3727938" cy="1136040"/>
              </a:xfrm>
              <a:blipFill rotWithShape="0">
                <a:blip r:embed="rId3"/>
                <a:stretch>
                  <a:fillRect l="-1307" t="-4813" b="-3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/>
          <p:cNvSpPr txBox="1">
            <a:spLocks/>
          </p:cNvSpPr>
          <p:nvPr/>
        </p:nvSpPr>
        <p:spPr>
          <a:xfrm>
            <a:off x="326913" y="161323"/>
            <a:ext cx="9172100" cy="605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defRPr/>
            </a:pPr>
            <a:r>
              <a:rPr lang="ko-KR" altLang="en-US" sz="2800" dirty="0" smtClean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실험결과</a:t>
            </a:r>
            <a:endParaRPr lang="en-US" altLang="ko-KR" sz="2800" dirty="0" smtClean="0">
              <a:solidFill>
                <a:srgbClr val="0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326913" y="888341"/>
            <a:ext cx="115137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바닥글 개체 틀 33"/>
          <p:cNvSpPr>
            <a:spLocks noGrp="1"/>
          </p:cNvSpPr>
          <p:nvPr>
            <p:ph type="ftr" sz="quarter" idx="11"/>
          </p:nvPr>
        </p:nvSpPr>
        <p:spPr>
          <a:xfrm>
            <a:off x="4026409" y="6356350"/>
            <a:ext cx="4114800" cy="365125"/>
          </a:xfrm>
        </p:spPr>
        <p:txBody>
          <a:bodyPr/>
          <a:lstStyle/>
          <a:p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523039hdk@gmail.com</a:t>
            </a:r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>
                <a:latin typeface="Nanum Gothic" charset="-127"/>
                <a:ea typeface="Nanum Gothic" charset="-127"/>
                <a:cs typeface="Nanum Gothic" charset="-127"/>
              </a:rPr>
              <a:t>8</a:t>
            </a:fld>
            <a:endParaRPr kumimoji="1" lang="ko-KR" altLang="en-US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9" y="951040"/>
            <a:ext cx="3960000" cy="44872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000" y="951040"/>
            <a:ext cx="3960000" cy="47567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580" y="1009641"/>
            <a:ext cx="3960000" cy="45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6913" y="2606198"/>
            <a:ext cx="11513791" cy="3570765"/>
          </a:xfrm>
        </p:spPr>
        <p:txBody>
          <a:bodyPr>
            <a:normAutofit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>
                <a:latin typeface="Nanum Gothic" charset="-127"/>
                <a:ea typeface="Nanum Gothic" charset="-127"/>
                <a:cs typeface="Nanum Gothic" charset="-127"/>
              </a:rPr>
              <a:t>결과적으로</a:t>
            </a:r>
            <a:r>
              <a:rPr lang="en-US" altLang="ko-KR" sz="18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1800" dirty="0">
                <a:latin typeface="Nanum Gothic" charset="-127"/>
                <a:ea typeface="Nanum Gothic" charset="-127"/>
                <a:cs typeface="Nanum Gothic" charset="-127"/>
              </a:rPr>
              <a:t>처음에 언급했듯이 본 논문의 저자들이 내린 가정인</a:t>
            </a:r>
            <a:r>
              <a:rPr lang="en-US" altLang="ko-KR" sz="18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</a:rPr>
              <a:t>'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</a:rPr>
              <a:t>종가의 </a:t>
            </a:r>
            <a:r>
              <a:rPr lang="ko-KR" altLang="en-US" sz="1800" dirty="0">
                <a:latin typeface="Nanum Gothic" charset="-127"/>
                <a:ea typeface="Nanum Gothic" charset="-127"/>
                <a:cs typeface="Nanum Gothic" charset="-127"/>
              </a:rPr>
              <a:t>이동 평균과 거래량의 이동 평균을 이용하면 주가 예측 모델의 성능이 더 높아질 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</a:rPr>
              <a:t>것임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</a:rPr>
              <a:t>’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</a:rPr>
              <a:t>이 </a:t>
            </a:r>
            <a:r>
              <a:rPr lang="ko-KR" altLang="en-US" sz="1800" dirty="0">
                <a:latin typeface="Nanum Gothic" charset="-127"/>
                <a:ea typeface="Nanum Gothic" charset="-127"/>
                <a:cs typeface="Nanum Gothic" charset="-127"/>
              </a:rPr>
              <a:t>맞긴 하지만 삼성전자 주가 하나뿐인데도 여전히 모델 자체의 정확도도 낮고</a:t>
            </a:r>
            <a:r>
              <a:rPr lang="en-US" altLang="ko-KR" sz="18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1800" dirty="0">
                <a:latin typeface="Nanum Gothic" charset="-127"/>
                <a:ea typeface="Nanum Gothic" charset="-127"/>
                <a:cs typeface="Nanum Gothic" charset="-127"/>
              </a:rPr>
              <a:t>적중률도 낮다</a:t>
            </a:r>
            <a:r>
              <a:rPr lang="en-US" altLang="ko-KR" sz="1800" dirty="0">
                <a:latin typeface="Nanum Gothic" charset="-127"/>
                <a:ea typeface="Nanum Gothic" charset="-127"/>
                <a:cs typeface="Nanum Gothic" charset="-127"/>
              </a:rPr>
              <a:t>. 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</a:rPr>
              <a:t>주가 예측시에 </a:t>
            </a:r>
            <a:r>
              <a:rPr lang="ko-KR" altLang="en-US" sz="1800" b="1" dirty="0" smtClean="0">
                <a:latin typeface="Nanum Gothic" charset="-127"/>
                <a:ea typeface="Nanum Gothic" charset="-127"/>
                <a:cs typeface="Nanum Gothic" charset="-127"/>
              </a:rPr>
              <a:t>가격</a:t>
            </a:r>
            <a:r>
              <a:rPr lang="en-US" altLang="ko-KR" sz="1800" b="1" dirty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</a:rPr>
              <a:t>기반 입력피쳐가 </a:t>
            </a:r>
            <a:r>
              <a:rPr lang="ko-KR" altLang="en-US" sz="1800" b="1" dirty="0" smtClean="0">
                <a:latin typeface="Nanum Gothic" charset="-127"/>
                <a:ea typeface="Nanum Gothic" charset="-127"/>
                <a:cs typeface="Nanum Gothic" charset="-127"/>
              </a:rPr>
              <a:t>없는 </a:t>
            </a: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</a:rPr>
              <a:t>것보다는 낫다</a:t>
            </a:r>
            <a:endParaRPr lang="en-US" altLang="ko-KR" sz="18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>
                <a:latin typeface="Nanum Gothic" charset="-127"/>
                <a:ea typeface="Nanum Gothic" charset="-127"/>
                <a:cs typeface="Nanum Gothic" charset="-127"/>
              </a:rPr>
              <a:t>논문의 한계</a:t>
            </a:r>
            <a:r>
              <a:rPr lang="en-US" altLang="ko-KR" sz="1800" dirty="0">
                <a:latin typeface="Nanum Gothic" charset="-127"/>
                <a:ea typeface="Nanum Gothic" charset="-127"/>
                <a:cs typeface="Nanum Gothic" charset="-127"/>
              </a:rPr>
              <a:t>: 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>
                <a:latin typeface="Nanum Gothic" charset="-127"/>
                <a:ea typeface="Nanum Gothic" charset="-127"/>
                <a:cs typeface="Nanum Gothic" charset="-127"/>
              </a:rPr>
              <a:t>심층신경망만을 사용하였다</a:t>
            </a:r>
            <a:r>
              <a:rPr lang="en-US" altLang="ko-KR" sz="1800" dirty="0">
                <a:latin typeface="Nanum Gothic" charset="-127"/>
                <a:ea typeface="Nanum Gothic" charset="-127"/>
                <a:cs typeface="Nanum Gothic" charset="-127"/>
              </a:rPr>
              <a:t>. CNN, RNN</a:t>
            </a:r>
            <a:r>
              <a:rPr lang="ko-KR" altLang="en-US" sz="1800" dirty="0">
                <a:latin typeface="Nanum Gothic" charset="-127"/>
                <a:ea typeface="Nanum Gothic" charset="-127"/>
                <a:cs typeface="Nanum Gothic" charset="-127"/>
              </a:rPr>
              <a:t>등을 시도하지 않음</a:t>
            </a:r>
            <a:r>
              <a:rPr lang="en-US" altLang="ko-KR" sz="18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1800" dirty="0">
                <a:latin typeface="Nanum Gothic" charset="-127"/>
                <a:ea typeface="Nanum Gothic" charset="-127"/>
                <a:cs typeface="Nanum Gothic" charset="-127"/>
              </a:rPr>
              <a:t>피쳐의 다양화가 필요</a:t>
            </a:r>
            <a:r>
              <a:rPr lang="en-US" altLang="ko-KR" sz="18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1800" dirty="0">
                <a:latin typeface="Nanum Gothic" charset="-127"/>
                <a:ea typeface="Nanum Gothic" charset="-127"/>
                <a:cs typeface="Nanum Gothic" charset="-127"/>
              </a:rPr>
              <a:t>삼성전자 외의 종목에 대한 예측도 가능해야 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</a:rPr>
              <a:t>한다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</a:rPr>
              <a:t>, ..</a:t>
            </a:r>
            <a:endParaRPr lang="en-US" altLang="ko-KR" sz="18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326913" y="888341"/>
            <a:ext cx="115137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바닥글 개체 틀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523039hdk@gmail.com</a:t>
            </a:r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>
                <a:latin typeface="Nanum Gothic" charset="-127"/>
                <a:ea typeface="Nanum Gothic" charset="-127"/>
                <a:cs typeface="Nanum Gothic" charset="-127"/>
              </a:rPr>
              <a:t>9</a:t>
            </a:fld>
            <a:endParaRPr kumimoji="1" lang="ko-KR" altLang="en-US">
              <a:latin typeface="Nanum Gothic" charset="-127"/>
              <a:ea typeface="Nanum Gothic" charset="-127"/>
              <a:cs typeface="Nanum Gothic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970312"/>
            <a:ext cx="12192000" cy="1635886"/>
            <a:chOff x="-12192" y="1236114"/>
            <a:chExt cx="12192000" cy="163588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b="69848"/>
            <a:stretch/>
          </p:blipFill>
          <p:spPr>
            <a:xfrm>
              <a:off x="-12192" y="1236114"/>
              <a:ext cx="12192000" cy="96782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t="79187"/>
            <a:stretch/>
          </p:blipFill>
          <p:spPr>
            <a:xfrm>
              <a:off x="-12192" y="2203938"/>
              <a:ext cx="12192000" cy="668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468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564</Words>
  <Application>Microsoft Macintosh PowerPoint</Application>
  <PresentationFormat>와이드스크린</PresentationFormat>
  <Paragraphs>85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Cambria Math</vt:lpstr>
      <vt:lpstr>Nanum Gothic</vt:lpstr>
      <vt:lpstr>Nanum Myeongjo</vt:lpstr>
      <vt:lpstr>Wingdings</vt:lpstr>
      <vt:lpstr>Arial</vt:lpstr>
      <vt:lpstr>Office 테마</vt:lpstr>
      <vt:lpstr>텐서플로우를 이용한 주가 예측에서 가격-기반 예측 피쳐의 예측 성능 평가</vt:lpstr>
      <vt:lpstr>송유정, 이재원, 이종우 (2017). 텐서플로우를 이용한 주가 예측에서 가격-기반 입력 피쳐의 예측 성능 평가. 정보과학회 컴퓨팅의 실제 논문지, 23(11), 625-631. dbpia Link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Adam: A Method for Stochastic Optimization</dc:title>
  <dc:creator>Microsoft Office 사용자</dc:creator>
  <cp:lastModifiedBy>Microsoft Office 사용자</cp:lastModifiedBy>
  <cp:revision>172</cp:revision>
  <cp:lastPrinted>2017-11-08T00:43:03Z</cp:lastPrinted>
  <dcterms:created xsi:type="dcterms:W3CDTF">2017-10-15T11:24:34Z</dcterms:created>
  <dcterms:modified xsi:type="dcterms:W3CDTF">2017-12-27T05:05:17Z</dcterms:modified>
</cp:coreProperties>
</file>