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sldIdLst>
    <p:sldId id="256" r:id="rId2"/>
    <p:sldId id="386" r:id="rId3"/>
    <p:sldId id="407" r:id="rId4"/>
    <p:sldId id="408" r:id="rId5"/>
    <p:sldId id="431"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32" r:id="rId20"/>
    <p:sldId id="425" r:id="rId21"/>
    <p:sldId id="426" r:id="rId22"/>
    <p:sldId id="427" r:id="rId23"/>
    <p:sldId id="428" r:id="rId24"/>
    <p:sldId id="429" r:id="rId25"/>
    <p:sldId id="430"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2F33"/>
    <a:srgbClr val="FFC000"/>
    <a:srgbClr val="FC0E1A"/>
    <a:srgbClr val="446E97"/>
    <a:srgbClr val="A176C0"/>
    <a:srgbClr val="C8B0DB"/>
    <a:srgbClr val="7030A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6959"/>
  </p:normalViewPr>
  <p:slideViewPr>
    <p:cSldViewPr snapToGrid="0" snapToObjects="1">
      <p:cViewPr varScale="1">
        <p:scale>
          <a:sx n="100" d="100"/>
          <a:sy n="100" d="100"/>
        </p:scale>
        <p:origin x="92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F47AA-7854-A748-8610-8E52CA06A0CB}" type="datetimeFigureOut">
              <a:rPr kumimoji="1" lang="ko-KR" altLang="en-US" smtClean="0"/>
              <a:t>2018. 2. 26.</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044D5-E9B1-F240-ADBB-9856FDF73D1C}" type="slidenum">
              <a:rPr kumimoji="1" lang="ko-KR" altLang="en-US" smtClean="0"/>
              <a:t>‹#›</a:t>
            </a:fld>
            <a:endParaRPr kumimoji="1" lang="ko-KR" altLang="en-US"/>
          </a:p>
        </p:txBody>
      </p:sp>
    </p:spTree>
    <p:extLst>
      <p:ext uri="{BB962C8B-B14F-4D97-AF65-F5344CB8AC3E}">
        <p14:creationId xmlns:p14="http://schemas.microsoft.com/office/powerpoint/2010/main" val="127604847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10"/>
          </p:nvPr>
        </p:nvSpPr>
        <p:spPr/>
        <p:txBody>
          <a:bodyPr/>
          <a:lstStyle/>
          <a:p>
            <a:fld id="{F73044D5-E9B1-F240-ADBB-9856FDF73D1C}" type="slidenum">
              <a:rPr kumimoji="1" lang="ko-KR" altLang="en-US" smtClean="0"/>
              <a:t>1</a:t>
            </a:fld>
            <a:endParaRPr kumimoji="1" lang="ko-KR" altLang="en-US"/>
          </a:p>
        </p:txBody>
      </p:sp>
    </p:spTree>
    <p:extLst>
      <p:ext uri="{BB962C8B-B14F-4D97-AF65-F5344CB8AC3E}">
        <p14:creationId xmlns:p14="http://schemas.microsoft.com/office/powerpoint/2010/main" val="1534453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마스터 부제목 스타일 편집</a:t>
            </a:r>
          </a:p>
        </p:txBody>
      </p:sp>
      <p:sp>
        <p:nvSpPr>
          <p:cNvPr id="4" name="날짜 개체 틀 3"/>
          <p:cNvSpPr>
            <a:spLocks noGrp="1"/>
          </p:cNvSpPr>
          <p:nvPr>
            <p:ph type="dt" sz="half" idx="10"/>
          </p:nvPr>
        </p:nvSpPr>
        <p:spPr/>
        <p:txBody>
          <a:bodyPr/>
          <a:lstStyle/>
          <a:p>
            <a:fld id="{36E02C19-F96A-AB4C-B1B6-757387717DD0}" type="datetime1">
              <a:rPr kumimoji="1" lang="ko-KR" altLang="en-US" smtClean="0"/>
              <a:t>2018. 2. 26.</a:t>
            </a:fld>
            <a:endParaRPr kumimoji="1" lang="ko-KR" altLang="en-US"/>
          </a:p>
        </p:txBody>
      </p:sp>
      <p:sp>
        <p:nvSpPr>
          <p:cNvPr id="5" name="바닥글 개체 틀 4"/>
          <p:cNvSpPr>
            <a:spLocks noGrp="1"/>
          </p:cNvSpPr>
          <p:nvPr>
            <p:ph type="ftr" sz="quarter" idx="11"/>
          </p:nvPr>
        </p:nvSpPr>
        <p:spPr/>
        <p:txBody>
          <a:bodyPr/>
          <a:lstStyle/>
          <a:p>
            <a:r>
              <a:rPr kumimoji="1" lang="en-US" altLang="ko-KR"/>
              <a:t>523039hdk@gmail.com</a:t>
            </a:r>
            <a:endParaRPr kumimoji="1" lang="ko-KR" altLang="en-US"/>
          </a:p>
        </p:txBody>
      </p:sp>
      <p:sp>
        <p:nvSpPr>
          <p:cNvPr id="6" name="슬라이드 번호 개체 틀 5"/>
          <p:cNvSpPr>
            <a:spLocks noGrp="1"/>
          </p:cNvSpPr>
          <p:nvPr>
            <p:ph type="sldNum" sz="quarter" idx="12"/>
          </p:nvPr>
        </p:nvSpPr>
        <p:spPr/>
        <p:txBody>
          <a:bodyPr/>
          <a:lstStyle/>
          <a:p>
            <a:fld id="{8A86C64B-CB9D-0D48-B733-5053A0B1293E}" type="slidenum">
              <a:rPr kumimoji="1" lang="ko-KR" altLang="en-US" smtClean="0"/>
              <a:t>‹#›</a:t>
            </a:fld>
            <a:endParaRPr kumimoji="1" lang="ko-KR" altLang="en-US"/>
          </a:p>
        </p:txBody>
      </p:sp>
    </p:spTree>
    <p:extLst>
      <p:ext uri="{BB962C8B-B14F-4D97-AF65-F5344CB8AC3E}">
        <p14:creationId xmlns:p14="http://schemas.microsoft.com/office/powerpoint/2010/main" val="163488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10"/>
          </p:nvPr>
        </p:nvSpPr>
        <p:spPr/>
        <p:txBody>
          <a:bodyPr/>
          <a:lstStyle/>
          <a:p>
            <a:fld id="{FF633604-CA42-9742-B744-B7045E0AAB99}" type="datetime1">
              <a:rPr kumimoji="1" lang="ko-KR" altLang="en-US" smtClean="0"/>
              <a:t>2018. 2. 26.</a:t>
            </a:fld>
            <a:endParaRPr kumimoji="1" lang="ko-KR" altLang="en-US"/>
          </a:p>
        </p:txBody>
      </p:sp>
      <p:sp>
        <p:nvSpPr>
          <p:cNvPr id="5" name="바닥글 개체 틀 4"/>
          <p:cNvSpPr>
            <a:spLocks noGrp="1"/>
          </p:cNvSpPr>
          <p:nvPr>
            <p:ph type="ftr" sz="quarter" idx="11"/>
          </p:nvPr>
        </p:nvSpPr>
        <p:spPr/>
        <p:txBody>
          <a:bodyPr/>
          <a:lstStyle/>
          <a:p>
            <a:r>
              <a:rPr kumimoji="1" lang="en-US" altLang="ko-KR"/>
              <a:t>523039hdk@gmail.com</a:t>
            </a:r>
            <a:endParaRPr kumimoji="1" lang="ko-KR" altLang="en-US"/>
          </a:p>
        </p:txBody>
      </p:sp>
      <p:sp>
        <p:nvSpPr>
          <p:cNvPr id="6" name="슬라이드 번호 개체 틀 5"/>
          <p:cNvSpPr>
            <a:spLocks noGrp="1"/>
          </p:cNvSpPr>
          <p:nvPr>
            <p:ph type="sldNum" sz="quarter" idx="12"/>
          </p:nvPr>
        </p:nvSpPr>
        <p:spPr/>
        <p:txBody>
          <a:bodyPr/>
          <a:lstStyle/>
          <a:p>
            <a:fld id="{8A86C64B-CB9D-0D48-B733-5053A0B1293E}" type="slidenum">
              <a:rPr kumimoji="1" lang="ko-KR" altLang="en-US" smtClean="0"/>
              <a:t>‹#›</a:t>
            </a:fld>
            <a:endParaRPr kumimoji="1" lang="ko-KR" altLang="en-US"/>
          </a:p>
        </p:txBody>
      </p:sp>
    </p:spTree>
    <p:extLst>
      <p:ext uri="{BB962C8B-B14F-4D97-AF65-F5344CB8AC3E}">
        <p14:creationId xmlns:p14="http://schemas.microsoft.com/office/powerpoint/2010/main" val="2063749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10"/>
          </p:nvPr>
        </p:nvSpPr>
        <p:spPr/>
        <p:txBody>
          <a:bodyPr/>
          <a:lstStyle/>
          <a:p>
            <a:fld id="{15A0FC5B-667F-AE43-82E8-E8F6321E24BE}" type="datetime1">
              <a:rPr kumimoji="1" lang="ko-KR" altLang="en-US" smtClean="0"/>
              <a:t>2018. 2. 26.</a:t>
            </a:fld>
            <a:endParaRPr kumimoji="1" lang="ko-KR" altLang="en-US"/>
          </a:p>
        </p:txBody>
      </p:sp>
      <p:sp>
        <p:nvSpPr>
          <p:cNvPr id="5" name="바닥글 개체 틀 4"/>
          <p:cNvSpPr>
            <a:spLocks noGrp="1"/>
          </p:cNvSpPr>
          <p:nvPr>
            <p:ph type="ftr" sz="quarter" idx="11"/>
          </p:nvPr>
        </p:nvSpPr>
        <p:spPr/>
        <p:txBody>
          <a:bodyPr/>
          <a:lstStyle/>
          <a:p>
            <a:r>
              <a:rPr kumimoji="1" lang="en-US" altLang="ko-KR"/>
              <a:t>523039hdk@gmail.com</a:t>
            </a:r>
            <a:endParaRPr kumimoji="1" lang="ko-KR" altLang="en-US"/>
          </a:p>
        </p:txBody>
      </p:sp>
      <p:sp>
        <p:nvSpPr>
          <p:cNvPr id="6" name="슬라이드 번호 개체 틀 5"/>
          <p:cNvSpPr>
            <a:spLocks noGrp="1"/>
          </p:cNvSpPr>
          <p:nvPr>
            <p:ph type="sldNum" sz="quarter" idx="12"/>
          </p:nvPr>
        </p:nvSpPr>
        <p:spPr/>
        <p:txBody>
          <a:bodyPr/>
          <a:lstStyle/>
          <a:p>
            <a:fld id="{8A86C64B-CB9D-0D48-B733-5053A0B1293E}" type="slidenum">
              <a:rPr kumimoji="1" lang="ko-KR" altLang="en-US" smtClean="0"/>
              <a:t>‹#›</a:t>
            </a:fld>
            <a:endParaRPr kumimoji="1" lang="ko-KR" altLang="en-US"/>
          </a:p>
        </p:txBody>
      </p:sp>
    </p:spTree>
    <p:extLst>
      <p:ext uri="{BB962C8B-B14F-4D97-AF65-F5344CB8AC3E}">
        <p14:creationId xmlns:p14="http://schemas.microsoft.com/office/powerpoint/2010/main" val="142716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내용 개체 틀 2"/>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10"/>
          </p:nvPr>
        </p:nvSpPr>
        <p:spPr/>
        <p:txBody>
          <a:bodyPr/>
          <a:lstStyle/>
          <a:p>
            <a:fld id="{EDDE4F5D-DFE7-394C-9DE5-771B4E5EB713}" type="datetime1">
              <a:rPr kumimoji="1" lang="ko-KR" altLang="en-US" smtClean="0"/>
              <a:t>2018. 2. 26.</a:t>
            </a:fld>
            <a:endParaRPr kumimoji="1" lang="ko-KR" altLang="en-US"/>
          </a:p>
        </p:txBody>
      </p:sp>
      <p:sp>
        <p:nvSpPr>
          <p:cNvPr id="5" name="바닥글 개체 틀 4"/>
          <p:cNvSpPr>
            <a:spLocks noGrp="1"/>
          </p:cNvSpPr>
          <p:nvPr>
            <p:ph type="ftr" sz="quarter" idx="11"/>
          </p:nvPr>
        </p:nvSpPr>
        <p:spPr/>
        <p:txBody>
          <a:bodyPr/>
          <a:lstStyle/>
          <a:p>
            <a:r>
              <a:rPr kumimoji="1" lang="en-US" altLang="ko-KR"/>
              <a:t>523039hdk@gmail.com</a:t>
            </a:r>
            <a:endParaRPr kumimoji="1" lang="ko-KR" altLang="en-US"/>
          </a:p>
        </p:txBody>
      </p:sp>
      <p:sp>
        <p:nvSpPr>
          <p:cNvPr id="6" name="슬라이드 번호 개체 틀 5"/>
          <p:cNvSpPr>
            <a:spLocks noGrp="1"/>
          </p:cNvSpPr>
          <p:nvPr>
            <p:ph type="sldNum" sz="quarter" idx="12"/>
          </p:nvPr>
        </p:nvSpPr>
        <p:spPr/>
        <p:txBody>
          <a:bodyPr/>
          <a:lstStyle/>
          <a:p>
            <a:fld id="{8A86C64B-CB9D-0D48-B733-5053A0B1293E}" type="slidenum">
              <a:rPr kumimoji="1" lang="ko-KR" altLang="en-US" smtClean="0"/>
              <a:t>‹#›</a:t>
            </a:fld>
            <a:endParaRPr kumimoji="1" lang="ko-KR" altLang="en-US"/>
          </a:p>
        </p:txBody>
      </p:sp>
    </p:spTree>
    <p:extLst>
      <p:ext uri="{BB962C8B-B14F-4D97-AF65-F5344CB8AC3E}">
        <p14:creationId xmlns:p14="http://schemas.microsoft.com/office/powerpoint/2010/main" val="48222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p:cNvSpPr>
            <a:spLocks noGrp="1"/>
          </p:cNvSpPr>
          <p:nvPr>
            <p:ph type="dt" sz="half" idx="10"/>
          </p:nvPr>
        </p:nvSpPr>
        <p:spPr/>
        <p:txBody>
          <a:bodyPr/>
          <a:lstStyle/>
          <a:p>
            <a:fld id="{6474372A-1219-8F46-A43E-08665D10DEF7}" type="datetime1">
              <a:rPr kumimoji="1" lang="ko-KR" altLang="en-US" smtClean="0"/>
              <a:t>2018. 2. 26.</a:t>
            </a:fld>
            <a:endParaRPr kumimoji="1" lang="ko-KR" altLang="en-US"/>
          </a:p>
        </p:txBody>
      </p:sp>
      <p:sp>
        <p:nvSpPr>
          <p:cNvPr id="5" name="바닥글 개체 틀 4"/>
          <p:cNvSpPr>
            <a:spLocks noGrp="1"/>
          </p:cNvSpPr>
          <p:nvPr>
            <p:ph type="ftr" sz="quarter" idx="11"/>
          </p:nvPr>
        </p:nvSpPr>
        <p:spPr/>
        <p:txBody>
          <a:bodyPr/>
          <a:lstStyle/>
          <a:p>
            <a:r>
              <a:rPr kumimoji="1" lang="en-US" altLang="ko-KR"/>
              <a:t>523039hdk@gmail.com</a:t>
            </a:r>
            <a:endParaRPr kumimoji="1" lang="ko-KR" altLang="en-US"/>
          </a:p>
        </p:txBody>
      </p:sp>
      <p:sp>
        <p:nvSpPr>
          <p:cNvPr id="6" name="슬라이드 번호 개체 틀 5"/>
          <p:cNvSpPr>
            <a:spLocks noGrp="1"/>
          </p:cNvSpPr>
          <p:nvPr>
            <p:ph type="sldNum" sz="quarter" idx="12"/>
          </p:nvPr>
        </p:nvSpPr>
        <p:spPr/>
        <p:txBody>
          <a:bodyPr/>
          <a:lstStyle/>
          <a:p>
            <a:fld id="{8A86C64B-CB9D-0D48-B733-5053A0B1293E}" type="slidenum">
              <a:rPr kumimoji="1" lang="ko-KR" altLang="en-US" smtClean="0"/>
              <a:t>‹#›</a:t>
            </a:fld>
            <a:endParaRPr kumimoji="1" lang="ko-KR" altLang="en-US"/>
          </a:p>
        </p:txBody>
      </p:sp>
    </p:spTree>
    <p:extLst>
      <p:ext uri="{BB962C8B-B14F-4D97-AF65-F5344CB8AC3E}">
        <p14:creationId xmlns:p14="http://schemas.microsoft.com/office/powerpoint/2010/main" val="17140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p:cNvSpPr>
            <a:spLocks noGrp="1"/>
          </p:cNvSpPr>
          <p:nvPr>
            <p:ph type="dt" sz="half" idx="10"/>
          </p:nvPr>
        </p:nvSpPr>
        <p:spPr/>
        <p:txBody>
          <a:bodyPr/>
          <a:lstStyle/>
          <a:p>
            <a:fld id="{8EC51024-195D-0F42-BF8C-F7CBD0368A99}" type="datetime1">
              <a:rPr kumimoji="1" lang="ko-KR" altLang="en-US" smtClean="0"/>
              <a:t>2018. 2. 26.</a:t>
            </a:fld>
            <a:endParaRPr kumimoji="1" lang="ko-KR" altLang="en-US"/>
          </a:p>
        </p:txBody>
      </p:sp>
      <p:sp>
        <p:nvSpPr>
          <p:cNvPr id="6" name="바닥글 개체 틀 5"/>
          <p:cNvSpPr>
            <a:spLocks noGrp="1"/>
          </p:cNvSpPr>
          <p:nvPr>
            <p:ph type="ftr" sz="quarter" idx="11"/>
          </p:nvPr>
        </p:nvSpPr>
        <p:spPr/>
        <p:txBody>
          <a:bodyPr/>
          <a:lstStyle/>
          <a:p>
            <a:r>
              <a:rPr kumimoji="1" lang="en-US" altLang="ko-KR"/>
              <a:t>523039hdk@gmail.com</a:t>
            </a:r>
            <a:endParaRPr kumimoji="1" lang="ko-KR" altLang="en-US"/>
          </a:p>
        </p:txBody>
      </p:sp>
      <p:sp>
        <p:nvSpPr>
          <p:cNvPr id="7" name="슬라이드 번호 개체 틀 6"/>
          <p:cNvSpPr>
            <a:spLocks noGrp="1"/>
          </p:cNvSpPr>
          <p:nvPr>
            <p:ph type="sldNum" sz="quarter" idx="12"/>
          </p:nvPr>
        </p:nvSpPr>
        <p:spPr/>
        <p:txBody>
          <a:bodyPr/>
          <a:lstStyle/>
          <a:p>
            <a:fld id="{8A86C64B-CB9D-0D48-B733-5053A0B1293E}" type="slidenum">
              <a:rPr kumimoji="1" lang="ko-KR" altLang="en-US" smtClean="0"/>
              <a:t>‹#›</a:t>
            </a:fld>
            <a:endParaRPr kumimoji="1" lang="ko-KR" altLang="en-US"/>
          </a:p>
        </p:txBody>
      </p:sp>
    </p:spTree>
    <p:extLst>
      <p:ext uri="{BB962C8B-B14F-4D97-AF65-F5344CB8AC3E}">
        <p14:creationId xmlns:p14="http://schemas.microsoft.com/office/powerpoint/2010/main" val="95735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p:cNvSpPr>
            <a:spLocks noGrp="1"/>
          </p:cNvSpPr>
          <p:nvPr>
            <p:ph type="dt" sz="half" idx="10"/>
          </p:nvPr>
        </p:nvSpPr>
        <p:spPr/>
        <p:txBody>
          <a:bodyPr/>
          <a:lstStyle/>
          <a:p>
            <a:fld id="{79804C07-F171-4644-8836-ECB103D4ADC6}" type="datetime1">
              <a:rPr kumimoji="1" lang="ko-KR" altLang="en-US" smtClean="0"/>
              <a:t>2018. 2. 26.</a:t>
            </a:fld>
            <a:endParaRPr kumimoji="1" lang="ko-KR" altLang="en-US"/>
          </a:p>
        </p:txBody>
      </p:sp>
      <p:sp>
        <p:nvSpPr>
          <p:cNvPr id="8" name="바닥글 개체 틀 7"/>
          <p:cNvSpPr>
            <a:spLocks noGrp="1"/>
          </p:cNvSpPr>
          <p:nvPr>
            <p:ph type="ftr" sz="quarter" idx="11"/>
          </p:nvPr>
        </p:nvSpPr>
        <p:spPr/>
        <p:txBody>
          <a:bodyPr/>
          <a:lstStyle/>
          <a:p>
            <a:r>
              <a:rPr kumimoji="1" lang="en-US" altLang="ko-KR"/>
              <a:t>523039hdk@gmail.com</a:t>
            </a:r>
            <a:endParaRPr kumimoji="1" lang="ko-KR" altLang="en-US"/>
          </a:p>
        </p:txBody>
      </p:sp>
      <p:sp>
        <p:nvSpPr>
          <p:cNvPr id="9" name="슬라이드 번호 개체 틀 8"/>
          <p:cNvSpPr>
            <a:spLocks noGrp="1"/>
          </p:cNvSpPr>
          <p:nvPr>
            <p:ph type="sldNum" sz="quarter" idx="12"/>
          </p:nvPr>
        </p:nvSpPr>
        <p:spPr/>
        <p:txBody>
          <a:bodyPr/>
          <a:lstStyle/>
          <a:p>
            <a:fld id="{8A86C64B-CB9D-0D48-B733-5053A0B1293E}" type="slidenum">
              <a:rPr kumimoji="1" lang="ko-KR" altLang="en-US" smtClean="0"/>
              <a:t>‹#›</a:t>
            </a:fld>
            <a:endParaRPr kumimoji="1" lang="ko-KR" altLang="en-US"/>
          </a:p>
        </p:txBody>
      </p:sp>
    </p:spTree>
    <p:extLst>
      <p:ext uri="{BB962C8B-B14F-4D97-AF65-F5344CB8AC3E}">
        <p14:creationId xmlns:p14="http://schemas.microsoft.com/office/powerpoint/2010/main" val="132875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날짜 개체 틀 2"/>
          <p:cNvSpPr>
            <a:spLocks noGrp="1"/>
          </p:cNvSpPr>
          <p:nvPr>
            <p:ph type="dt" sz="half" idx="10"/>
          </p:nvPr>
        </p:nvSpPr>
        <p:spPr/>
        <p:txBody>
          <a:bodyPr/>
          <a:lstStyle/>
          <a:p>
            <a:fld id="{86C2DAC8-6E71-4F42-BFCB-CE4D67E9513C}" type="datetime1">
              <a:rPr kumimoji="1" lang="ko-KR" altLang="en-US" smtClean="0"/>
              <a:t>2018. 2. 26.</a:t>
            </a:fld>
            <a:endParaRPr kumimoji="1" lang="ko-KR" altLang="en-US"/>
          </a:p>
        </p:txBody>
      </p:sp>
      <p:sp>
        <p:nvSpPr>
          <p:cNvPr id="4" name="바닥글 개체 틀 3"/>
          <p:cNvSpPr>
            <a:spLocks noGrp="1"/>
          </p:cNvSpPr>
          <p:nvPr>
            <p:ph type="ftr" sz="quarter" idx="11"/>
          </p:nvPr>
        </p:nvSpPr>
        <p:spPr/>
        <p:txBody>
          <a:bodyPr/>
          <a:lstStyle/>
          <a:p>
            <a:r>
              <a:rPr kumimoji="1" lang="en-US" altLang="ko-KR"/>
              <a:t>523039hdk@gmail.com</a:t>
            </a:r>
            <a:endParaRPr kumimoji="1" lang="ko-KR" altLang="en-US"/>
          </a:p>
        </p:txBody>
      </p:sp>
      <p:sp>
        <p:nvSpPr>
          <p:cNvPr id="5" name="슬라이드 번호 개체 틀 4"/>
          <p:cNvSpPr>
            <a:spLocks noGrp="1"/>
          </p:cNvSpPr>
          <p:nvPr>
            <p:ph type="sldNum" sz="quarter" idx="12"/>
          </p:nvPr>
        </p:nvSpPr>
        <p:spPr/>
        <p:txBody>
          <a:bodyPr/>
          <a:lstStyle/>
          <a:p>
            <a:fld id="{8A86C64B-CB9D-0D48-B733-5053A0B1293E}" type="slidenum">
              <a:rPr kumimoji="1" lang="ko-KR" altLang="en-US" smtClean="0"/>
              <a:t>‹#›</a:t>
            </a:fld>
            <a:endParaRPr kumimoji="1" lang="ko-KR" altLang="en-US"/>
          </a:p>
        </p:txBody>
      </p:sp>
    </p:spTree>
    <p:extLst>
      <p:ext uri="{BB962C8B-B14F-4D97-AF65-F5344CB8AC3E}">
        <p14:creationId xmlns:p14="http://schemas.microsoft.com/office/powerpoint/2010/main" val="75588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백지">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536335C2-79D9-EC4D-913E-EE93B1010380}" type="datetime1">
              <a:rPr kumimoji="1" lang="ko-KR" altLang="en-US" smtClean="0"/>
              <a:t>2018. 2. 26.</a:t>
            </a:fld>
            <a:endParaRPr kumimoji="1" lang="ko-KR" altLang="en-US"/>
          </a:p>
        </p:txBody>
      </p:sp>
      <p:sp>
        <p:nvSpPr>
          <p:cNvPr id="3" name="바닥글 개체 틀 2"/>
          <p:cNvSpPr>
            <a:spLocks noGrp="1"/>
          </p:cNvSpPr>
          <p:nvPr>
            <p:ph type="ftr" sz="quarter" idx="11"/>
          </p:nvPr>
        </p:nvSpPr>
        <p:spPr/>
        <p:txBody>
          <a:bodyPr/>
          <a:lstStyle/>
          <a:p>
            <a:r>
              <a:rPr kumimoji="1" lang="en-US" altLang="ko-KR"/>
              <a:t>523039hdk@gmail.com</a:t>
            </a:r>
            <a:endParaRPr kumimoji="1" lang="ko-KR" altLang="en-US"/>
          </a:p>
        </p:txBody>
      </p:sp>
      <p:sp>
        <p:nvSpPr>
          <p:cNvPr id="4" name="슬라이드 번호 개체 틀 3"/>
          <p:cNvSpPr>
            <a:spLocks noGrp="1"/>
          </p:cNvSpPr>
          <p:nvPr>
            <p:ph type="sldNum" sz="quarter" idx="12"/>
          </p:nvPr>
        </p:nvSpPr>
        <p:spPr/>
        <p:txBody>
          <a:bodyPr/>
          <a:lstStyle/>
          <a:p>
            <a:fld id="{8A86C64B-CB9D-0D48-B733-5053A0B1293E}" type="slidenum">
              <a:rPr kumimoji="1" lang="ko-KR" altLang="en-US" smtClean="0"/>
              <a:t>‹#›</a:t>
            </a:fld>
            <a:endParaRPr kumimoji="1" lang="ko-KR" altLang="en-US"/>
          </a:p>
        </p:txBody>
      </p:sp>
    </p:spTree>
    <p:extLst>
      <p:ext uri="{BB962C8B-B14F-4D97-AF65-F5344CB8AC3E}">
        <p14:creationId xmlns:p14="http://schemas.microsoft.com/office/powerpoint/2010/main" val="175542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p:cNvSpPr>
            <a:spLocks noGrp="1"/>
          </p:cNvSpPr>
          <p:nvPr>
            <p:ph type="dt" sz="half" idx="10"/>
          </p:nvPr>
        </p:nvSpPr>
        <p:spPr/>
        <p:txBody>
          <a:bodyPr/>
          <a:lstStyle/>
          <a:p>
            <a:fld id="{07F19231-EC38-C64E-BD03-F7145625A4EB}" type="datetime1">
              <a:rPr kumimoji="1" lang="ko-KR" altLang="en-US" smtClean="0"/>
              <a:t>2018. 2. 26.</a:t>
            </a:fld>
            <a:endParaRPr kumimoji="1" lang="ko-KR" altLang="en-US"/>
          </a:p>
        </p:txBody>
      </p:sp>
      <p:sp>
        <p:nvSpPr>
          <p:cNvPr id="6" name="바닥글 개체 틀 5"/>
          <p:cNvSpPr>
            <a:spLocks noGrp="1"/>
          </p:cNvSpPr>
          <p:nvPr>
            <p:ph type="ftr" sz="quarter" idx="11"/>
          </p:nvPr>
        </p:nvSpPr>
        <p:spPr/>
        <p:txBody>
          <a:bodyPr/>
          <a:lstStyle/>
          <a:p>
            <a:r>
              <a:rPr kumimoji="1" lang="en-US" altLang="ko-KR"/>
              <a:t>523039hdk@gmail.com</a:t>
            </a:r>
            <a:endParaRPr kumimoji="1" lang="ko-KR" altLang="en-US"/>
          </a:p>
        </p:txBody>
      </p:sp>
      <p:sp>
        <p:nvSpPr>
          <p:cNvPr id="7" name="슬라이드 번호 개체 틀 6"/>
          <p:cNvSpPr>
            <a:spLocks noGrp="1"/>
          </p:cNvSpPr>
          <p:nvPr>
            <p:ph type="sldNum" sz="quarter" idx="12"/>
          </p:nvPr>
        </p:nvSpPr>
        <p:spPr/>
        <p:txBody>
          <a:bodyPr/>
          <a:lstStyle/>
          <a:p>
            <a:fld id="{8A86C64B-CB9D-0D48-B733-5053A0B1293E}" type="slidenum">
              <a:rPr kumimoji="1" lang="ko-KR" altLang="en-US" smtClean="0"/>
              <a:t>‹#›</a:t>
            </a:fld>
            <a:endParaRPr kumimoji="1" lang="ko-KR" altLang="en-US"/>
          </a:p>
        </p:txBody>
      </p:sp>
    </p:spTree>
    <p:extLst>
      <p:ext uri="{BB962C8B-B14F-4D97-AF65-F5344CB8AC3E}">
        <p14:creationId xmlns:p14="http://schemas.microsoft.com/office/powerpoint/2010/main" val="1253396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p:cNvSpPr>
            <a:spLocks noGrp="1"/>
          </p:cNvSpPr>
          <p:nvPr>
            <p:ph type="dt" sz="half" idx="10"/>
          </p:nvPr>
        </p:nvSpPr>
        <p:spPr/>
        <p:txBody>
          <a:bodyPr/>
          <a:lstStyle/>
          <a:p>
            <a:fld id="{9E1A0E58-9665-BB4C-B1A3-F0CA21D1ED2C}" type="datetime1">
              <a:rPr kumimoji="1" lang="ko-KR" altLang="en-US" smtClean="0"/>
              <a:t>2018. 2. 26.</a:t>
            </a:fld>
            <a:endParaRPr kumimoji="1" lang="ko-KR" altLang="en-US"/>
          </a:p>
        </p:txBody>
      </p:sp>
      <p:sp>
        <p:nvSpPr>
          <p:cNvPr id="6" name="바닥글 개체 틀 5"/>
          <p:cNvSpPr>
            <a:spLocks noGrp="1"/>
          </p:cNvSpPr>
          <p:nvPr>
            <p:ph type="ftr" sz="quarter" idx="11"/>
          </p:nvPr>
        </p:nvSpPr>
        <p:spPr/>
        <p:txBody>
          <a:bodyPr/>
          <a:lstStyle/>
          <a:p>
            <a:r>
              <a:rPr kumimoji="1" lang="en-US" altLang="ko-KR"/>
              <a:t>523039hdk@gmail.com</a:t>
            </a:r>
            <a:endParaRPr kumimoji="1" lang="ko-KR" altLang="en-US"/>
          </a:p>
        </p:txBody>
      </p:sp>
      <p:sp>
        <p:nvSpPr>
          <p:cNvPr id="7" name="슬라이드 번호 개체 틀 6"/>
          <p:cNvSpPr>
            <a:spLocks noGrp="1"/>
          </p:cNvSpPr>
          <p:nvPr>
            <p:ph type="sldNum" sz="quarter" idx="12"/>
          </p:nvPr>
        </p:nvSpPr>
        <p:spPr/>
        <p:txBody>
          <a:bodyPr/>
          <a:lstStyle/>
          <a:p>
            <a:fld id="{8A86C64B-CB9D-0D48-B733-5053A0B1293E}" type="slidenum">
              <a:rPr kumimoji="1" lang="ko-KR" altLang="en-US" smtClean="0"/>
              <a:t>‹#›</a:t>
            </a:fld>
            <a:endParaRPr kumimoji="1" lang="ko-KR" altLang="en-US"/>
          </a:p>
        </p:txBody>
      </p:sp>
    </p:spTree>
    <p:extLst>
      <p:ext uri="{BB962C8B-B14F-4D97-AF65-F5344CB8AC3E}">
        <p14:creationId xmlns:p14="http://schemas.microsoft.com/office/powerpoint/2010/main" val="1167714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4B5E5-0ECE-224B-B7BD-EE521983C5BC}" type="datetime1">
              <a:rPr kumimoji="1" lang="ko-KR" altLang="en-US" smtClean="0"/>
              <a:t>2018. 2. 26.</a:t>
            </a:fld>
            <a:endParaRPr kumimoji="1"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ko-KR"/>
              <a:t>523039hdk@gmail.com</a:t>
            </a:r>
            <a:endParaRPr kumimoji="1"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6C64B-CB9D-0D48-B733-5053A0B1293E}" type="slidenum">
              <a:rPr kumimoji="1" lang="ko-KR" altLang="en-US" smtClean="0"/>
              <a:t>‹#›</a:t>
            </a:fld>
            <a:endParaRPr kumimoji="1" lang="ko-KR" altLang="en-US"/>
          </a:p>
        </p:txBody>
      </p:sp>
    </p:spTree>
    <p:extLst>
      <p:ext uri="{BB962C8B-B14F-4D97-AF65-F5344CB8AC3E}">
        <p14:creationId xmlns:p14="http://schemas.microsoft.com/office/powerpoint/2010/main" val="1450833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ctrTitle"/>
          </p:nvPr>
        </p:nvSpPr>
        <p:spPr>
          <a:xfrm>
            <a:off x="546652" y="2001795"/>
            <a:ext cx="8478639" cy="1145646"/>
          </a:xfrm>
        </p:spPr>
        <p:txBody>
          <a:bodyPr/>
          <a:lstStyle/>
          <a:p>
            <a:pPr algn="l" latinLnBrk="0">
              <a:defRPr/>
            </a:pPr>
            <a:r>
              <a:rPr lang="en-US" altLang="ko-KR" sz="2800" b="1" dirty="0">
                <a:solidFill>
                  <a:srgbClr val="000000"/>
                </a:solidFill>
                <a:latin typeface="Nanum Myeongjo ExtraBold" charset="-127"/>
                <a:ea typeface="Nanum Myeongjo ExtraBold" charset="-127"/>
                <a:cs typeface="Nanum Myeongjo ExtraBold" charset="-127"/>
              </a:rPr>
              <a:t>A Multi-Agent Q-learning Framework for Optimizing Stock Trading Systems</a:t>
            </a:r>
            <a:endParaRPr lang="ko-KR" altLang="en-US" sz="2400" b="1" dirty="0">
              <a:solidFill>
                <a:srgbClr val="000000"/>
              </a:solidFill>
              <a:latin typeface="Nanum Myeongjo" charset="-127"/>
              <a:ea typeface="Nanum Myeongjo" charset="-127"/>
              <a:cs typeface="Nanum Myeongjo" charset="-127"/>
            </a:endParaRPr>
          </a:p>
        </p:txBody>
      </p:sp>
      <p:sp>
        <p:nvSpPr>
          <p:cNvPr id="5" name="부제목 2"/>
          <p:cNvSpPr>
            <a:spLocks noGrp="1"/>
          </p:cNvSpPr>
          <p:nvPr>
            <p:ph type="subTitle" idx="1"/>
          </p:nvPr>
        </p:nvSpPr>
        <p:spPr>
          <a:xfrm>
            <a:off x="635431" y="3526706"/>
            <a:ext cx="7477443" cy="1873250"/>
          </a:xfrm>
        </p:spPr>
        <p:txBody>
          <a:bodyPr>
            <a:normAutofit/>
          </a:bodyPr>
          <a:lstStyle/>
          <a:p>
            <a:pPr algn="l" eaLnBrk="1" hangingPunct="1">
              <a:defRPr/>
            </a:pPr>
            <a:r>
              <a:rPr lang="en-US" altLang="ko-KR" sz="2000" b="1" dirty="0">
                <a:latin typeface="Nanum Myeongjo" charset="-127"/>
                <a:ea typeface="Nanum Myeongjo" charset="-127"/>
                <a:cs typeface="Nanum Myeongjo" charset="-127"/>
              </a:rPr>
              <a:t>2018. 02. 26</a:t>
            </a:r>
            <a:endParaRPr lang="en-US" altLang="ko-KR" b="1" dirty="0">
              <a:latin typeface="Nanum Myeongjo" charset="-127"/>
              <a:ea typeface="Nanum Myeongjo" charset="-127"/>
              <a:cs typeface="Nanum Myeongjo" charset="-127"/>
            </a:endParaRPr>
          </a:p>
          <a:p>
            <a:pPr algn="l" eaLnBrk="1" hangingPunct="1">
              <a:defRPr/>
            </a:pPr>
            <a:endParaRPr lang="en-US" altLang="ko-KR" sz="2000" dirty="0">
              <a:latin typeface="Nanum Myeongjo" charset="-127"/>
              <a:ea typeface="Nanum Myeongjo" charset="-127"/>
              <a:cs typeface="Nanum Myeongjo" charset="-127"/>
            </a:endParaRPr>
          </a:p>
          <a:p>
            <a:pPr algn="l" eaLnBrk="1" hangingPunct="1">
              <a:defRPr/>
            </a:pPr>
            <a:r>
              <a:rPr lang="ko-KR" altLang="en-US" sz="1600" b="1" dirty="0">
                <a:latin typeface="Nanum Myeongjo" charset="-127"/>
                <a:ea typeface="Nanum Myeongjo" charset="-127"/>
                <a:cs typeface="Nanum Myeongjo" charset="-127"/>
              </a:rPr>
              <a:t>권도형</a:t>
            </a:r>
            <a:endParaRPr lang="en-US" altLang="ko-KR" sz="1600" b="1" dirty="0">
              <a:latin typeface="Nanum Myeongjo" charset="-127"/>
              <a:ea typeface="Nanum Myeongjo" charset="-127"/>
              <a:cs typeface="Nanum Myeongjo" charset="-127"/>
            </a:endParaRPr>
          </a:p>
          <a:p>
            <a:pPr algn="l" eaLnBrk="1" hangingPunct="1">
              <a:defRPr/>
            </a:pPr>
            <a:r>
              <a:rPr lang="en-US" altLang="ko-KR" sz="1600" dirty="0">
                <a:latin typeface="Nanum Myeongjo" charset="-127"/>
                <a:ea typeface="Nanum Myeongjo" charset="-127"/>
                <a:cs typeface="Nanum Myeongjo" charset="-127"/>
              </a:rPr>
              <a:t>LINK-lab</a:t>
            </a:r>
            <a:endParaRPr lang="ko-KR" altLang="en-US" sz="1600" dirty="0">
              <a:latin typeface="Nanum Myeongjo" charset="-127"/>
              <a:ea typeface="Nanum Myeongjo" charset="-127"/>
              <a:cs typeface="Nanum Myeongjo" charset="-127"/>
            </a:endParaRPr>
          </a:p>
        </p:txBody>
      </p:sp>
      <p:cxnSp>
        <p:nvCxnSpPr>
          <p:cNvPr id="7" name="직선 연결선[R] 6"/>
          <p:cNvCxnSpPr/>
          <p:nvPr/>
        </p:nvCxnSpPr>
        <p:spPr>
          <a:xfrm>
            <a:off x="546652" y="3337073"/>
            <a:ext cx="811033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174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10</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1038431"/>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Proposed Framework and Algorithm</a:t>
            </a:r>
          </a:p>
          <a:p>
            <a:pPr latinLnBrk="0">
              <a:defRPr/>
            </a:pPr>
            <a:r>
              <a:rPr lang="en-US" altLang="ko-KR" sz="2800" b="1" dirty="0">
                <a:solidFill>
                  <a:srgbClr val="000000"/>
                </a:solidFill>
                <a:latin typeface="Nanum Myeongjo" charset="-127"/>
                <a:ea typeface="Nanum Myeongjo" charset="-127"/>
                <a:cs typeface="Nanum Myeongjo" charset="-127"/>
              </a:rPr>
              <a:t>    - States, Actions, and Rewards</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1150648"/>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781AEF3D-4B7C-BA48-A1BA-EC75B3AE5592}"/>
              </a:ext>
            </a:extLst>
          </p:cNvPr>
          <p:cNvSpPr/>
          <p:nvPr/>
        </p:nvSpPr>
        <p:spPr>
          <a:xfrm>
            <a:off x="0" y="1150648"/>
            <a:ext cx="12192000" cy="1569660"/>
          </a:xfrm>
          <a:prstGeom prst="rect">
            <a:avLst/>
          </a:prstGeom>
        </p:spPr>
        <p:txBody>
          <a:bodyPr wrap="square">
            <a:spAutoFit/>
          </a:bodyPr>
          <a:lstStyle/>
          <a:p>
            <a:pPr marL="342900" indent="-342900">
              <a:buFont typeface="Arial" panose="020B0604020202020204" pitchFamily="34" charset="0"/>
              <a:buChar char="•"/>
            </a:pPr>
            <a:r>
              <a:rPr lang="en-US" altLang="ko-KR" sz="2400" dirty="0"/>
              <a:t>We adopt a binary matrix, the turning-point structure, summarizing the long-term dependencies based on both upper and lower turning points of 5-day moving averages.</a:t>
            </a:r>
          </a:p>
          <a:p>
            <a:pPr marL="285750" indent="-285750">
              <a:buFont typeface="Arial" panose="020B0604020202020204" pitchFamily="34" charset="0"/>
              <a:buChar char="•"/>
            </a:pPr>
            <a:endParaRPr lang="en-US" altLang="ko-KR" sz="2400" dirty="0"/>
          </a:p>
        </p:txBody>
      </p:sp>
      <p:sp>
        <p:nvSpPr>
          <p:cNvPr id="9" name="직사각형 8">
            <a:extLst>
              <a:ext uri="{FF2B5EF4-FFF2-40B4-BE49-F238E27FC236}">
                <a16:creationId xmlns:a16="http://schemas.microsoft.com/office/drawing/2014/main" id="{4D68163E-7B2D-C84B-8C97-38662A68B2B7}"/>
              </a:ext>
            </a:extLst>
          </p:cNvPr>
          <p:cNvSpPr/>
          <p:nvPr/>
        </p:nvSpPr>
        <p:spPr>
          <a:xfrm>
            <a:off x="6096000" y="2491707"/>
            <a:ext cx="5669280" cy="4154984"/>
          </a:xfrm>
          <a:prstGeom prst="rect">
            <a:avLst/>
          </a:prstGeom>
        </p:spPr>
        <p:txBody>
          <a:bodyPr wrap="square">
            <a:spAutoFit/>
          </a:bodyPr>
          <a:lstStyle/>
          <a:p>
            <a:pPr marL="342900" indent="-342900">
              <a:buFont typeface="Arial" panose="020B0604020202020204" pitchFamily="34" charset="0"/>
              <a:buChar char="•"/>
            </a:pPr>
            <a:r>
              <a:rPr lang="en-US" altLang="ko-KR" sz="2400" dirty="0"/>
              <a:t>The total number of bits required to represent both matrices for the turning points is 305 with ‘N’ entries eliminated.</a:t>
            </a:r>
          </a:p>
          <a:p>
            <a:pPr marL="342900" indent="-342900">
              <a:buFont typeface="Arial" panose="020B0604020202020204" pitchFamily="34" charset="0"/>
              <a:buChar char="•"/>
            </a:pPr>
            <a:r>
              <a:rPr lang="en-US" altLang="ko-KR" sz="2400" dirty="0"/>
              <a:t>In addition to these temporal structures, the buy signal agent shares the short-term technical indicators shown in Table 2, with the ordering agents. After all, the state of the buy signal agent consists of 353 binary bits.</a:t>
            </a:r>
          </a:p>
        </p:txBody>
      </p:sp>
      <p:pic>
        <p:nvPicPr>
          <p:cNvPr id="10" name="그림 9">
            <a:extLst>
              <a:ext uri="{FF2B5EF4-FFF2-40B4-BE49-F238E27FC236}">
                <a16:creationId xmlns:a16="http://schemas.microsoft.com/office/drawing/2014/main" id="{756375C2-47DF-FA47-93D6-AC13D9613150}"/>
              </a:ext>
            </a:extLst>
          </p:cNvPr>
          <p:cNvPicPr>
            <a:picLocks noChangeAspect="1"/>
          </p:cNvPicPr>
          <p:nvPr/>
        </p:nvPicPr>
        <p:blipFill>
          <a:blip r:embed="rId2"/>
          <a:stretch>
            <a:fillRect/>
          </a:stretch>
        </p:blipFill>
        <p:spPr>
          <a:xfrm>
            <a:off x="375061" y="2491708"/>
            <a:ext cx="3408330" cy="2214107"/>
          </a:xfrm>
          <a:prstGeom prst="rect">
            <a:avLst/>
          </a:prstGeom>
        </p:spPr>
      </p:pic>
      <p:pic>
        <p:nvPicPr>
          <p:cNvPr id="11" name="그림 10">
            <a:extLst>
              <a:ext uri="{FF2B5EF4-FFF2-40B4-BE49-F238E27FC236}">
                <a16:creationId xmlns:a16="http://schemas.microsoft.com/office/drawing/2014/main" id="{092D7B66-6EA9-4648-A8A0-464A2B774981}"/>
              </a:ext>
            </a:extLst>
          </p:cNvPr>
          <p:cNvPicPr>
            <a:picLocks noChangeAspect="1"/>
          </p:cNvPicPr>
          <p:nvPr/>
        </p:nvPicPr>
        <p:blipFill>
          <a:blip r:embed="rId3"/>
          <a:stretch>
            <a:fillRect/>
          </a:stretch>
        </p:blipFill>
        <p:spPr>
          <a:xfrm>
            <a:off x="1441760" y="3407149"/>
            <a:ext cx="4000500" cy="2552700"/>
          </a:xfrm>
          <a:prstGeom prst="rect">
            <a:avLst/>
          </a:prstGeom>
        </p:spPr>
      </p:pic>
    </p:spTree>
    <p:extLst>
      <p:ext uri="{BB962C8B-B14F-4D97-AF65-F5344CB8AC3E}">
        <p14:creationId xmlns:p14="http://schemas.microsoft.com/office/powerpoint/2010/main" val="398262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11</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1038431"/>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Proposed Framework and Algorithm</a:t>
            </a:r>
          </a:p>
          <a:p>
            <a:pPr latinLnBrk="0">
              <a:defRPr/>
            </a:pPr>
            <a:r>
              <a:rPr lang="en-US" altLang="ko-KR" sz="2800" b="1" dirty="0">
                <a:solidFill>
                  <a:srgbClr val="000000"/>
                </a:solidFill>
                <a:latin typeface="Nanum Myeongjo" charset="-127"/>
                <a:ea typeface="Nanum Myeongjo" charset="-127"/>
                <a:cs typeface="Nanum Myeongjo" charset="-127"/>
              </a:rPr>
              <a:t>    - States, Actions, and Rewards</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1150648"/>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781AEF3D-4B7C-BA48-A1BA-EC75B3AE5592}"/>
              </a:ext>
            </a:extLst>
          </p:cNvPr>
          <p:cNvSpPr/>
          <p:nvPr/>
        </p:nvSpPr>
        <p:spPr>
          <a:xfrm>
            <a:off x="0" y="1150648"/>
            <a:ext cx="12192000" cy="1569660"/>
          </a:xfrm>
          <a:prstGeom prst="rect">
            <a:avLst/>
          </a:prstGeom>
        </p:spPr>
        <p:txBody>
          <a:bodyPr wrap="square">
            <a:spAutoFit/>
          </a:bodyPr>
          <a:lstStyle/>
          <a:p>
            <a:pPr marL="342900" indent="-342900">
              <a:buFont typeface="Arial" panose="020B0604020202020204" pitchFamily="34" charset="0"/>
              <a:buChar char="•"/>
            </a:pPr>
            <a:r>
              <a:rPr lang="en-US" altLang="ko-KR" sz="2400" dirty="0"/>
              <a:t>We adopt a binary matrix, the turning-point structure, summarizing the long-term dependencies based on both upper and lower turning points of 5-day moving averages.</a:t>
            </a:r>
          </a:p>
          <a:p>
            <a:pPr marL="285750" indent="-285750">
              <a:buFont typeface="Arial" panose="020B0604020202020204" pitchFamily="34" charset="0"/>
              <a:buChar char="•"/>
            </a:pPr>
            <a:endParaRPr lang="en-US" altLang="ko-KR" sz="2400" dirty="0"/>
          </a:p>
        </p:txBody>
      </p:sp>
      <p:pic>
        <p:nvPicPr>
          <p:cNvPr id="3" name="그림 2">
            <a:extLst>
              <a:ext uri="{FF2B5EF4-FFF2-40B4-BE49-F238E27FC236}">
                <a16:creationId xmlns:a16="http://schemas.microsoft.com/office/drawing/2014/main" id="{7A5E6A84-36DD-8248-B793-40FEF23941B4}"/>
              </a:ext>
            </a:extLst>
          </p:cNvPr>
          <p:cNvPicPr>
            <a:picLocks noChangeAspect="1"/>
          </p:cNvPicPr>
          <p:nvPr/>
        </p:nvPicPr>
        <p:blipFill>
          <a:blip r:embed="rId2"/>
          <a:stretch>
            <a:fillRect/>
          </a:stretch>
        </p:blipFill>
        <p:spPr>
          <a:xfrm>
            <a:off x="375061" y="2491708"/>
            <a:ext cx="3408330" cy="2214107"/>
          </a:xfrm>
          <a:prstGeom prst="rect">
            <a:avLst/>
          </a:prstGeom>
        </p:spPr>
      </p:pic>
      <p:sp>
        <p:nvSpPr>
          <p:cNvPr id="9" name="직사각형 8">
            <a:extLst>
              <a:ext uri="{FF2B5EF4-FFF2-40B4-BE49-F238E27FC236}">
                <a16:creationId xmlns:a16="http://schemas.microsoft.com/office/drawing/2014/main" id="{4D68163E-7B2D-C84B-8C97-38662A68B2B7}"/>
              </a:ext>
            </a:extLst>
          </p:cNvPr>
          <p:cNvSpPr/>
          <p:nvPr/>
        </p:nvSpPr>
        <p:spPr>
          <a:xfrm>
            <a:off x="6096000" y="2272124"/>
            <a:ext cx="5669280" cy="4524315"/>
          </a:xfrm>
          <a:prstGeom prst="rect">
            <a:avLst/>
          </a:prstGeom>
        </p:spPr>
        <p:txBody>
          <a:bodyPr wrap="square">
            <a:spAutoFit/>
          </a:bodyPr>
          <a:lstStyle/>
          <a:p>
            <a:pPr marL="342900" indent="-342900">
              <a:buFont typeface="Arial" panose="020B0604020202020204" pitchFamily="34" charset="0"/>
              <a:buChar char="•"/>
            </a:pPr>
            <a:r>
              <a:rPr lang="en-US" altLang="ko-KR" sz="2400" dirty="0"/>
              <a:t>The sell signal agent has a few bits more, which represent the current profit rate during a holding period of a stock as shown in Table 1.</a:t>
            </a:r>
          </a:p>
          <a:p>
            <a:pPr marL="342900" indent="-342900">
              <a:buFont typeface="Arial" panose="020B0604020202020204" pitchFamily="34" charset="0"/>
              <a:buChar char="•"/>
            </a:pPr>
            <a:endParaRPr lang="en-US" altLang="ko-KR" sz="2400" dirty="0"/>
          </a:p>
          <a:p>
            <a:pPr marL="342900" indent="-342900">
              <a:buFont typeface="Arial" panose="020B0604020202020204" pitchFamily="34" charset="0"/>
              <a:buChar char="•"/>
            </a:pPr>
            <a:r>
              <a:rPr lang="en-US" altLang="ko-KR" sz="2400" dirty="0"/>
              <a:t>We confine arbitrarily the profit range as +30% ∼ −20%. </a:t>
            </a:r>
          </a:p>
          <a:p>
            <a:pPr marL="342900" indent="-342900">
              <a:buFont typeface="Arial" panose="020B0604020202020204" pitchFamily="34" charset="0"/>
              <a:buChar char="•"/>
            </a:pPr>
            <a:endParaRPr lang="en-US" altLang="ko-KR" sz="2400" dirty="0"/>
          </a:p>
          <a:p>
            <a:pPr marL="342900" indent="-342900">
              <a:buFont typeface="Arial" panose="020B0604020202020204" pitchFamily="34" charset="0"/>
              <a:buChar char="•"/>
            </a:pPr>
            <a:r>
              <a:rPr lang="en-US" altLang="ko-KR" sz="2400" dirty="0"/>
              <a:t>while holding the stock, if its profit rises above +30% or falls down below −20%, the sell signal agent is compelled to sell the stock forcedly.</a:t>
            </a:r>
          </a:p>
        </p:txBody>
      </p:sp>
      <p:pic>
        <p:nvPicPr>
          <p:cNvPr id="10" name="그림 9">
            <a:extLst>
              <a:ext uri="{FF2B5EF4-FFF2-40B4-BE49-F238E27FC236}">
                <a16:creationId xmlns:a16="http://schemas.microsoft.com/office/drawing/2014/main" id="{2FE02C9B-8A13-5043-A397-39465FB02D37}"/>
              </a:ext>
            </a:extLst>
          </p:cNvPr>
          <p:cNvPicPr>
            <a:picLocks noChangeAspect="1"/>
          </p:cNvPicPr>
          <p:nvPr/>
        </p:nvPicPr>
        <p:blipFill>
          <a:blip r:embed="rId3"/>
          <a:stretch>
            <a:fillRect/>
          </a:stretch>
        </p:blipFill>
        <p:spPr>
          <a:xfrm>
            <a:off x="1441760" y="3407149"/>
            <a:ext cx="4000500" cy="2552700"/>
          </a:xfrm>
          <a:prstGeom prst="rect">
            <a:avLst/>
          </a:prstGeom>
        </p:spPr>
      </p:pic>
      <p:pic>
        <p:nvPicPr>
          <p:cNvPr id="6" name="그림 5">
            <a:extLst>
              <a:ext uri="{FF2B5EF4-FFF2-40B4-BE49-F238E27FC236}">
                <a16:creationId xmlns:a16="http://schemas.microsoft.com/office/drawing/2014/main" id="{6CEC3661-6D40-AE46-96E0-58533F3A4C23}"/>
              </a:ext>
            </a:extLst>
          </p:cNvPr>
          <p:cNvPicPr>
            <a:picLocks noChangeAspect="1"/>
          </p:cNvPicPr>
          <p:nvPr/>
        </p:nvPicPr>
        <p:blipFill>
          <a:blip r:embed="rId4"/>
          <a:stretch>
            <a:fillRect/>
          </a:stretch>
        </p:blipFill>
        <p:spPr>
          <a:xfrm>
            <a:off x="165410" y="3713581"/>
            <a:ext cx="5930590" cy="1953877"/>
          </a:xfrm>
          <a:prstGeom prst="rect">
            <a:avLst/>
          </a:prstGeom>
        </p:spPr>
      </p:pic>
    </p:spTree>
    <p:extLst>
      <p:ext uri="{BB962C8B-B14F-4D97-AF65-F5344CB8AC3E}">
        <p14:creationId xmlns:p14="http://schemas.microsoft.com/office/powerpoint/2010/main" val="2808928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12</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1038431"/>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Proposed Framework and Algorithm</a:t>
            </a:r>
          </a:p>
          <a:p>
            <a:pPr latinLnBrk="0">
              <a:defRPr/>
            </a:pPr>
            <a:r>
              <a:rPr lang="en-US" altLang="ko-KR" sz="2800" b="1" dirty="0">
                <a:solidFill>
                  <a:srgbClr val="000000"/>
                </a:solidFill>
                <a:latin typeface="Nanum Myeongjo" charset="-127"/>
                <a:ea typeface="Nanum Myeongjo" charset="-127"/>
                <a:cs typeface="Nanum Myeongjo" charset="-127"/>
              </a:rPr>
              <a:t>    - States, Actions, and Rewards</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1150648"/>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781AEF3D-4B7C-BA48-A1BA-EC75B3AE5592}"/>
              </a:ext>
            </a:extLst>
          </p:cNvPr>
          <p:cNvSpPr/>
          <p:nvPr/>
        </p:nvSpPr>
        <p:spPr>
          <a:xfrm>
            <a:off x="0" y="1150648"/>
            <a:ext cx="12192000" cy="5632311"/>
          </a:xfrm>
          <a:prstGeom prst="rect">
            <a:avLst/>
          </a:prstGeom>
        </p:spPr>
        <p:txBody>
          <a:bodyPr wrap="square">
            <a:spAutoFit/>
          </a:bodyPr>
          <a:lstStyle/>
          <a:p>
            <a:pPr marL="285750" indent="-285750">
              <a:buFont typeface="Arial" panose="020B0604020202020204" pitchFamily="34" charset="0"/>
              <a:buChar char="•"/>
            </a:pPr>
            <a:r>
              <a:rPr lang="en-US" altLang="ko-KR" sz="2400" dirty="0"/>
              <a:t>The signal agents can take only two kinds of actions. </a:t>
            </a:r>
          </a:p>
          <a:p>
            <a:pPr marL="285750" indent="-285750">
              <a:buFont typeface="Arial" panose="020B0604020202020204" pitchFamily="34" charset="0"/>
              <a:buChar char="•"/>
            </a:pPr>
            <a:r>
              <a:rPr lang="en-US" altLang="ko-KR" sz="2400" dirty="0"/>
              <a:t>The buy signal agent takes NOT-BUY or BUY and the sell signal agent takes HOLD or SELL.</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calculation of reward is as follows.</a:t>
            </a:r>
          </a:p>
          <a:p>
            <a:pPr marL="742950" lvl="1" indent="-285750">
              <a:buFont typeface="Arial" panose="020B0604020202020204" pitchFamily="34" charset="0"/>
              <a:buChar char="•"/>
            </a:pPr>
            <a:r>
              <a:rPr lang="en-US" altLang="ko-KR" sz="2400" dirty="0"/>
              <a:t>The buy signal agent is given zero reward while it takes NOT-BUY.</a:t>
            </a:r>
          </a:p>
          <a:p>
            <a:pPr marL="742950" lvl="1" indent="-285750">
              <a:buFont typeface="Arial" panose="020B0604020202020204" pitchFamily="34" charset="0"/>
              <a:buChar char="•"/>
            </a:pPr>
            <a:r>
              <a:rPr lang="en-US" altLang="ko-KR" sz="2400" dirty="0"/>
              <a:t>If it takes BUY the calculation of its reward is postponed until the sell order agent sells the stock.</a:t>
            </a:r>
          </a:p>
          <a:p>
            <a:pPr marL="742950" lvl="1" indent="-285750">
              <a:buFont typeface="Arial" panose="020B0604020202020204" pitchFamily="34" charset="0"/>
              <a:buChar char="•"/>
            </a:pPr>
            <a:endParaRPr lang="en-US" altLang="ko-KR" sz="2400" dirty="0"/>
          </a:p>
          <a:p>
            <a:pPr marL="742950" lvl="1" indent="-285750">
              <a:buFont typeface="Arial" panose="020B0604020202020204" pitchFamily="34" charset="0"/>
              <a:buChar char="•"/>
            </a:pPr>
            <a:r>
              <a:rPr lang="en-US" altLang="ko-KR" sz="2400" dirty="0"/>
              <a:t>The rate of daily changes of stock prices are given while the sell signal agent takes HOLD.</a:t>
            </a:r>
          </a:p>
          <a:p>
            <a:pPr marL="742950" lvl="1" indent="-285750">
              <a:buFont typeface="Arial" panose="020B0604020202020204" pitchFamily="34" charset="0"/>
              <a:buChar char="•"/>
            </a:pPr>
            <a:r>
              <a:rPr lang="en-US" altLang="ko-KR" sz="2400" dirty="0"/>
              <a:t>But when it takes SELL, zero reward is given.</a:t>
            </a:r>
          </a:p>
          <a:p>
            <a:pPr marL="742950" lvl="1"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When the sell price is determined by the sell order agent, the buy signal agent receives the profit rate, considering the transaction cost, as the reward.</a:t>
            </a:r>
          </a:p>
        </p:txBody>
      </p:sp>
    </p:spTree>
    <p:extLst>
      <p:ext uri="{BB962C8B-B14F-4D97-AF65-F5344CB8AC3E}">
        <p14:creationId xmlns:p14="http://schemas.microsoft.com/office/powerpoint/2010/main" val="3883787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13</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1038431"/>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Proposed Framework and Algorithm</a:t>
            </a:r>
          </a:p>
          <a:p>
            <a:pPr latinLnBrk="0">
              <a:defRPr/>
            </a:pPr>
            <a:r>
              <a:rPr lang="en-US" altLang="ko-KR" sz="2800" b="1" dirty="0">
                <a:solidFill>
                  <a:srgbClr val="000000"/>
                </a:solidFill>
                <a:latin typeface="Nanum Myeongjo" charset="-127"/>
                <a:ea typeface="Nanum Myeongjo" charset="-127"/>
                <a:cs typeface="Nanum Myeongjo" charset="-127"/>
              </a:rPr>
              <a:t>    - States, Actions, and Rewards</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1150648"/>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781AEF3D-4B7C-BA48-A1BA-EC75B3AE5592}"/>
              </a:ext>
            </a:extLst>
          </p:cNvPr>
          <p:cNvSpPr/>
          <p:nvPr/>
        </p:nvSpPr>
        <p:spPr>
          <a:xfrm>
            <a:off x="0" y="1150648"/>
            <a:ext cx="12192000" cy="4893647"/>
          </a:xfrm>
          <a:prstGeom prst="rect">
            <a:avLst/>
          </a:prstGeom>
        </p:spPr>
        <p:txBody>
          <a:bodyPr wrap="square">
            <a:spAutoFit/>
          </a:bodyPr>
          <a:lstStyle/>
          <a:p>
            <a:pPr marL="285750" indent="-285750">
              <a:buFont typeface="Arial" panose="020B0604020202020204" pitchFamily="34" charset="0"/>
              <a:buChar char="•"/>
            </a:pPr>
            <a:r>
              <a:rPr lang="en-US" altLang="ko-KR" sz="2400" dirty="0"/>
              <a:t>Ordering agents share the state and possible actions shown in Table 2. </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For a given state, the buy order agent tries to make an optimal bid, that is, the bid at lowest price in the range of stock price changes of the next day. </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When trading stocks with very high volatility, the buy price may significantly affect to the final profit of the trade.</a:t>
            </a:r>
          </a:p>
        </p:txBody>
      </p:sp>
      <p:pic>
        <p:nvPicPr>
          <p:cNvPr id="2" name="그림 1">
            <a:extLst>
              <a:ext uri="{FF2B5EF4-FFF2-40B4-BE49-F238E27FC236}">
                <a16:creationId xmlns:a16="http://schemas.microsoft.com/office/drawing/2014/main" id="{0756F606-920A-BE4B-8FF4-C8C7D60C43C0}"/>
              </a:ext>
            </a:extLst>
          </p:cNvPr>
          <p:cNvPicPr>
            <a:picLocks noChangeAspect="1"/>
          </p:cNvPicPr>
          <p:nvPr/>
        </p:nvPicPr>
        <p:blipFill>
          <a:blip r:embed="rId2"/>
          <a:stretch>
            <a:fillRect/>
          </a:stretch>
        </p:blipFill>
        <p:spPr>
          <a:xfrm>
            <a:off x="3937000" y="1752600"/>
            <a:ext cx="4318000" cy="2286000"/>
          </a:xfrm>
          <a:prstGeom prst="rect">
            <a:avLst/>
          </a:prstGeom>
        </p:spPr>
      </p:pic>
    </p:spTree>
    <p:extLst>
      <p:ext uri="{BB962C8B-B14F-4D97-AF65-F5344CB8AC3E}">
        <p14:creationId xmlns:p14="http://schemas.microsoft.com/office/powerpoint/2010/main" val="906887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14</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1038431"/>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Proposed Framework and Algorithm</a:t>
            </a:r>
          </a:p>
          <a:p>
            <a:pPr latinLnBrk="0">
              <a:defRPr/>
            </a:pPr>
            <a:r>
              <a:rPr lang="en-US" altLang="ko-KR" sz="2800" b="1" dirty="0">
                <a:solidFill>
                  <a:srgbClr val="000000"/>
                </a:solidFill>
                <a:latin typeface="Nanum Myeongjo" charset="-127"/>
                <a:ea typeface="Nanum Myeongjo" charset="-127"/>
                <a:cs typeface="Nanum Myeongjo" charset="-127"/>
              </a:rPr>
              <a:t>    - States, Actions, and Rewards</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1150648"/>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781AEF3D-4B7C-BA48-A1BA-EC75B3AE5592}"/>
              </a:ext>
            </a:extLst>
          </p:cNvPr>
          <p:cNvSpPr/>
          <p:nvPr/>
        </p:nvSpPr>
        <p:spPr>
          <a:xfrm>
            <a:off x="0" y="1150648"/>
            <a:ext cx="12192000" cy="5262979"/>
          </a:xfrm>
          <a:prstGeom prst="rect">
            <a:avLst/>
          </a:prstGeom>
        </p:spPr>
        <p:txBody>
          <a:bodyPr wrap="square">
            <a:spAutoFit/>
          </a:bodyPr>
          <a:lstStyle/>
          <a:p>
            <a:pPr marL="285750" indent="-285750">
              <a:buFont typeface="Arial" panose="020B0604020202020204" pitchFamily="34" charset="0"/>
              <a:buChar char="•"/>
            </a:pPr>
            <a:r>
              <a:rPr lang="en-US" altLang="ko-KR" sz="2400" dirty="0"/>
              <a:t>The reward of the buy order agent is defined as:</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a:p>
            <a:pPr lvl="2"/>
            <a:r>
              <a:rPr lang="en-US" altLang="ko-KR" sz="2400" dirty="0"/>
              <a:t>where d = bid price − Low</a:t>
            </a:r>
          </a:p>
          <a:p>
            <a:pPr lvl="1"/>
            <a:r>
              <a:rPr lang="en-US" altLang="ko-KR" sz="2400" dirty="0"/>
              <a:t>If d is 0, the agent receives the maximal reward.</a:t>
            </a:r>
          </a:p>
          <a:p>
            <a:pPr lvl="1"/>
            <a:endParaRPr lang="en-US" altLang="ko-KR" sz="2400" dirty="0"/>
          </a:p>
          <a:p>
            <a:pPr marL="342900" indent="-342900">
              <a:buFont typeface="Arial" panose="020B0604020202020204" pitchFamily="34" charset="0"/>
              <a:buChar char="•"/>
            </a:pPr>
            <a:r>
              <a:rPr lang="en-US" altLang="ko-KR" sz="2400" dirty="0"/>
              <a:t>Similarly the reward of the sell order agent is defined using High:</a:t>
            </a:r>
          </a:p>
          <a:p>
            <a:pPr marL="342900" indent="-342900">
              <a:buFont typeface="Arial" panose="020B0604020202020204" pitchFamily="34" charset="0"/>
              <a:buChar char="•"/>
            </a:pPr>
            <a:endParaRPr lang="en-US" altLang="ko-KR" sz="2400" dirty="0"/>
          </a:p>
          <a:p>
            <a:pPr marL="342900" indent="-342900">
              <a:buFont typeface="Arial" panose="020B0604020202020204" pitchFamily="34" charset="0"/>
              <a:buChar char="•"/>
            </a:pPr>
            <a:endParaRPr lang="en-US" altLang="ko-KR" sz="2400" dirty="0"/>
          </a:p>
          <a:p>
            <a:pPr marL="342900" indent="-342900">
              <a:buFont typeface="Arial" panose="020B0604020202020204" pitchFamily="34" charset="0"/>
              <a:buChar char="•"/>
            </a:pPr>
            <a:endParaRPr lang="en-US" altLang="ko-KR" sz="2400" dirty="0"/>
          </a:p>
          <a:p>
            <a:r>
              <a:rPr lang="en-US" altLang="ko-KR" sz="2400" dirty="0"/>
              <a:t>        where d = bid price − Low</a:t>
            </a:r>
          </a:p>
          <a:p>
            <a:pPr marL="342900" indent="-342900">
              <a:buFont typeface="Arial" panose="020B0604020202020204" pitchFamily="34" charset="0"/>
              <a:buChar char="•"/>
            </a:pPr>
            <a:endParaRPr lang="en-US" altLang="ko-KR" sz="2400" dirty="0"/>
          </a:p>
          <a:p>
            <a:pPr marL="342900" indent="-342900">
              <a:buFont typeface="Arial" panose="020B0604020202020204" pitchFamily="34" charset="0"/>
              <a:buChar char="•"/>
            </a:pPr>
            <a:endParaRPr lang="en-US" altLang="ko-KR" sz="2400" dirty="0"/>
          </a:p>
        </p:txBody>
      </p:sp>
      <p:pic>
        <p:nvPicPr>
          <p:cNvPr id="6" name="그림 5">
            <a:extLst>
              <a:ext uri="{FF2B5EF4-FFF2-40B4-BE49-F238E27FC236}">
                <a16:creationId xmlns:a16="http://schemas.microsoft.com/office/drawing/2014/main" id="{6B7BF81E-CEA7-D24F-9A55-2C3F3E177101}"/>
              </a:ext>
            </a:extLst>
          </p:cNvPr>
          <p:cNvPicPr>
            <a:picLocks noChangeAspect="1"/>
          </p:cNvPicPr>
          <p:nvPr/>
        </p:nvPicPr>
        <p:blipFill>
          <a:blip r:embed="rId2"/>
          <a:stretch>
            <a:fillRect/>
          </a:stretch>
        </p:blipFill>
        <p:spPr>
          <a:xfrm>
            <a:off x="3111690" y="1616743"/>
            <a:ext cx="5498910" cy="1144671"/>
          </a:xfrm>
          <a:prstGeom prst="rect">
            <a:avLst/>
          </a:prstGeom>
        </p:spPr>
      </p:pic>
      <p:pic>
        <p:nvPicPr>
          <p:cNvPr id="9" name="그림 8">
            <a:extLst>
              <a:ext uri="{FF2B5EF4-FFF2-40B4-BE49-F238E27FC236}">
                <a16:creationId xmlns:a16="http://schemas.microsoft.com/office/drawing/2014/main" id="{CF6714F0-D09C-A74B-8953-7EF91FCD4E94}"/>
              </a:ext>
            </a:extLst>
          </p:cNvPr>
          <p:cNvPicPr>
            <a:picLocks noChangeAspect="1"/>
          </p:cNvPicPr>
          <p:nvPr/>
        </p:nvPicPr>
        <p:blipFill>
          <a:blip r:embed="rId3"/>
          <a:stretch>
            <a:fillRect/>
          </a:stretch>
        </p:blipFill>
        <p:spPr>
          <a:xfrm>
            <a:off x="3111690" y="4196536"/>
            <a:ext cx="5703211" cy="1127631"/>
          </a:xfrm>
          <a:prstGeom prst="rect">
            <a:avLst/>
          </a:prstGeom>
        </p:spPr>
      </p:pic>
    </p:spTree>
    <p:extLst>
      <p:ext uri="{BB962C8B-B14F-4D97-AF65-F5344CB8AC3E}">
        <p14:creationId xmlns:p14="http://schemas.microsoft.com/office/powerpoint/2010/main" val="663697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15</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1038431"/>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Proposed Framework and Algorithm</a:t>
            </a:r>
          </a:p>
          <a:p>
            <a:pPr latinLnBrk="0">
              <a:defRPr/>
            </a:pPr>
            <a:r>
              <a:rPr lang="en-US" altLang="ko-KR" sz="2800" b="1" dirty="0">
                <a:solidFill>
                  <a:srgbClr val="000000"/>
                </a:solidFill>
                <a:latin typeface="Nanum Myeongjo" charset="-127"/>
                <a:ea typeface="Nanum Myeongjo" charset="-127"/>
                <a:cs typeface="Nanum Myeongjo" charset="-127"/>
              </a:rPr>
              <a:t>    - Learning Algorithm</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1150648"/>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781AEF3D-4B7C-BA48-A1BA-EC75B3AE5592}"/>
              </a:ext>
            </a:extLst>
          </p:cNvPr>
          <p:cNvSpPr/>
          <p:nvPr/>
        </p:nvSpPr>
        <p:spPr>
          <a:xfrm>
            <a:off x="0" y="1150648"/>
            <a:ext cx="12192000" cy="1938992"/>
          </a:xfrm>
          <a:prstGeom prst="rect">
            <a:avLst/>
          </a:prstGeom>
        </p:spPr>
        <p:txBody>
          <a:bodyPr wrap="square">
            <a:spAutoFit/>
          </a:bodyPr>
          <a:lstStyle/>
          <a:p>
            <a:pPr marL="342900" indent="-342900">
              <a:buFont typeface="Arial" panose="020B0604020202020204" pitchFamily="34" charset="0"/>
              <a:buChar char="•"/>
            </a:pPr>
            <a:r>
              <a:rPr lang="en-US" altLang="ko-KR" sz="2400" dirty="0"/>
              <a:t>An episode starts with a stock at a certain day randomly chosen by the environment. If the buy signal agent takes NOT-BUY as a response to the state of the given stock, the episode ends and a new episode starts. But if the buy signal agent takes BUY, it invokes the buy order agent.</a:t>
            </a:r>
          </a:p>
          <a:p>
            <a:pPr marL="342900" indent="-342900">
              <a:buFont typeface="Arial" panose="020B0604020202020204" pitchFamily="34" charset="0"/>
              <a:buChar char="•"/>
            </a:pPr>
            <a:endParaRPr lang="en-US" altLang="ko-KR" sz="2400" dirty="0"/>
          </a:p>
        </p:txBody>
      </p:sp>
      <p:pic>
        <p:nvPicPr>
          <p:cNvPr id="2" name="그림 1">
            <a:extLst>
              <a:ext uri="{FF2B5EF4-FFF2-40B4-BE49-F238E27FC236}">
                <a16:creationId xmlns:a16="http://schemas.microsoft.com/office/drawing/2014/main" id="{37AFA2F5-26F8-A148-B954-68B167DBCAE7}"/>
              </a:ext>
            </a:extLst>
          </p:cNvPr>
          <p:cNvPicPr>
            <a:picLocks noChangeAspect="1"/>
          </p:cNvPicPr>
          <p:nvPr/>
        </p:nvPicPr>
        <p:blipFill>
          <a:blip r:embed="rId2"/>
          <a:stretch>
            <a:fillRect/>
          </a:stretch>
        </p:blipFill>
        <p:spPr>
          <a:xfrm>
            <a:off x="2778228" y="3168239"/>
            <a:ext cx="8047088" cy="3315467"/>
          </a:xfrm>
          <a:prstGeom prst="rect">
            <a:avLst/>
          </a:prstGeom>
        </p:spPr>
      </p:pic>
    </p:spTree>
    <p:extLst>
      <p:ext uri="{BB962C8B-B14F-4D97-AF65-F5344CB8AC3E}">
        <p14:creationId xmlns:p14="http://schemas.microsoft.com/office/powerpoint/2010/main" val="312697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16</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1038431"/>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Proposed Framework and Algorithm</a:t>
            </a:r>
          </a:p>
          <a:p>
            <a:pPr latinLnBrk="0">
              <a:defRPr/>
            </a:pPr>
            <a:r>
              <a:rPr lang="en-US" altLang="ko-KR" sz="2800" b="1" dirty="0">
                <a:solidFill>
                  <a:srgbClr val="000000"/>
                </a:solidFill>
                <a:latin typeface="Nanum Myeongjo" charset="-127"/>
                <a:ea typeface="Nanum Myeongjo" charset="-127"/>
                <a:cs typeface="Nanum Myeongjo" charset="-127"/>
              </a:rPr>
              <a:t>    - Learning Algorithm</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1150648"/>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781AEF3D-4B7C-BA48-A1BA-EC75B3AE5592}"/>
              </a:ext>
            </a:extLst>
          </p:cNvPr>
          <p:cNvSpPr/>
          <p:nvPr/>
        </p:nvSpPr>
        <p:spPr>
          <a:xfrm>
            <a:off x="0" y="1150648"/>
            <a:ext cx="12192000" cy="1200329"/>
          </a:xfrm>
          <a:prstGeom prst="rect">
            <a:avLst/>
          </a:prstGeom>
        </p:spPr>
        <p:txBody>
          <a:bodyPr wrap="square">
            <a:spAutoFit/>
          </a:bodyPr>
          <a:lstStyle/>
          <a:p>
            <a:pPr marL="342900" indent="-342900">
              <a:buFont typeface="Arial" panose="020B0604020202020204" pitchFamily="34" charset="0"/>
              <a:buChar char="•"/>
            </a:pPr>
            <a:r>
              <a:rPr lang="en-US" altLang="ko-KR" sz="2400" dirty="0"/>
              <a:t>The buy order agent refers the state of the stock at the same day and determines the bid price. If the stock can not be purchased, the episode ends and invokes the buy signal agent with 0 as the reward.</a:t>
            </a:r>
          </a:p>
        </p:txBody>
      </p:sp>
      <p:pic>
        <p:nvPicPr>
          <p:cNvPr id="3" name="그림 2">
            <a:extLst>
              <a:ext uri="{FF2B5EF4-FFF2-40B4-BE49-F238E27FC236}">
                <a16:creationId xmlns:a16="http://schemas.microsoft.com/office/drawing/2014/main" id="{AEC7FCE3-EE04-C344-8C91-D70366E06953}"/>
              </a:ext>
            </a:extLst>
          </p:cNvPr>
          <p:cNvPicPr>
            <a:picLocks noChangeAspect="1"/>
          </p:cNvPicPr>
          <p:nvPr/>
        </p:nvPicPr>
        <p:blipFill>
          <a:blip r:embed="rId2"/>
          <a:stretch>
            <a:fillRect/>
          </a:stretch>
        </p:blipFill>
        <p:spPr>
          <a:xfrm>
            <a:off x="2470560" y="3351979"/>
            <a:ext cx="7608667" cy="2886587"/>
          </a:xfrm>
          <a:prstGeom prst="rect">
            <a:avLst/>
          </a:prstGeom>
        </p:spPr>
      </p:pic>
    </p:spTree>
    <p:extLst>
      <p:ext uri="{BB962C8B-B14F-4D97-AF65-F5344CB8AC3E}">
        <p14:creationId xmlns:p14="http://schemas.microsoft.com/office/powerpoint/2010/main" val="3057614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17</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1038431"/>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Proposed Framework and Algorithm</a:t>
            </a:r>
          </a:p>
          <a:p>
            <a:pPr latinLnBrk="0">
              <a:defRPr/>
            </a:pPr>
            <a:r>
              <a:rPr lang="en-US" altLang="ko-KR" sz="2800" b="1" dirty="0">
                <a:solidFill>
                  <a:srgbClr val="000000"/>
                </a:solidFill>
                <a:latin typeface="Nanum Myeongjo" charset="-127"/>
                <a:ea typeface="Nanum Myeongjo" charset="-127"/>
                <a:cs typeface="Nanum Myeongjo" charset="-127"/>
              </a:rPr>
              <a:t>    - Learning Algorithm</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1150648"/>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781AEF3D-4B7C-BA48-A1BA-EC75B3AE5592}"/>
              </a:ext>
            </a:extLst>
          </p:cNvPr>
          <p:cNvSpPr/>
          <p:nvPr/>
        </p:nvSpPr>
        <p:spPr>
          <a:xfrm>
            <a:off x="0" y="1150648"/>
            <a:ext cx="12192000" cy="830997"/>
          </a:xfrm>
          <a:prstGeom prst="rect">
            <a:avLst/>
          </a:prstGeom>
        </p:spPr>
        <p:txBody>
          <a:bodyPr wrap="square">
            <a:spAutoFit/>
          </a:bodyPr>
          <a:lstStyle/>
          <a:p>
            <a:pPr marL="342900" indent="-342900">
              <a:buFont typeface="Arial" panose="020B0604020202020204" pitchFamily="34" charset="0"/>
              <a:buChar char="•"/>
            </a:pPr>
            <a:r>
              <a:rPr lang="en-US" altLang="ko-KR" sz="2400" dirty="0"/>
              <a:t>If the sell order agent fails to sell the stock with its offer price, it sells the stock at close, the last traded price of the day.</a:t>
            </a:r>
            <a:endParaRPr lang="ko-KR" altLang="en-US" sz="2400" dirty="0"/>
          </a:p>
        </p:txBody>
      </p:sp>
      <p:pic>
        <p:nvPicPr>
          <p:cNvPr id="9" name="그림 8">
            <a:extLst>
              <a:ext uri="{FF2B5EF4-FFF2-40B4-BE49-F238E27FC236}">
                <a16:creationId xmlns:a16="http://schemas.microsoft.com/office/drawing/2014/main" id="{1C407C46-C585-F842-BEB3-9B60A1EC17A2}"/>
              </a:ext>
            </a:extLst>
          </p:cNvPr>
          <p:cNvPicPr>
            <a:picLocks noChangeAspect="1"/>
          </p:cNvPicPr>
          <p:nvPr/>
        </p:nvPicPr>
        <p:blipFill>
          <a:blip r:embed="rId2"/>
          <a:stretch>
            <a:fillRect/>
          </a:stretch>
        </p:blipFill>
        <p:spPr>
          <a:xfrm>
            <a:off x="2601247" y="2470422"/>
            <a:ext cx="7528223" cy="3054931"/>
          </a:xfrm>
          <a:prstGeom prst="rect">
            <a:avLst/>
          </a:prstGeom>
        </p:spPr>
      </p:pic>
    </p:spTree>
    <p:extLst>
      <p:ext uri="{BB962C8B-B14F-4D97-AF65-F5344CB8AC3E}">
        <p14:creationId xmlns:p14="http://schemas.microsoft.com/office/powerpoint/2010/main" val="1816860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18</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1038431"/>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Proposed Framework and Algorithm</a:t>
            </a:r>
          </a:p>
          <a:p>
            <a:pPr latinLnBrk="0">
              <a:defRPr/>
            </a:pPr>
            <a:r>
              <a:rPr lang="en-US" altLang="ko-KR" sz="2800" b="1" dirty="0">
                <a:solidFill>
                  <a:srgbClr val="000000"/>
                </a:solidFill>
                <a:latin typeface="Nanum Myeongjo" charset="-127"/>
                <a:ea typeface="Nanum Myeongjo" charset="-127"/>
                <a:cs typeface="Nanum Myeongjo" charset="-127"/>
              </a:rPr>
              <a:t>    - Learning Algorithm</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1150648"/>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781AEF3D-4B7C-BA48-A1BA-EC75B3AE5592}"/>
              </a:ext>
            </a:extLst>
          </p:cNvPr>
          <p:cNvSpPr/>
          <p:nvPr/>
        </p:nvSpPr>
        <p:spPr>
          <a:xfrm>
            <a:off x="0" y="1150648"/>
            <a:ext cx="12192000" cy="2308324"/>
          </a:xfrm>
          <a:prstGeom prst="rect">
            <a:avLst/>
          </a:prstGeom>
        </p:spPr>
        <p:txBody>
          <a:bodyPr wrap="square">
            <a:spAutoFit/>
          </a:bodyPr>
          <a:lstStyle/>
          <a:p>
            <a:pPr marL="342900" indent="-342900">
              <a:buFont typeface="Arial" panose="020B0604020202020204" pitchFamily="34" charset="0"/>
              <a:buChar char="•"/>
            </a:pPr>
            <a:r>
              <a:rPr lang="en-US" altLang="ko-KR" sz="2400" dirty="0"/>
              <a:t>In this paper, to make the problem simple, we introduce the regularized gradient descent as:</a:t>
            </a:r>
          </a:p>
          <a:p>
            <a:pPr marL="342900" indent="-342900">
              <a:buFont typeface="Arial" panose="020B0604020202020204" pitchFamily="34" charset="0"/>
              <a:buChar char="•"/>
            </a:pPr>
            <a:endParaRPr lang="en-US" altLang="ko-KR" sz="2400" dirty="0"/>
          </a:p>
          <a:p>
            <a:pPr marL="342900" indent="-342900">
              <a:buFont typeface="Arial" panose="020B0604020202020204" pitchFamily="34" charset="0"/>
              <a:buChar char="•"/>
            </a:pPr>
            <a:endParaRPr lang="en-US" altLang="ko-KR" sz="2400" dirty="0"/>
          </a:p>
          <a:p>
            <a:pPr marL="342900" indent="-342900">
              <a:buFont typeface="Arial" panose="020B0604020202020204" pitchFamily="34" charset="0"/>
              <a:buChar char="•"/>
            </a:pPr>
            <a:endParaRPr lang="en-US" altLang="ko-KR" sz="2400" dirty="0"/>
          </a:p>
          <a:p>
            <a:pPr marL="342900" indent="-342900">
              <a:buFont typeface="Arial" panose="020B0604020202020204" pitchFamily="34" charset="0"/>
              <a:buChar char="•"/>
            </a:pPr>
            <a:r>
              <a:rPr lang="en-US" altLang="ko-KR" sz="2400" dirty="0"/>
              <a:t>where </a:t>
            </a:r>
            <a:r>
              <a:rPr lang="el-GR" altLang="ko-KR" sz="2400" dirty="0"/>
              <a:t>ν </a:t>
            </a:r>
            <a:r>
              <a:rPr lang="en-US" altLang="ko-KR" sz="2400" dirty="0"/>
              <a:t>is the constant that controls the degree of weight decay.</a:t>
            </a:r>
            <a:endParaRPr lang="ko-KR" altLang="en-US" sz="2400" dirty="0"/>
          </a:p>
        </p:txBody>
      </p:sp>
      <p:pic>
        <p:nvPicPr>
          <p:cNvPr id="2" name="그림 1">
            <a:extLst>
              <a:ext uri="{FF2B5EF4-FFF2-40B4-BE49-F238E27FC236}">
                <a16:creationId xmlns:a16="http://schemas.microsoft.com/office/drawing/2014/main" id="{E13E2D61-07B0-5148-A3D2-7ECC22C4EC38}"/>
              </a:ext>
            </a:extLst>
          </p:cNvPr>
          <p:cNvPicPr>
            <a:picLocks noChangeAspect="1"/>
          </p:cNvPicPr>
          <p:nvPr/>
        </p:nvPicPr>
        <p:blipFill>
          <a:blip r:embed="rId2"/>
          <a:stretch>
            <a:fillRect/>
          </a:stretch>
        </p:blipFill>
        <p:spPr>
          <a:xfrm>
            <a:off x="2901130" y="2189079"/>
            <a:ext cx="6110136" cy="969863"/>
          </a:xfrm>
          <a:prstGeom prst="rect">
            <a:avLst/>
          </a:prstGeom>
        </p:spPr>
      </p:pic>
    </p:spTree>
    <p:extLst>
      <p:ext uri="{BB962C8B-B14F-4D97-AF65-F5344CB8AC3E}">
        <p14:creationId xmlns:p14="http://schemas.microsoft.com/office/powerpoint/2010/main" val="1116373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19</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1038431"/>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Proposed Framework and Algorithm</a:t>
            </a:r>
          </a:p>
          <a:p>
            <a:pPr latinLnBrk="0">
              <a:defRPr/>
            </a:pPr>
            <a:r>
              <a:rPr lang="en-US" altLang="ko-KR" sz="2800" b="1" dirty="0">
                <a:solidFill>
                  <a:srgbClr val="000000"/>
                </a:solidFill>
                <a:latin typeface="Nanum Myeongjo" charset="-127"/>
                <a:ea typeface="Nanum Myeongjo" charset="-127"/>
                <a:cs typeface="Nanum Myeongjo" charset="-127"/>
              </a:rPr>
              <a:t>    - Learning Algorithm</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1150648"/>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33FA7DDA-6A20-F444-8024-10683F4419FC}"/>
              </a:ext>
            </a:extLst>
          </p:cNvPr>
          <p:cNvPicPr>
            <a:picLocks noChangeAspect="1"/>
          </p:cNvPicPr>
          <p:nvPr/>
        </p:nvPicPr>
        <p:blipFill>
          <a:blip r:embed="rId2"/>
          <a:stretch>
            <a:fillRect/>
          </a:stretch>
        </p:blipFill>
        <p:spPr>
          <a:xfrm>
            <a:off x="176781" y="1381480"/>
            <a:ext cx="5914496" cy="4650610"/>
          </a:xfrm>
          <a:prstGeom prst="rect">
            <a:avLst/>
          </a:prstGeom>
        </p:spPr>
      </p:pic>
      <p:pic>
        <p:nvPicPr>
          <p:cNvPr id="6" name="그림 5">
            <a:extLst>
              <a:ext uri="{FF2B5EF4-FFF2-40B4-BE49-F238E27FC236}">
                <a16:creationId xmlns:a16="http://schemas.microsoft.com/office/drawing/2014/main" id="{1B9B9F7D-868D-5A45-A1B8-D982B4586C72}"/>
              </a:ext>
            </a:extLst>
          </p:cNvPr>
          <p:cNvPicPr>
            <a:picLocks noChangeAspect="1"/>
          </p:cNvPicPr>
          <p:nvPr/>
        </p:nvPicPr>
        <p:blipFill>
          <a:blip r:embed="rId3"/>
          <a:stretch>
            <a:fillRect/>
          </a:stretch>
        </p:blipFill>
        <p:spPr>
          <a:xfrm>
            <a:off x="6032500" y="1599790"/>
            <a:ext cx="6159500" cy="4432300"/>
          </a:xfrm>
          <a:prstGeom prst="rect">
            <a:avLst/>
          </a:prstGeom>
        </p:spPr>
      </p:pic>
    </p:spTree>
    <p:extLst>
      <p:ext uri="{BB962C8B-B14F-4D97-AF65-F5344CB8AC3E}">
        <p14:creationId xmlns:p14="http://schemas.microsoft.com/office/powerpoint/2010/main" val="2546392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ctrTitle"/>
          </p:nvPr>
        </p:nvSpPr>
        <p:spPr>
          <a:xfrm>
            <a:off x="1456941" y="1121884"/>
            <a:ext cx="9172100" cy="2025557"/>
          </a:xfrm>
        </p:spPr>
        <p:txBody>
          <a:bodyPr>
            <a:normAutofit/>
          </a:bodyPr>
          <a:lstStyle/>
          <a:p>
            <a:pPr latinLnBrk="0">
              <a:defRPr/>
            </a:pPr>
            <a:r>
              <a:rPr lang="en-US" altLang="ko-KR" sz="2000" dirty="0">
                <a:latin typeface="Nanum Myeongjo" charset="-127"/>
                <a:ea typeface="Nanum Myeongjo" charset="-127"/>
                <a:cs typeface="Nanum Myeongjo" charset="-127"/>
              </a:rPr>
              <a:t>Jae Won Lee, </a:t>
            </a:r>
            <a:r>
              <a:rPr lang="en-US" altLang="ko-KR" sz="2000" dirty="0" err="1">
                <a:latin typeface="Nanum Myeongjo" charset="-127"/>
                <a:ea typeface="Nanum Myeongjo" charset="-127"/>
                <a:cs typeface="Nanum Myeongjo" charset="-127"/>
              </a:rPr>
              <a:t>Jangmin</a:t>
            </a:r>
            <a:r>
              <a:rPr lang="en-US" altLang="ko-KR" sz="2000" dirty="0">
                <a:latin typeface="Nanum Myeongjo" charset="-127"/>
                <a:ea typeface="Nanum Myeongjo" charset="-127"/>
                <a:cs typeface="Nanum Myeongjo" charset="-127"/>
              </a:rPr>
              <a:t> O</a:t>
            </a:r>
            <a:r>
              <a:rPr lang="ko-KR" altLang="en-US" sz="2000" dirty="0">
                <a:latin typeface="Nanum Myeongjo" charset="-127"/>
                <a:ea typeface="Nanum Myeongjo" charset="-127"/>
                <a:cs typeface="Nanum Myeongjo" charset="-127"/>
              </a:rPr>
              <a:t> </a:t>
            </a:r>
            <a:r>
              <a:rPr lang="en-US" altLang="ko-KR" sz="2000" dirty="0">
                <a:latin typeface="Nanum Myeongjo" charset="-127"/>
                <a:ea typeface="Nanum Myeongjo" charset="-127"/>
                <a:cs typeface="Nanum Myeongjo" charset="-127"/>
              </a:rPr>
              <a:t>(2002). </a:t>
            </a:r>
            <a:r>
              <a:rPr lang="en-US" altLang="ko-KR" sz="2000" b="1" dirty="0">
                <a:solidFill>
                  <a:srgbClr val="000000"/>
                </a:solidFill>
                <a:latin typeface="Nanum Myeongjo ExtraBold" charset="-127"/>
                <a:ea typeface="Nanum Myeongjo ExtraBold" charset="-127"/>
                <a:cs typeface="Nanum Myeongjo ExtraBold" charset="-127"/>
              </a:rPr>
              <a:t>A Multi-Agent Q-learning Framework for Optimizing Stock Trading Systems</a:t>
            </a:r>
            <a:r>
              <a:rPr lang="en-US" altLang="ko-KR" sz="2000" dirty="0">
                <a:latin typeface="Nanum Myeongjo" charset="-127"/>
                <a:ea typeface="Nanum Myeongjo" charset="-127"/>
                <a:cs typeface="Nanum Myeongjo" charset="-127"/>
              </a:rPr>
              <a:t>. DEXA 2002: 153-162.</a:t>
            </a:r>
            <a:endParaRPr lang="ko-KR" altLang="en-US" sz="2000" dirty="0">
              <a:solidFill>
                <a:srgbClr val="000000"/>
              </a:solidFill>
              <a:latin typeface="Nanum Myeongjo" charset="-127"/>
              <a:ea typeface="Nanum Myeongjo" charset="-127"/>
              <a:cs typeface="Nanum Myeongjo" charset="-127"/>
            </a:endParaRPr>
          </a:p>
        </p:txBody>
      </p:sp>
      <p:cxnSp>
        <p:nvCxnSpPr>
          <p:cNvPr id="7" name="직선 연결선[R] 6"/>
          <p:cNvCxnSpPr/>
          <p:nvPr/>
        </p:nvCxnSpPr>
        <p:spPr>
          <a:xfrm>
            <a:off x="765313" y="3337073"/>
            <a:ext cx="1055535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857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직사각형 5"/>
              <p:cNvSpPr/>
              <p:nvPr/>
            </p:nvSpPr>
            <p:spPr>
              <a:xfrm>
                <a:off x="0" y="580139"/>
                <a:ext cx="12192000" cy="6740307"/>
              </a:xfrm>
              <a:prstGeom prst="rect">
                <a:avLst/>
              </a:prstGeom>
            </p:spPr>
            <p:txBody>
              <a:bodyPr wrap="square">
                <a:spAutoFit/>
              </a:bodyPr>
              <a:lstStyle/>
              <a:p>
                <a:pPr marL="285750" indent="-285750">
                  <a:buFont typeface="Arial" panose="020B0604020202020204" pitchFamily="34" charset="0"/>
                  <a:buChar char="•"/>
                </a:pPr>
                <a:r>
                  <a:rPr lang="en-US" altLang="ko-KR" sz="2400" dirty="0"/>
                  <a:t>We compare a stock trading system built according to the proposed framework with another trading system trained by supervised learning using a neural network with the same input space described in section 3. </a:t>
                </a:r>
              </a:p>
              <a:p>
                <a:pPr marL="285750" indent="-285750">
                  <a:buFont typeface="Arial" panose="020B0604020202020204" pitchFamily="34" charset="0"/>
                  <a:buChar char="•"/>
                </a:pPr>
                <a:r>
                  <a:rPr lang="en-US" altLang="ko-KR" sz="2400" dirty="0"/>
                  <a:t>For convenience, the former system is called </a:t>
                </a:r>
                <a:r>
                  <a:rPr lang="en-US" altLang="ko-KR" sz="2400" b="1" dirty="0"/>
                  <a:t>MAQ</a:t>
                </a:r>
                <a:r>
                  <a:rPr lang="en-US" altLang="ko-KR" sz="2400" dirty="0"/>
                  <a:t> and the latter </a:t>
                </a:r>
                <a:r>
                  <a:rPr lang="en-US" altLang="ko-KR" sz="2400" b="1" dirty="0"/>
                  <a:t>SNN</a:t>
                </a:r>
                <a:r>
                  <a:rPr lang="en-US" altLang="ko-KR" sz="2400" dirty="0"/>
                  <a:t> in this section.</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the learning rate is fixed </a:t>
                </a:r>
                <a:r>
                  <a:rPr lang="el-GR" altLang="ko-KR" sz="2400" dirty="0"/>
                  <a:t>η = 0.005 </a:t>
                </a:r>
                <a:r>
                  <a:rPr lang="en-US" altLang="ko-KR" sz="2400" dirty="0"/>
                  <a:t>for all the agents. </a:t>
                </a:r>
              </a:p>
              <a:p>
                <a:pPr marL="285750" indent="-285750">
                  <a:buFont typeface="Arial" panose="020B0604020202020204" pitchFamily="34" charset="0"/>
                  <a:buChar char="•"/>
                </a:pPr>
                <a:r>
                  <a:rPr lang="en-US" altLang="ko-KR" sz="2400" dirty="0"/>
                  <a:t>The weight decay constant is fixed as </a:t>
                </a:r>
                <a:r>
                  <a:rPr lang="el-GR" altLang="ko-KR" sz="2400" dirty="0"/>
                  <a:t>ν = 0.2</a:t>
                </a:r>
                <a:endParaRPr lang="en-US" altLang="ko-KR" sz="2400" dirty="0"/>
              </a:p>
              <a:p>
                <a:pPr marL="285750" indent="-285750">
                  <a:buFont typeface="Arial" panose="020B0604020202020204" pitchFamily="34" charset="0"/>
                  <a:buChar char="•"/>
                </a:pPr>
                <a:r>
                  <a:rPr lang="en-US" altLang="ko-KR" sz="2400" dirty="0"/>
                  <a:t>The discount factor </a:t>
                </a:r>
                <a14:m>
                  <m:oMath xmlns:m="http://schemas.openxmlformats.org/officeDocument/2006/math">
                    <m:r>
                      <a:rPr lang="en-US" altLang="ko-KR" sz="2400" i="1" smtClean="0">
                        <a:latin typeface="Cambria Math" panose="02040503050406030204" pitchFamily="18" charset="0"/>
                        <a:ea typeface="Cambria Math" panose="02040503050406030204" pitchFamily="18" charset="0"/>
                      </a:rPr>
                      <m:t>𝛾</m:t>
                    </m:r>
                  </m:oMath>
                </a14:m>
                <a:r>
                  <a:rPr lang="el-GR" altLang="ko-KR" sz="2400" dirty="0"/>
                  <a:t> </a:t>
                </a:r>
                <a:r>
                  <a:rPr lang="en-US" altLang="ko-KR" sz="2400" dirty="0"/>
                  <a:t>is set to 0.95</a:t>
                </a:r>
              </a:p>
              <a:p>
                <a:pPr marL="285750" indent="-285750">
                  <a:buFont typeface="Arial" panose="020B0604020202020204" pitchFamily="34" charset="0"/>
                  <a:buChar char="•"/>
                </a:pPr>
                <a:r>
                  <a:rPr lang="en-US" altLang="ko-KR" sz="2400" dirty="0"/>
                  <a:t>the exploration factor </a:t>
                </a:r>
                <a14:m>
                  <m:oMath xmlns:m="http://schemas.openxmlformats.org/officeDocument/2006/math">
                    <m:r>
                      <a:rPr lang="en-US" altLang="ko-KR" sz="2400" i="1" smtClean="0">
                        <a:latin typeface="Cambria Math" panose="02040503050406030204" pitchFamily="18" charset="0"/>
                        <a:ea typeface="Cambria Math" panose="02040503050406030204" pitchFamily="18" charset="0"/>
                      </a:rPr>
                      <m:t>𝜖</m:t>
                    </m:r>
                  </m:oMath>
                </a14:m>
                <a:r>
                  <a:rPr lang="en-US" altLang="ko-KR" sz="2400" dirty="0"/>
                  <a:t> is set to 0.1</a:t>
                </a:r>
              </a:p>
              <a:p>
                <a:pPr marL="285750" indent="-285750">
                  <a:buFont typeface="Arial" panose="020B0604020202020204" pitchFamily="34" charset="0"/>
                  <a:buChar char="•"/>
                </a:pPr>
                <a:r>
                  <a:rPr lang="en-US" altLang="ko-KR" sz="2400" dirty="0"/>
                  <a:t>After each of 20,000 episodes is experienced, the system is verified on the validation set.</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p:txBody>
          </p:sp>
        </mc:Choice>
        <mc:Fallback xmlns="">
          <p:sp>
            <p:nvSpPr>
              <p:cNvPr id="6" name="직사각형 5"/>
              <p:cNvSpPr>
                <a:spLocks noRot="1" noChangeAspect="1" noMove="1" noResize="1" noEditPoints="1" noAdjustHandles="1" noChangeArrowheads="1" noChangeShapeType="1" noTextEdit="1"/>
              </p:cNvSpPr>
              <p:nvPr/>
            </p:nvSpPr>
            <p:spPr>
              <a:xfrm>
                <a:off x="0" y="580139"/>
                <a:ext cx="12192000" cy="6740307"/>
              </a:xfrm>
              <a:prstGeom prst="rect">
                <a:avLst/>
              </a:prstGeom>
              <a:blipFill>
                <a:blip r:embed="rId2"/>
                <a:stretch>
                  <a:fillRect l="-625" t="-753" r="-104"/>
                </a:stretch>
              </a:blipFill>
            </p:spPr>
            <p:txBody>
              <a:bodyPr/>
              <a:lstStyle/>
              <a:p>
                <a:r>
                  <a:rPr lang="ko-KR" altLang="en-US">
                    <a:noFill/>
                  </a:rPr>
                  <a:t> </a:t>
                </a:r>
              </a:p>
            </p:txBody>
          </p:sp>
        </mc:Fallback>
      </mc:AlternateContent>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20</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418095"/>
          </a:xfrm>
          <a:prstGeom prst="rect">
            <a:avLst/>
          </a:prstGeom>
        </p:spPr>
        <p:txBody>
          <a:bodyPr vert="horz" lIns="91440" tIns="45720" rIns="91440" bIns="45720" rtlCol="0" anchor="ctr">
            <a:normAutofit fontScale="92500" lnSpcReduction="1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ExtraBold" panose="02020603020101020101" pitchFamily="18" charset="-127"/>
                <a:ea typeface="Nanum Myeongjo ExtraBold" panose="02020603020101020101" pitchFamily="18" charset="-127"/>
              </a:rPr>
              <a:t>Experiment</a:t>
            </a:r>
            <a:endParaRPr lang="ko-KR" altLang="en-US" sz="2800" b="1" dirty="0">
              <a:solidFill>
                <a:srgbClr val="000000"/>
              </a:solidFill>
              <a:latin typeface="Nanum Myeongjo ExtraBold" panose="02020603020101020101" pitchFamily="18" charset="-127"/>
              <a:ea typeface="Nanum Myeongjo ExtraBold" panose="02020603020101020101" pitchFamily="18"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555225"/>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그림 1">
            <a:extLst>
              <a:ext uri="{FF2B5EF4-FFF2-40B4-BE49-F238E27FC236}">
                <a16:creationId xmlns:a16="http://schemas.microsoft.com/office/drawing/2014/main" id="{4361877C-98A5-874E-8E4F-C064FA7AFEF5}"/>
              </a:ext>
            </a:extLst>
          </p:cNvPr>
          <p:cNvPicPr>
            <a:picLocks noChangeAspect="1"/>
          </p:cNvPicPr>
          <p:nvPr/>
        </p:nvPicPr>
        <p:blipFill>
          <a:blip r:embed="rId3"/>
          <a:stretch>
            <a:fillRect/>
          </a:stretch>
        </p:blipFill>
        <p:spPr>
          <a:xfrm>
            <a:off x="349454" y="2501658"/>
            <a:ext cx="4089400" cy="1562100"/>
          </a:xfrm>
          <a:prstGeom prst="rect">
            <a:avLst/>
          </a:prstGeom>
        </p:spPr>
      </p:pic>
    </p:spTree>
    <p:extLst>
      <p:ext uri="{BB962C8B-B14F-4D97-AF65-F5344CB8AC3E}">
        <p14:creationId xmlns:p14="http://schemas.microsoft.com/office/powerpoint/2010/main" val="2354404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580139"/>
            <a:ext cx="12192000" cy="1200329"/>
          </a:xfrm>
          <a:prstGeom prst="rect">
            <a:avLst/>
          </a:prstGeom>
        </p:spPr>
        <p:txBody>
          <a:bodyPr wrap="square">
            <a:spAutoFit/>
          </a:bodyPr>
          <a:lstStyle/>
          <a:p>
            <a:pPr marL="285750" indent="-285750">
              <a:buFont typeface="Arial" panose="020B0604020202020204" pitchFamily="34" charset="0"/>
              <a:buChar char="•"/>
            </a:pPr>
            <a:r>
              <a:rPr lang="en-US" altLang="ko-KR" sz="2400" dirty="0"/>
              <a:t>Fig. 5 shows the tendency of the training performance of MAQ. </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p:txBody>
      </p:sp>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21</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418095"/>
          </a:xfrm>
          <a:prstGeom prst="rect">
            <a:avLst/>
          </a:prstGeom>
        </p:spPr>
        <p:txBody>
          <a:bodyPr vert="horz" lIns="91440" tIns="45720" rIns="91440" bIns="45720" rtlCol="0" anchor="ctr">
            <a:normAutofit fontScale="92500" lnSpcReduction="1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ExtraBold" panose="02020603020101020101" pitchFamily="18" charset="-127"/>
                <a:ea typeface="Nanum Myeongjo ExtraBold" panose="02020603020101020101" pitchFamily="18" charset="-127"/>
              </a:rPr>
              <a:t>Experiment</a:t>
            </a:r>
            <a:endParaRPr lang="ko-KR" altLang="en-US" sz="2800" b="1" dirty="0">
              <a:solidFill>
                <a:srgbClr val="000000"/>
              </a:solidFill>
              <a:latin typeface="Nanum Myeongjo ExtraBold" panose="02020603020101020101" pitchFamily="18" charset="-127"/>
              <a:ea typeface="Nanum Myeongjo ExtraBold" panose="02020603020101020101" pitchFamily="18"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555225"/>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0229F980-E5AA-FD48-A79F-01122624823D}"/>
              </a:ext>
            </a:extLst>
          </p:cNvPr>
          <p:cNvPicPr>
            <a:picLocks noChangeAspect="1"/>
          </p:cNvPicPr>
          <p:nvPr/>
        </p:nvPicPr>
        <p:blipFill>
          <a:blip r:embed="rId2"/>
          <a:stretch>
            <a:fillRect/>
          </a:stretch>
        </p:blipFill>
        <p:spPr>
          <a:xfrm>
            <a:off x="1483442" y="1180303"/>
            <a:ext cx="9120648" cy="4722038"/>
          </a:xfrm>
          <a:prstGeom prst="rect">
            <a:avLst/>
          </a:prstGeom>
        </p:spPr>
      </p:pic>
    </p:spTree>
    <p:extLst>
      <p:ext uri="{BB962C8B-B14F-4D97-AF65-F5344CB8AC3E}">
        <p14:creationId xmlns:p14="http://schemas.microsoft.com/office/powerpoint/2010/main" val="916267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직사각형 5"/>
              <p:cNvSpPr/>
              <p:nvPr/>
            </p:nvSpPr>
            <p:spPr>
              <a:xfrm>
                <a:off x="5368413" y="580139"/>
                <a:ext cx="6823586" cy="6001643"/>
              </a:xfrm>
              <a:prstGeom prst="rect">
                <a:avLst/>
              </a:prstGeom>
            </p:spPr>
            <p:txBody>
              <a:bodyPr wrap="square">
                <a:spAutoFit/>
              </a:bodyPr>
              <a:lstStyle/>
              <a:p>
                <a:pPr marL="342900" indent="-342900">
                  <a:buFont typeface="Arial" panose="020B0604020202020204" pitchFamily="34" charset="0"/>
                  <a:buChar char="•"/>
                </a:pPr>
                <a:r>
                  <a:rPr lang="en-US" altLang="ko-KR" sz="2400" dirty="0"/>
                  <a:t>Before 2,800,000 episodes are experienced, the trades are conducted about 50 times from 20,000 episodes in the training set and never in the validation set. </a:t>
                </a:r>
              </a:p>
              <a:p>
                <a:pPr marL="285750" indent="-285750">
                  <a:buFont typeface="Arial" panose="020B0604020202020204" pitchFamily="34" charset="0"/>
                  <a:buChar char="•"/>
                </a:pPr>
                <a:r>
                  <a:rPr lang="en-US" altLang="ko-KR" sz="2400" dirty="0"/>
                  <a:t>This means that the system is trying to buy and sell through only random exploration of </a:t>
                </a:r>
                <a14:m>
                  <m:oMath xmlns:m="http://schemas.openxmlformats.org/officeDocument/2006/math">
                    <m:r>
                      <a:rPr lang="en-US" altLang="ko-KR" sz="2400" i="1" smtClean="0">
                        <a:latin typeface="Cambria Math" panose="02040503050406030204" pitchFamily="18" charset="0"/>
                        <a:ea typeface="Cambria Math" panose="02040503050406030204" pitchFamily="18" charset="0"/>
                      </a:rPr>
                      <m:t>𝜖</m:t>
                    </m:r>
                  </m:oMath>
                </a14:m>
                <a:r>
                  <a:rPr lang="en-US" altLang="ko-KR" sz="2400" dirty="0"/>
                  <a:t>-policy. </a:t>
                </a:r>
              </a:p>
              <a:p>
                <a:pPr marL="285750" indent="-285750">
                  <a:buFont typeface="Arial" panose="020B0604020202020204" pitchFamily="34" charset="0"/>
                  <a:buChar char="•"/>
                </a:pPr>
                <a:r>
                  <a:rPr lang="en-US" altLang="ko-KR" sz="2400" dirty="0"/>
                  <a:t>In this first period, trades lead to losses, about -1.2% ∼ -0.1%. </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After 2,800,000 episodes, the number of trades and the profit begin to increase in both data set. </a:t>
                </a:r>
              </a:p>
              <a:p>
                <a:pPr marL="285750" indent="-285750">
                  <a:buFont typeface="Arial" panose="020B0604020202020204" pitchFamily="34" charset="0"/>
                  <a:buChar char="•"/>
                </a:pPr>
                <a:r>
                  <a:rPr lang="en-US" altLang="ko-KR" sz="2400" dirty="0"/>
                  <a:t>This means that the system begins to buy and sell stocks by its greedy policy and make profits from those trades.</a:t>
                </a:r>
              </a:p>
            </p:txBody>
          </p:sp>
        </mc:Choice>
        <mc:Fallback xmlns="">
          <p:sp>
            <p:nvSpPr>
              <p:cNvPr id="6" name="직사각형 5"/>
              <p:cNvSpPr>
                <a:spLocks noRot="1" noChangeAspect="1" noMove="1" noResize="1" noEditPoints="1" noAdjustHandles="1" noChangeArrowheads="1" noChangeShapeType="1" noTextEdit="1"/>
              </p:cNvSpPr>
              <p:nvPr/>
            </p:nvSpPr>
            <p:spPr>
              <a:xfrm>
                <a:off x="5368413" y="580139"/>
                <a:ext cx="6823586" cy="6001643"/>
              </a:xfrm>
              <a:prstGeom prst="rect">
                <a:avLst/>
              </a:prstGeom>
              <a:blipFill>
                <a:blip r:embed="rId2"/>
                <a:stretch>
                  <a:fillRect l="-1115" t="-846" r="-2602" b="-1480"/>
                </a:stretch>
              </a:blipFill>
            </p:spPr>
            <p:txBody>
              <a:bodyPr/>
              <a:lstStyle/>
              <a:p>
                <a:r>
                  <a:rPr lang="ko-KR" altLang="en-US">
                    <a:noFill/>
                  </a:rPr>
                  <a:t> </a:t>
                </a:r>
              </a:p>
            </p:txBody>
          </p:sp>
        </mc:Fallback>
      </mc:AlternateContent>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22</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418095"/>
          </a:xfrm>
          <a:prstGeom prst="rect">
            <a:avLst/>
          </a:prstGeom>
        </p:spPr>
        <p:txBody>
          <a:bodyPr vert="horz" lIns="91440" tIns="45720" rIns="91440" bIns="45720" rtlCol="0" anchor="ctr">
            <a:normAutofit fontScale="92500" lnSpcReduction="1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ExtraBold" panose="02020603020101020101" pitchFamily="18" charset="-127"/>
                <a:ea typeface="Nanum Myeongjo ExtraBold" panose="02020603020101020101" pitchFamily="18" charset="-127"/>
              </a:rPr>
              <a:t>Experiment</a:t>
            </a:r>
            <a:endParaRPr lang="ko-KR" altLang="en-US" sz="2800" b="1" dirty="0">
              <a:solidFill>
                <a:srgbClr val="000000"/>
              </a:solidFill>
              <a:latin typeface="Nanum Myeongjo ExtraBold" panose="02020603020101020101" pitchFamily="18" charset="-127"/>
              <a:ea typeface="Nanum Myeongjo ExtraBold" panose="02020603020101020101" pitchFamily="18"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555225"/>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0229F980-E5AA-FD48-A79F-01122624823D}"/>
              </a:ext>
            </a:extLst>
          </p:cNvPr>
          <p:cNvPicPr>
            <a:picLocks noChangeAspect="1"/>
          </p:cNvPicPr>
          <p:nvPr/>
        </p:nvPicPr>
        <p:blipFill>
          <a:blip r:embed="rId3"/>
          <a:stretch>
            <a:fillRect/>
          </a:stretch>
        </p:blipFill>
        <p:spPr>
          <a:xfrm>
            <a:off x="176781" y="2082770"/>
            <a:ext cx="4893426" cy="2533476"/>
          </a:xfrm>
          <a:prstGeom prst="rect">
            <a:avLst/>
          </a:prstGeom>
        </p:spPr>
      </p:pic>
    </p:spTree>
    <p:extLst>
      <p:ext uri="{BB962C8B-B14F-4D97-AF65-F5344CB8AC3E}">
        <p14:creationId xmlns:p14="http://schemas.microsoft.com/office/powerpoint/2010/main" val="241601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5510006" y="742371"/>
            <a:ext cx="6681993" cy="4893647"/>
          </a:xfrm>
          <a:prstGeom prst="rect">
            <a:avLst/>
          </a:prstGeom>
        </p:spPr>
        <p:txBody>
          <a:bodyPr wrap="square">
            <a:spAutoFit/>
          </a:bodyPr>
          <a:lstStyle/>
          <a:p>
            <a:pPr marL="342900" indent="-342900">
              <a:buFont typeface="Arial" panose="020B0604020202020204" pitchFamily="34" charset="0"/>
              <a:buChar char="•"/>
            </a:pPr>
            <a:r>
              <a:rPr lang="en-US" altLang="ko-KR" sz="2400" dirty="0"/>
              <a:t>Fig. 6 shows the performance of both SNN and MAQ on the test set. </a:t>
            </a:r>
          </a:p>
          <a:p>
            <a:pPr marL="342900" indent="-342900">
              <a:buFont typeface="Arial" panose="020B0604020202020204" pitchFamily="34" charset="0"/>
              <a:buChar char="•"/>
            </a:pPr>
            <a:endParaRPr lang="en-US" altLang="ko-KR" sz="2400" dirty="0"/>
          </a:p>
          <a:p>
            <a:pPr marL="342900" indent="-342900">
              <a:buFont typeface="Arial" panose="020B0604020202020204" pitchFamily="34" charset="0"/>
              <a:buChar char="•"/>
            </a:pPr>
            <a:r>
              <a:rPr lang="en-US" altLang="ko-KR" sz="2400" dirty="0"/>
              <a:t>KOSPI is 612 point on the starting day of the test period. </a:t>
            </a:r>
          </a:p>
          <a:p>
            <a:pPr marL="342900" indent="-342900">
              <a:buFont typeface="Arial" panose="020B0604020202020204" pitchFamily="34" charset="0"/>
              <a:buChar char="•"/>
            </a:pPr>
            <a:endParaRPr lang="en-US" altLang="ko-KR" sz="2400" dirty="0"/>
          </a:p>
          <a:p>
            <a:pPr marL="342900" indent="-342900">
              <a:buFont typeface="Arial" panose="020B0604020202020204" pitchFamily="34" charset="0"/>
              <a:buChar char="•"/>
            </a:pPr>
            <a:r>
              <a:rPr lang="en-US" altLang="ko-KR" sz="2400" dirty="0"/>
              <a:t>On the whole, it can be said that MAQ outperforms both the market index and SNN. </a:t>
            </a:r>
          </a:p>
          <a:p>
            <a:pPr marL="342900" indent="-342900">
              <a:buFont typeface="Arial" panose="020B0604020202020204" pitchFamily="34" charset="0"/>
              <a:buChar char="•"/>
            </a:pPr>
            <a:endParaRPr lang="en-US" altLang="ko-KR" sz="2400" dirty="0"/>
          </a:p>
          <a:p>
            <a:pPr marL="342900" indent="-342900">
              <a:buFont typeface="Arial" panose="020B0604020202020204" pitchFamily="34" charset="0"/>
              <a:buChar char="•"/>
            </a:pPr>
            <a:r>
              <a:rPr lang="en-US" altLang="ko-KR" sz="2400" dirty="0"/>
              <a:t>At the end of the test period, the asset of MAQ increases 28.26% to 785 while that of SNN increases 8.49% to 664.</a:t>
            </a:r>
          </a:p>
        </p:txBody>
      </p:sp>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23</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418095"/>
          </a:xfrm>
          <a:prstGeom prst="rect">
            <a:avLst/>
          </a:prstGeom>
        </p:spPr>
        <p:txBody>
          <a:bodyPr vert="horz" lIns="91440" tIns="45720" rIns="91440" bIns="45720" rtlCol="0" anchor="ctr">
            <a:normAutofit fontScale="92500" lnSpcReduction="1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ExtraBold" panose="02020603020101020101" pitchFamily="18" charset="-127"/>
                <a:ea typeface="Nanum Myeongjo ExtraBold" panose="02020603020101020101" pitchFamily="18" charset="-127"/>
              </a:rPr>
              <a:t>Experiment</a:t>
            </a:r>
            <a:endParaRPr lang="ko-KR" altLang="en-US" sz="2800" b="1" dirty="0">
              <a:solidFill>
                <a:srgbClr val="000000"/>
              </a:solidFill>
              <a:latin typeface="Nanum Myeongjo ExtraBold" panose="02020603020101020101" pitchFamily="18" charset="-127"/>
              <a:ea typeface="Nanum Myeongjo ExtraBold" panose="02020603020101020101" pitchFamily="18"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555225"/>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그림 1">
            <a:extLst>
              <a:ext uri="{FF2B5EF4-FFF2-40B4-BE49-F238E27FC236}">
                <a16:creationId xmlns:a16="http://schemas.microsoft.com/office/drawing/2014/main" id="{BCD6C7D3-7DFE-F04C-BEFC-4BA3033C7D47}"/>
              </a:ext>
            </a:extLst>
          </p:cNvPr>
          <p:cNvPicPr>
            <a:picLocks noChangeAspect="1"/>
          </p:cNvPicPr>
          <p:nvPr/>
        </p:nvPicPr>
        <p:blipFill>
          <a:blip r:embed="rId2"/>
          <a:stretch>
            <a:fillRect/>
          </a:stretch>
        </p:blipFill>
        <p:spPr>
          <a:xfrm>
            <a:off x="250523" y="1870079"/>
            <a:ext cx="5259484" cy="2598682"/>
          </a:xfrm>
          <a:prstGeom prst="rect">
            <a:avLst/>
          </a:prstGeom>
        </p:spPr>
      </p:pic>
    </p:spTree>
    <p:extLst>
      <p:ext uri="{BB962C8B-B14F-4D97-AF65-F5344CB8AC3E}">
        <p14:creationId xmlns:p14="http://schemas.microsoft.com/office/powerpoint/2010/main" val="2606984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5510006" y="742371"/>
            <a:ext cx="6681993" cy="5632311"/>
          </a:xfrm>
          <a:prstGeom prst="rect">
            <a:avLst/>
          </a:prstGeom>
        </p:spPr>
        <p:txBody>
          <a:bodyPr wrap="square">
            <a:spAutoFit/>
          </a:bodyPr>
          <a:lstStyle/>
          <a:p>
            <a:pPr marL="342900" indent="-342900">
              <a:buFont typeface="Arial" panose="020B0604020202020204" pitchFamily="34" charset="0"/>
              <a:buChar char="•"/>
            </a:pPr>
            <a:r>
              <a:rPr lang="en-US" altLang="ko-KR" sz="2000" dirty="0"/>
              <a:t>In view of risk management, MAQ is also superior to SNN. </a:t>
            </a:r>
          </a:p>
          <a:p>
            <a:pPr marL="342900" indent="-342900">
              <a:buFont typeface="Arial" panose="020B0604020202020204" pitchFamily="34" charset="0"/>
              <a:buChar char="•"/>
            </a:pPr>
            <a:endParaRPr lang="en-US" altLang="ko-KR" sz="2000" dirty="0"/>
          </a:p>
          <a:p>
            <a:pPr marL="342900" indent="-342900">
              <a:buFont typeface="Arial" panose="020B0604020202020204" pitchFamily="34" charset="0"/>
              <a:buChar char="•"/>
            </a:pPr>
            <a:r>
              <a:rPr lang="en-US" altLang="ko-KR" sz="2000" dirty="0"/>
              <a:t>There are two shocks in KOSPI during the test period. </a:t>
            </a:r>
          </a:p>
          <a:p>
            <a:pPr marL="342900" indent="-342900">
              <a:buFont typeface="Arial" panose="020B0604020202020204" pitchFamily="34" charset="0"/>
              <a:buChar char="•"/>
            </a:pPr>
            <a:r>
              <a:rPr lang="en-US" altLang="ko-KR" sz="2000" dirty="0"/>
              <a:t>One is the internal shock between June to July, that is, the market is in a normal bear trend. The profit of SNN is severely degraded from this shock but MAQ endures the shock with a relatively small loss. </a:t>
            </a:r>
          </a:p>
          <a:p>
            <a:pPr marL="342900" indent="-342900">
              <a:buFont typeface="Arial" panose="020B0604020202020204" pitchFamily="34" charset="0"/>
              <a:buChar char="•"/>
            </a:pPr>
            <a:endParaRPr lang="en-US" altLang="ko-KR" sz="2000" dirty="0"/>
          </a:p>
          <a:p>
            <a:pPr marL="342900" indent="-342900">
              <a:buFont typeface="Arial" panose="020B0604020202020204" pitchFamily="34" charset="0"/>
              <a:buChar char="•"/>
            </a:pPr>
            <a:r>
              <a:rPr lang="en-US" altLang="ko-KR" sz="2000" dirty="0"/>
              <a:t>The other is an external shock, the tragedy of September 11, 2001.</a:t>
            </a:r>
          </a:p>
          <a:p>
            <a:pPr marL="342900" indent="-342900">
              <a:buFont typeface="Arial" panose="020B0604020202020204" pitchFamily="34" charset="0"/>
              <a:buChar char="•"/>
            </a:pPr>
            <a:endParaRPr lang="en-US" altLang="ko-KR" sz="2000" dirty="0"/>
          </a:p>
          <a:p>
            <a:pPr marL="342900" indent="-342900">
              <a:buFont typeface="Arial" panose="020B0604020202020204" pitchFamily="34" charset="0"/>
              <a:buChar char="•"/>
            </a:pPr>
            <a:r>
              <a:rPr lang="en-US" altLang="ko-KR" sz="2000" dirty="0"/>
              <a:t>Both systems lead to severe losses for this short period.</a:t>
            </a:r>
          </a:p>
          <a:p>
            <a:pPr marL="342900" indent="-342900">
              <a:buFont typeface="Arial" panose="020B0604020202020204" pitchFamily="34" charset="0"/>
              <a:buChar char="•"/>
            </a:pPr>
            <a:endParaRPr lang="en-US" altLang="ko-KR" sz="2000" dirty="0"/>
          </a:p>
          <a:p>
            <a:pPr marL="342900" indent="-342900">
              <a:buFont typeface="Arial" panose="020B0604020202020204" pitchFamily="34" charset="0"/>
              <a:buChar char="•"/>
            </a:pPr>
            <a:r>
              <a:rPr lang="en-US" altLang="ko-KR" sz="2000" dirty="0"/>
              <a:t>But the profit of MAQ is increased steadily while that of SNN somewhat fluctuates.</a:t>
            </a:r>
          </a:p>
        </p:txBody>
      </p:sp>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24</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418095"/>
          </a:xfrm>
          <a:prstGeom prst="rect">
            <a:avLst/>
          </a:prstGeom>
        </p:spPr>
        <p:txBody>
          <a:bodyPr vert="horz" lIns="91440" tIns="45720" rIns="91440" bIns="45720" rtlCol="0" anchor="ctr">
            <a:normAutofit fontScale="92500" lnSpcReduction="1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ExtraBold" panose="02020603020101020101" pitchFamily="18" charset="-127"/>
                <a:ea typeface="Nanum Myeongjo ExtraBold" panose="02020603020101020101" pitchFamily="18" charset="-127"/>
              </a:rPr>
              <a:t>Experiment</a:t>
            </a:r>
            <a:endParaRPr lang="ko-KR" altLang="en-US" sz="2800" b="1" dirty="0">
              <a:solidFill>
                <a:srgbClr val="000000"/>
              </a:solidFill>
              <a:latin typeface="Nanum Myeongjo ExtraBold" panose="02020603020101020101" pitchFamily="18" charset="-127"/>
              <a:ea typeface="Nanum Myeongjo ExtraBold" panose="02020603020101020101" pitchFamily="18"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555225"/>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그림 1">
            <a:extLst>
              <a:ext uri="{FF2B5EF4-FFF2-40B4-BE49-F238E27FC236}">
                <a16:creationId xmlns:a16="http://schemas.microsoft.com/office/drawing/2014/main" id="{BCD6C7D3-7DFE-F04C-BEFC-4BA3033C7D47}"/>
              </a:ext>
            </a:extLst>
          </p:cNvPr>
          <p:cNvPicPr>
            <a:picLocks noChangeAspect="1"/>
          </p:cNvPicPr>
          <p:nvPr/>
        </p:nvPicPr>
        <p:blipFill>
          <a:blip r:embed="rId2"/>
          <a:stretch>
            <a:fillRect/>
          </a:stretch>
        </p:blipFill>
        <p:spPr>
          <a:xfrm>
            <a:off x="250523" y="1870079"/>
            <a:ext cx="5259484" cy="2598682"/>
          </a:xfrm>
          <a:prstGeom prst="rect">
            <a:avLst/>
          </a:prstGeom>
        </p:spPr>
      </p:pic>
    </p:spTree>
    <p:extLst>
      <p:ext uri="{BB962C8B-B14F-4D97-AF65-F5344CB8AC3E}">
        <p14:creationId xmlns:p14="http://schemas.microsoft.com/office/powerpoint/2010/main" val="1462336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57200" y="742371"/>
            <a:ext cx="11734799" cy="1200329"/>
          </a:xfrm>
          <a:prstGeom prst="rect">
            <a:avLst/>
          </a:prstGeom>
        </p:spPr>
        <p:txBody>
          <a:bodyPr wrap="square">
            <a:spAutoFit/>
          </a:bodyPr>
          <a:lstStyle/>
          <a:p>
            <a:pPr marL="342900" indent="-342900">
              <a:buFont typeface="Arial" panose="020B0604020202020204" pitchFamily="34" charset="0"/>
              <a:buChar char="•"/>
            </a:pPr>
            <a:r>
              <a:rPr lang="en-US" altLang="ko-KR" sz="2400" dirty="0"/>
              <a:t>there are several additional realistic considerations to be incorporated in a stock trading system. These include the number of portfolios, the distribution of the asset to each portfolio, and adaptation of the trend of the stock market.</a:t>
            </a:r>
          </a:p>
        </p:txBody>
      </p:sp>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25</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418095"/>
          </a:xfrm>
          <a:prstGeom prst="rect">
            <a:avLst/>
          </a:prstGeom>
        </p:spPr>
        <p:txBody>
          <a:bodyPr vert="horz" lIns="91440" tIns="45720" rIns="91440" bIns="45720" rtlCol="0" anchor="ctr">
            <a:normAutofit fontScale="92500" lnSpcReduction="1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solidFill>
                  <a:srgbClr val="000000"/>
                </a:solidFill>
                <a:latin typeface="Nanum Myeongjo ExtraBold" panose="02020603020101020101" pitchFamily="18" charset="-127"/>
                <a:ea typeface="Nanum Myeongjo ExtraBold" panose="02020603020101020101" pitchFamily="18" charset="-127"/>
                <a:cs typeface="Nanum Myeongjo" charset="-127"/>
              </a:rPr>
              <a:t>Conclusion</a:t>
            </a:r>
            <a:endParaRPr lang="ko-KR" altLang="en-US" sz="2800" b="1" dirty="0">
              <a:solidFill>
                <a:srgbClr val="000000"/>
              </a:solidFill>
              <a:latin typeface="Nanum Myeongjo ExtraBold" panose="02020603020101020101" pitchFamily="18" charset="-127"/>
              <a:ea typeface="Nanum Myeongjo ExtraBold" panose="02020603020101020101" pitchFamily="18"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555225"/>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56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1011659"/>
            <a:ext cx="12192000" cy="4524315"/>
          </a:xfrm>
          <a:prstGeom prst="rect">
            <a:avLst/>
          </a:prstGeom>
        </p:spPr>
        <p:txBody>
          <a:bodyPr wrap="square">
            <a:spAutoFit/>
          </a:bodyPr>
          <a:lstStyle/>
          <a:p>
            <a:pPr marL="285750" indent="-285750">
              <a:buFont typeface="Arial" panose="020B0604020202020204" pitchFamily="34" charset="0"/>
              <a:buChar char="•"/>
            </a:pPr>
            <a:r>
              <a:rPr lang="en-US" altLang="ko-KR" sz="2400" dirty="0"/>
              <a:t>This paper presents a reinforcement learning framework for stock trading systems.</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Agents communicate with others sharing training episodes and learned policies, while keeping the overall scheme of conventional Q-learning.</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We demonstrate a stock trading system implemented using the proposed framework can significantly outperform the market average and the one implemented by conventional supervised learning algorithm.</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latin typeface="Nanum Myeongjo" charset="-127"/>
              <a:ea typeface="Nanum Myeongjo" charset="-127"/>
              <a:cs typeface="Nanum Myeongjo" charset="-127"/>
            </a:endParaRPr>
          </a:p>
        </p:txBody>
      </p:sp>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3</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418095"/>
          </a:xfrm>
          <a:prstGeom prst="rect">
            <a:avLst/>
          </a:prstGeom>
        </p:spPr>
        <p:txBody>
          <a:bodyPr vert="horz" lIns="91440" tIns="45720" rIns="91440" bIns="45720" rtlCol="0" anchor="ctr">
            <a:normAutofit fontScale="92500" lnSpcReduction="1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abstract</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555225"/>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934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580139"/>
            <a:ext cx="12192000" cy="5632311"/>
          </a:xfrm>
          <a:prstGeom prst="rect">
            <a:avLst/>
          </a:prstGeom>
        </p:spPr>
        <p:txBody>
          <a:bodyPr wrap="square">
            <a:spAutoFit/>
          </a:bodyPr>
          <a:lstStyle/>
          <a:p>
            <a:pPr marL="285750" indent="-285750">
              <a:buFont typeface="Arial" panose="020B0604020202020204" pitchFamily="34" charset="0"/>
              <a:buChar char="•"/>
            </a:pPr>
            <a:r>
              <a:rPr lang="en-US" altLang="ko-KR" sz="2400" dirty="0"/>
              <a:t>The objective of reinforcement learning is not the minimization of the sum-of-squares error which is actually the objective of conventional supervised learning but the acquisition of an optimal policy under which the learning agent achieves the maximal average reward from the environment.</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This paper proposes a reinforcement learning framework with multiple cooperative agents to integrate prediction criteria with trading policies more effectively</a:t>
            </a:r>
            <a:r>
              <a:rPr lang="en-US" altLang="ko-KR" sz="2400" dirty="0">
                <a:latin typeface="Nanum Myeongjo" charset="-127"/>
                <a:ea typeface="Nanum Myeongjo" charset="-127"/>
              </a:rPr>
              <a:t>.</a:t>
            </a:r>
          </a:p>
          <a:p>
            <a:pPr marL="285750" indent="-285750">
              <a:buFont typeface="Arial" panose="020B0604020202020204" pitchFamily="34" charset="0"/>
              <a:buChar char="•"/>
            </a:pPr>
            <a:endParaRPr lang="en-US" altLang="ko-KR" sz="2400" dirty="0">
              <a:latin typeface="Nanum Myeongjo" charset="-127"/>
              <a:ea typeface="Nanum Myeongjo" charset="-127"/>
            </a:endParaRPr>
          </a:p>
          <a:p>
            <a:pPr marL="285750" indent="-285750">
              <a:buFont typeface="Arial" panose="020B0604020202020204" pitchFamily="34" charset="0"/>
              <a:buChar char="•"/>
            </a:pPr>
            <a:r>
              <a:rPr lang="en-US" altLang="ko-KR" sz="2400" dirty="0"/>
              <a:t>The agents for buy and sell signals use a matrix named turning-point structure in order to model the long-term dependencies of stock prices.</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To utilize intraday price swings, the agents for ordering executions optimize the short-term policies.</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Q-learning is adopted for training the agents to get optimal policies.</a:t>
            </a:r>
          </a:p>
        </p:txBody>
      </p:sp>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4</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418095"/>
          </a:xfrm>
          <a:prstGeom prst="rect">
            <a:avLst/>
          </a:prstGeom>
        </p:spPr>
        <p:txBody>
          <a:bodyPr vert="horz" lIns="91440" tIns="45720" rIns="91440" bIns="45720" rtlCol="0" anchor="ctr">
            <a:normAutofit fontScale="92500" lnSpcReduction="1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Introduction</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555225"/>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339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1011659"/>
            <a:ext cx="12192000" cy="5632311"/>
          </a:xfrm>
          <a:prstGeom prst="rect">
            <a:avLst/>
          </a:prstGeom>
        </p:spPr>
        <p:txBody>
          <a:bodyPr wrap="square">
            <a:spAutoFit/>
          </a:bodyPr>
          <a:lstStyle/>
          <a:p>
            <a:pPr marL="285750" indent="-285750">
              <a:buFont typeface="Arial" panose="020B0604020202020204" pitchFamily="34" charset="0"/>
              <a:buChar char="•"/>
            </a:pPr>
            <a:r>
              <a:rPr lang="en-US" altLang="ko-KR" sz="2400" dirty="0"/>
              <a:t>Reinforcement learning is a computational approach for understanding and automating goal directed learning and decision making.</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In the reinforcement learning framework, especially in Markov decision process (MDP), there are an agent and an environment interacting with each other at discrete time steps t.</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The agent selects an action from its policy based on the state of the environment. </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If certain action is taken by the agent, the environment changes its state responding to action t and also gives rise to a reward.</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The objective of the agent is to learn an optimal policy, a mapping from states to actions, that maximizes the expected discounted future reward from state-action pair (s, a), called action-value function Q</a:t>
            </a:r>
            <a:r>
              <a:rPr lang="el-GR" altLang="ko-KR" sz="2400" dirty="0"/>
              <a:t>π(</a:t>
            </a:r>
            <a:r>
              <a:rPr lang="en-US" altLang="ko-KR" sz="2400" dirty="0"/>
              <a:t>s, a).</a:t>
            </a:r>
          </a:p>
        </p:txBody>
      </p:sp>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5</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418095"/>
          </a:xfrm>
          <a:prstGeom prst="rect">
            <a:avLst/>
          </a:prstGeom>
        </p:spPr>
        <p:txBody>
          <a:bodyPr vert="horz" lIns="91440" tIns="45720" rIns="91440" bIns="45720" rtlCol="0" anchor="ctr">
            <a:normAutofit fontScale="92500" lnSpcReduction="1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backgrounds</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555225"/>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99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6</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1038431"/>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Proposed Framework and Algorithm</a:t>
            </a:r>
          </a:p>
          <a:p>
            <a:pPr latinLnBrk="0">
              <a:defRPr/>
            </a:pPr>
            <a:r>
              <a:rPr lang="en-US" altLang="ko-KR" sz="2800" b="1" dirty="0">
                <a:solidFill>
                  <a:srgbClr val="000000"/>
                </a:solidFill>
                <a:latin typeface="Nanum Myeongjo" charset="-127"/>
                <a:ea typeface="Nanum Myeongjo" charset="-127"/>
                <a:cs typeface="Nanum Myeongjo" charset="-127"/>
              </a:rPr>
              <a:t>    - Overall Structure</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1150648"/>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그림 1">
            <a:extLst>
              <a:ext uri="{FF2B5EF4-FFF2-40B4-BE49-F238E27FC236}">
                <a16:creationId xmlns:a16="http://schemas.microsoft.com/office/drawing/2014/main" id="{249460A8-F81F-294F-883A-21D401F185E0}"/>
              </a:ext>
            </a:extLst>
          </p:cNvPr>
          <p:cNvPicPr>
            <a:picLocks noChangeAspect="1"/>
          </p:cNvPicPr>
          <p:nvPr/>
        </p:nvPicPr>
        <p:blipFill>
          <a:blip r:embed="rId2"/>
          <a:stretch>
            <a:fillRect/>
          </a:stretch>
        </p:blipFill>
        <p:spPr>
          <a:xfrm>
            <a:off x="1660451" y="1284455"/>
            <a:ext cx="8871098" cy="4000691"/>
          </a:xfrm>
          <a:prstGeom prst="rect">
            <a:avLst/>
          </a:prstGeom>
        </p:spPr>
      </p:pic>
      <p:sp>
        <p:nvSpPr>
          <p:cNvPr id="7" name="직사각형 6">
            <a:extLst>
              <a:ext uri="{FF2B5EF4-FFF2-40B4-BE49-F238E27FC236}">
                <a16:creationId xmlns:a16="http://schemas.microsoft.com/office/drawing/2014/main" id="{781AEF3D-4B7C-BA48-A1BA-EC75B3AE5592}"/>
              </a:ext>
            </a:extLst>
          </p:cNvPr>
          <p:cNvSpPr/>
          <p:nvPr/>
        </p:nvSpPr>
        <p:spPr>
          <a:xfrm>
            <a:off x="0" y="5285147"/>
            <a:ext cx="12192000" cy="1200329"/>
          </a:xfrm>
          <a:prstGeom prst="rect">
            <a:avLst/>
          </a:prstGeom>
        </p:spPr>
        <p:txBody>
          <a:bodyPr wrap="square">
            <a:spAutoFit/>
          </a:bodyPr>
          <a:lstStyle/>
          <a:p>
            <a:pPr marL="285750" indent="-285750">
              <a:buFont typeface="Arial" panose="020B0604020202020204" pitchFamily="34" charset="0"/>
              <a:buChar char="•"/>
            </a:pPr>
            <a:r>
              <a:rPr lang="en-US" altLang="ko-KR" sz="2400" dirty="0"/>
              <a:t>a multi-agent framework</a:t>
            </a:r>
          </a:p>
          <a:p>
            <a:pPr marL="285750" indent="-285750">
              <a:buFont typeface="Arial" panose="020B0604020202020204" pitchFamily="34" charset="0"/>
              <a:buChar char="•"/>
            </a:pPr>
            <a:r>
              <a:rPr lang="en-US" altLang="ko-KR" sz="2400" dirty="0"/>
              <a:t>This framework aims to maximize the profits of investments by considering not only global trends of stock prices but also intraday price movements of stocks.</a:t>
            </a:r>
          </a:p>
        </p:txBody>
      </p:sp>
    </p:spTree>
    <p:extLst>
      <p:ext uri="{BB962C8B-B14F-4D97-AF65-F5344CB8AC3E}">
        <p14:creationId xmlns:p14="http://schemas.microsoft.com/office/powerpoint/2010/main" val="24641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7</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1038431"/>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Proposed Framework and Algorithm</a:t>
            </a:r>
          </a:p>
          <a:p>
            <a:pPr latinLnBrk="0">
              <a:defRPr/>
            </a:pPr>
            <a:r>
              <a:rPr lang="en-US" altLang="ko-KR" sz="2800" b="1" dirty="0">
                <a:solidFill>
                  <a:srgbClr val="000000"/>
                </a:solidFill>
                <a:latin typeface="Nanum Myeongjo" charset="-127"/>
                <a:ea typeface="Nanum Myeongjo" charset="-127"/>
                <a:cs typeface="Nanum Myeongjo" charset="-127"/>
              </a:rPr>
              <a:t>    - Overall Structure</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1150648"/>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그림 1">
            <a:extLst>
              <a:ext uri="{FF2B5EF4-FFF2-40B4-BE49-F238E27FC236}">
                <a16:creationId xmlns:a16="http://schemas.microsoft.com/office/drawing/2014/main" id="{249460A8-F81F-294F-883A-21D401F185E0}"/>
              </a:ext>
            </a:extLst>
          </p:cNvPr>
          <p:cNvPicPr>
            <a:picLocks noChangeAspect="1"/>
          </p:cNvPicPr>
          <p:nvPr/>
        </p:nvPicPr>
        <p:blipFill>
          <a:blip r:embed="rId2"/>
          <a:stretch>
            <a:fillRect/>
          </a:stretch>
        </p:blipFill>
        <p:spPr>
          <a:xfrm>
            <a:off x="0" y="1220661"/>
            <a:ext cx="5828026" cy="2628325"/>
          </a:xfrm>
          <a:prstGeom prst="rect">
            <a:avLst/>
          </a:prstGeom>
        </p:spPr>
      </p:pic>
      <p:sp>
        <p:nvSpPr>
          <p:cNvPr id="7" name="직사각형 6">
            <a:extLst>
              <a:ext uri="{FF2B5EF4-FFF2-40B4-BE49-F238E27FC236}">
                <a16:creationId xmlns:a16="http://schemas.microsoft.com/office/drawing/2014/main" id="{781AEF3D-4B7C-BA48-A1BA-EC75B3AE5592}"/>
              </a:ext>
            </a:extLst>
          </p:cNvPr>
          <p:cNvSpPr/>
          <p:nvPr/>
        </p:nvSpPr>
        <p:spPr>
          <a:xfrm>
            <a:off x="0" y="3848986"/>
            <a:ext cx="12192000" cy="3046988"/>
          </a:xfrm>
          <a:prstGeom prst="rect">
            <a:avLst/>
          </a:prstGeom>
        </p:spPr>
        <p:txBody>
          <a:bodyPr wrap="square">
            <a:spAutoFit/>
          </a:bodyPr>
          <a:lstStyle/>
          <a:p>
            <a:pPr marL="285750" indent="-285750">
              <a:buFont typeface="Arial" panose="020B0604020202020204" pitchFamily="34" charset="0"/>
              <a:buChar char="•"/>
            </a:pPr>
            <a:r>
              <a:rPr lang="en-US" altLang="ko-KR" sz="2400" b="1" dirty="0"/>
              <a:t>Buy signal agent </a:t>
            </a:r>
            <a:r>
              <a:rPr lang="en-US" altLang="ko-KR" sz="2400" dirty="0"/>
              <a:t>performs prediction by estimating the long-term and short-term information of the states of stocks to produce buy signals.</a:t>
            </a:r>
          </a:p>
          <a:p>
            <a:pPr marL="285750" indent="-285750">
              <a:buFont typeface="Arial" panose="020B0604020202020204" pitchFamily="34" charset="0"/>
              <a:buChar char="•"/>
            </a:pPr>
            <a:r>
              <a:rPr lang="en-US" altLang="ko-KR" sz="2400" b="1" dirty="0"/>
              <a:t>Buy order agent </a:t>
            </a:r>
            <a:r>
              <a:rPr lang="en-US" altLang="ko-KR" sz="2400" dirty="0"/>
              <a:t>determines prices for bids by estimating the short-term information of the states of stocks. A bid is an order to buy at a given price.</a:t>
            </a:r>
          </a:p>
          <a:p>
            <a:pPr marL="285750" indent="-285750">
              <a:buFont typeface="Arial" panose="020B0604020202020204" pitchFamily="34" charset="0"/>
              <a:buChar char="•"/>
            </a:pPr>
            <a:r>
              <a:rPr lang="en-US" altLang="ko-KR" sz="2400" b="1" dirty="0"/>
              <a:t>Sell signal agent </a:t>
            </a:r>
            <a:r>
              <a:rPr lang="en-US" altLang="ko-KR" sz="2400" dirty="0"/>
              <a:t>performs prediction by estimating the long-term and short-term information of the states of stocks and the current profits, to produce sell signals.</a:t>
            </a:r>
          </a:p>
          <a:p>
            <a:pPr marL="285750" indent="-285750">
              <a:buFont typeface="Arial" panose="020B0604020202020204" pitchFamily="34" charset="0"/>
              <a:buChar char="•"/>
            </a:pPr>
            <a:r>
              <a:rPr lang="en-US" altLang="ko-KR" sz="2400" b="1" dirty="0"/>
              <a:t>Sell order agent </a:t>
            </a:r>
            <a:r>
              <a:rPr lang="en-US" altLang="ko-KR" sz="2400" dirty="0"/>
              <a:t>determines the prices for offers by estimating the short-term information of the states of stocks. An offer is an order to sell at a given price.</a:t>
            </a:r>
          </a:p>
        </p:txBody>
      </p:sp>
      <p:sp>
        <p:nvSpPr>
          <p:cNvPr id="9" name="직사각형 8">
            <a:extLst>
              <a:ext uri="{FF2B5EF4-FFF2-40B4-BE49-F238E27FC236}">
                <a16:creationId xmlns:a16="http://schemas.microsoft.com/office/drawing/2014/main" id="{57A3CE87-6DA9-F243-9CE2-816D5EADA44C}"/>
              </a:ext>
            </a:extLst>
          </p:cNvPr>
          <p:cNvSpPr/>
          <p:nvPr/>
        </p:nvSpPr>
        <p:spPr>
          <a:xfrm>
            <a:off x="5656520" y="2411516"/>
            <a:ext cx="6535480" cy="1200329"/>
          </a:xfrm>
          <a:prstGeom prst="rect">
            <a:avLst/>
          </a:prstGeom>
        </p:spPr>
        <p:txBody>
          <a:bodyPr wrap="square">
            <a:spAutoFit/>
          </a:bodyPr>
          <a:lstStyle/>
          <a:p>
            <a:pPr marL="285750" indent="-285750">
              <a:buFont typeface="Arial" panose="020B0604020202020204" pitchFamily="34" charset="0"/>
              <a:buChar char="•"/>
            </a:pPr>
            <a:r>
              <a:rPr lang="en-US" altLang="ko-KR" sz="2400" dirty="0"/>
              <a:t>Each agent has its own goal to achieve and interacts with others to share episodes in the learning process:</a:t>
            </a:r>
          </a:p>
        </p:txBody>
      </p:sp>
    </p:spTree>
    <p:extLst>
      <p:ext uri="{BB962C8B-B14F-4D97-AF65-F5344CB8AC3E}">
        <p14:creationId xmlns:p14="http://schemas.microsoft.com/office/powerpoint/2010/main" val="320787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8</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1038431"/>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Proposed Framework and Algorithm</a:t>
            </a:r>
          </a:p>
          <a:p>
            <a:pPr latinLnBrk="0">
              <a:defRPr/>
            </a:pPr>
            <a:r>
              <a:rPr lang="en-US" altLang="ko-KR" sz="2800" b="1" dirty="0">
                <a:solidFill>
                  <a:srgbClr val="000000"/>
                </a:solidFill>
                <a:latin typeface="Nanum Myeongjo" charset="-127"/>
                <a:ea typeface="Nanum Myeongjo" charset="-127"/>
                <a:cs typeface="Nanum Myeongjo" charset="-127"/>
              </a:rPr>
              <a:t>    - States, Actions, and Rewards</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1150648"/>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781AEF3D-4B7C-BA48-A1BA-EC75B3AE5592}"/>
              </a:ext>
            </a:extLst>
          </p:cNvPr>
          <p:cNvSpPr/>
          <p:nvPr/>
        </p:nvSpPr>
        <p:spPr>
          <a:xfrm>
            <a:off x="0" y="1404249"/>
            <a:ext cx="12192000" cy="1569660"/>
          </a:xfrm>
          <a:prstGeom prst="rect">
            <a:avLst/>
          </a:prstGeom>
        </p:spPr>
        <p:txBody>
          <a:bodyPr wrap="square">
            <a:spAutoFit/>
          </a:bodyPr>
          <a:lstStyle/>
          <a:p>
            <a:pPr marL="285750" indent="-285750">
              <a:buFont typeface="Arial" panose="020B0604020202020204" pitchFamily="34" charset="0"/>
              <a:buChar char="•"/>
            </a:pPr>
            <a:r>
              <a:rPr lang="en-US" altLang="ko-KR" sz="2400" dirty="0"/>
              <a:t>One of the most important keys to achieve reasonable performance in machine learning is the representation of the input space.</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Specially reinforcement learning is an art of the design of state, action and reward. </a:t>
            </a:r>
          </a:p>
        </p:txBody>
      </p:sp>
    </p:spTree>
    <p:extLst>
      <p:ext uri="{BB962C8B-B14F-4D97-AF65-F5344CB8AC3E}">
        <p14:creationId xmlns:p14="http://schemas.microsoft.com/office/powerpoint/2010/main" val="136445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p:txBody>
          <a:bodyPr/>
          <a:lstStyle/>
          <a:p>
            <a:fld id="{8A86C64B-CB9D-0D48-B733-5053A0B1293E}" type="slidenum">
              <a:rPr kumimoji="1" lang="ko-KR" altLang="en-US" smtClean="0"/>
              <a:t>9</a:t>
            </a:fld>
            <a:endParaRPr kumimoji="1" lang="ko-KR" altLang="en-US"/>
          </a:p>
        </p:txBody>
      </p:sp>
      <p:sp>
        <p:nvSpPr>
          <p:cNvPr id="4" name="제목 1">
            <a:extLst>
              <a:ext uri="{FF2B5EF4-FFF2-40B4-BE49-F238E27FC236}">
                <a16:creationId xmlns:a16="http://schemas.microsoft.com/office/drawing/2014/main" id="{73D9C416-E24C-F344-9BD9-CCDCD50122CE}"/>
              </a:ext>
            </a:extLst>
          </p:cNvPr>
          <p:cNvSpPr txBox="1">
            <a:spLocks/>
          </p:cNvSpPr>
          <p:nvPr/>
        </p:nvSpPr>
        <p:spPr>
          <a:xfrm>
            <a:off x="176781" y="112217"/>
            <a:ext cx="9172100" cy="1038431"/>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defRPr/>
            </a:pPr>
            <a:r>
              <a:rPr lang="en-US" altLang="ko-KR" sz="2800" b="1" dirty="0">
                <a:latin typeface="Nanum Myeongjo" charset="-127"/>
                <a:ea typeface="Nanum Myeongjo" charset="-127"/>
                <a:cs typeface="Nanum Myeongjo" charset="-127"/>
              </a:rPr>
              <a:t>Proposed Framework and Algorithm</a:t>
            </a:r>
          </a:p>
          <a:p>
            <a:pPr latinLnBrk="0">
              <a:defRPr/>
            </a:pPr>
            <a:r>
              <a:rPr lang="en-US" altLang="ko-KR" sz="2800" b="1" dirty="0">
                <a:solidFill>
                  <a:srgbClr val="000000"/>
                </a:solidFill>
                <a:latin typeface="Nanum Myeongjo" charset="-127"/>
                <a:ea typeface="Nanum Myeongjo" charset="-127"/>
                <a:cs typeface="Nanum Myeongjo" charset="-127"/>
              </a:rPr>
              <a:t>    - States, Actions, and Rewards</a:t>
            </a:r>
            <a:endParaRPr lang="ko-KR" altLang="en-US" sz="2800" b="1" dirty="0">
              <a:solidFill>
                <a:srgbClr val="000000"/>
              </a:solidFill>
              <a:latin typeface="Nanum Myeongjo" charset="-127"/>
              <a:ea typeface="Nanum Myeongjo" charset="-127"/>
              <a:cs typeface="Nanum Myeongjo" charset="-127"/>
            </a:endParaRPr>
          </a:p>
        </p:txBody>
      </p:sp>
      <p:cxnSp>
        <p:nvCxnSpPr>
          <p:cNvPr id="5" name="직선 연결선[R] 4">
            <a:extLst>
              <a:ext uri="{FF2B5EF4-FFF2-40B4-BE49-F238E27FC236}">
                <a16:creationId xmlns:a16="http://schemas.microsoft.com/office/drawing/2014/main" id="{B71FA5A5-9BEB-4748-B10E-B5A29BDD7585}"/>
              </a:ext>
            </a:extLst>
          </p:cNvPr>
          <p:cNvCxnSpPr>
            <a:cxnSpLocks/>
          </p:cNvCxnSpPr>
          <p:nvPr/>
        </p:nvCxnSpPr>
        <p:spPr>
          <a:xfrm>
            <a:off x="0" y="1150648"/>
            <a:ext cx="121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781AEF3D-4B7C-BA48-A1BA-EC75B3AE5592}"/>
              </a:ext>
            </a:extLst>
          </p:cNvPr>
          <p:cNvSpPr/>
          <p:nvPr/>
        </p:nvSpPr>
        <p:spPr>
          <a:xfrm>
            <a:off x="0" y="1150648"/>
            <a:ext cx="12192000" cy="1938992"/>
          </a:xfrm>
          <a:prstGeom prst="rect">
            <a:avLst/>
          </a:prstGeom>
        </p:spPr>
        <p:txBody>
          <a:bodyPr wrap="square">
            <a:spAutoFit/>
          </a:bodyPr>
          <a:lstStyle/>
          <a:p>
            <a:pPr marL="342900" indent="-342900">
              <a:buFont typeface="Arial" panose="020B0604020202020204" pitchFamily="34" charset="0"/>
              <a:buChar char="•"/>
            </a:pPr>
            <a:r>
              <a:rPr lang="en-US" altLang="ko-KR" sz="2400" dirty="0"/>
              <a:t>We adopt a binary matrix, the turning-point structure, summarizing the long-term dependencies based on both upper and lower turning points of 5-day moving averages. (a data structure for summarizing the historic information of price changes for a long period. )</a:t>
            </a:r>
          </a:p>
          <a:p>
            <a:pPr marL="285750" indent="-285750">
              <a:buFont typeface="Arial" panose="020B0604020202020204" pitchFamily="34" charset="0"/>
              <a:buChar char="•"/>
            </a:pPr>
            <a:endParaRPr lang="en-US" altLang="ko-KR" sz="2400" dirty="0"/>
          </a:p>
        </p:txBody>
      </p:sp>
      <p:pic>
        <p:nvPicPr>
          <p:cNvPr id="3" name="그림 2">
            <a:extLst>
              <a:ext uri="{FF2B5EF4-FFF2-40B4-BE49-F238E27FC236}">
                <a16:creationId xmlns:a16="http://schemas.microsoft.com/office/drawing/2014/main" id="{7A5E6A84-36DD-8248-B793-40FEF23941B4}"/>
              </a:ext>
            </a:extLst>
          </p:cNvPr>
          <p:cNvPicPr>
            <a:picLocks noChangeAspect="1"/>
          </p:cNvPicPr>
          <p:nvPr/>
        </p:nvPicPr>
        <p:blipFill>
          <a:blip r:embed="rId2"/>
          <a:stretch>
            <a:fillRect/>
          </a:stretch>
        </p:blipFill>
        <p:spPr>
          <a:xfrm>
            <a:off x="375060" y="2742226"/>
            <a:ext cx="5563475" cy="3614124"/>
          </a:xfrm>
          <a:prstGeom prst="rect">
            <a:avLst/>
          </a:prstGeom>
        </p:spPr>
      </p:pic>
      <p:sp>
        <p:nvSpPr>
          <p:cNvPr id="9" name="직사각형 8">
            <a:extLst>
              <a:ext uri="{FF2B5EF4-FFF2-40B4-BE49-F238E27FC236}">
                <a16:creationId xmlns:a16="http://schemas.microsoft.com/office/drawing/2014/main" id="{4D68163E-7B2D-C84B-8C97-38662A68B2B7}"/>
              </a:ext>
            </a:extLst>
          </p:cNvPr>
          <p:cNvSpPr/>
          <p:nvPr/>
        </p:nvSpPr>
        <p:spPr>
          <a:xfrm>
            <a:off x="6096000" y="2491707"/>
            <a:ext cx="5669280" cy="3785652"/>
          </a:xfrm>
          <a:prstGeom prst="rect">
            <a:avLst/>
          </a:prstGeom>
        </p:spPr>
        <p:txBody>
          <a:bodyPr wrap="square">
            <a:spAutoFit/>
          </a:bodyPr>
          <a:lstStyle/>
          <a:p>
            <a:pPr marL="342900" indent="-342900">
              <a:buFont typeface="Arial" panose="020B0604020202020204" pitchFamily="34" charset="0"/>
              <a:buChar char="•"/>
            </a:pPr>
            <a:r>
              <a:rPr lang="en-US" altLang="ko-KR" sz="2400" dirty="0"/>
              <a:t>The columns represent the displacement of the day of a turning point from the reference day.</a:t>
            </a:r>
          </a:p>
          <a:p>
            <a:pPr marL="342900" indent="-342900">
              <a:buFont typeface="Arial" panose="020B0604020202020204" pitchFamily="34" charset="0"/>
              <a:buChar char="•"/>
            </a:pPr>
            <a:r>
              <a:rPr lang="en-US" altLang="ko-KR" sz="2400" dirty="0"/>
              <a:t>The rows represent the displacement of the price of a turning point from the reference day. </a:t>
            </a:r>
          </a:p>
          <a:p>
            <a:pPr marL="342900" indent="-342900">
              <a:buFont typeface="Arial" panose="020B0604020202020204" pitchFamily="34" charset="0"/>
              <a:buChar char="•"/>
            </a:pPr>
            <a:r>
              <a:rPr lang="en-US" altLang="ko-KR" sz="2400" dirty="0"/>
              <a:t>The value ‘N’ means that this slot can not be hit since the price of stocks in KOSPI never reaches that entry.</a:t>
            </a:r>
          </a:p>
        </p:txBody>
      </p:sp>
    </p:spTree>
    <p:extLst>
      <p:ext uri="{BB962C8B-B14F-4D97-AF65-F5344CB8AC3E}">
        <p14:creationId xmlns:p14="http://schemas.microsoft.com/office/powerpoint/2010/main" val="22593717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2955</TotalTime>
  <Words>1878</Words>
  <Application>Microsoft Macintosh PowerPoint</Application>
  <PresentationFormat>와이드스크린</PresentationFormat>
  <Paragraphs>194</Paragraphs>
  <Slides>25</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25</vt:i4>
      </vt:variant>
    </vt:vector>
  </HeadingPairs>
  <TitlesOfParts>
    <vt:vector size="31" baseType="lpstr">
      <vt:lpstr>맑은 고딕</vt:lpstr>
      <vt:lpstr>Nanum Myeongjo</vt:lpstr>
      <vt:lpstr>Nanum Myeongjo ExtraBold</vt:lpstr>
      <vt:lpstr>Arial</vt:lpstr>
      <vt:lpstr>Cambria Math</vt:lpstr>
      <vt:lpstr>Office 테마</vt:lpstr>
      <vt:lpstr>A Multi-Agent Q-learning Framework for Optimizing Stock Trading Systems</vt:lpstr>
      <vt:lpstr>Jae Won Lee, Jangmin O (2002). A Multi-Agent Q-learning Framework for Optimizing Stock Trading Systems. DEXA 2002: 153-162.</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Adam: A Method for Stochastic Optimization</dc:title>
  <dc:creator>Microsoft Office 사용자</dc:creator>
  <cp:lastModifiedBy>Do-Hyung Kwon</cp:lastModifiedBy>
  <cp:revision>288</cp:revision>
  <cp:lastPrinted>2017-11-08T00:43:03Z</cp:lastPrinted>
  <dcterms:created xsi:type="dcterms:W3CDTF">2017-10-15T11:24:34Z</dcterms:created>
  <dcterms:modified xsi:type="dcterms:W3CDTF">2018-02-26T14:48:23Z</dcterms:modified>
</cp:coreProperties>
</file>