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21"/>
  </p:notesMasterIdLst>
  <p:sldIdLst>
    <p:sldId id="256" r:id="rId2"/>
    <p:sldId id="257" r:id="rId3"/>
    <p:sldId id="328" r:id="rId4"/>
    <p:sldId id="330" r:id="rId5"/>
    <p:sldId id="332" r:id="rId6"/>
    <p:sldId id="334" r:id="rId7"/>
    <p:sldId id="317" r:id="rId8"/>
    <p:sldId id="335" r:id="rId9"/>
    <p:sldId id="336" r:id="rId10"/>
    <p:sldId id="337" r:id="rId11"/>
    <p:sldId id="324" r:id="rId12"/>
    <p:sldId id="338" r:id="rId13"/>
    <p:sldId id="341" r:id="rId14"/>
    <p:sldId id="323" r:id="rId15"/>
    <p:sldId id="325" r:id="rId16"/>
    <p:sldId id="342" r:id="rId17"/>
    <p:sldId id="339" r:id="rId18"/>
    <p:sldId id="343" r:id="rId19"/>
    <p:sldId id="326" r:id="rId20"/>
  </p:sldIdLst>
  <p:sldSz cx="9144000" cy="5143500" type="screen16x9"/>
  <p:notesSz cx="6858000" cy="9144000"/>
  <p:embeddedFontLst>
    <p:embeddedFont>
      <p:font typeface="Asap" charset="0"/>
      <p:regular r:id="rId22"/>
      <p:bold r:id="rId23"/>
      <p:italic r:id="rId24"/>
      <p:boldItalic r:id="rId25"/>
    </p:embeddedFont>
    <p:embeddedFont>
      <p:font typeface="Roboto" charset="0"/>
      <p:regular r:id="rId26"/>
      <p:bold r:id="rId27"/>
      <p:italic r:id="rId28"/>
      <p:boldItalic r:id="rId29"/>
    </p:embeddedFont>
    <p:embeddedFont>
      <p:font typeface="Calibri" pitchFamily="34" charset="0"/>
      <p:regular r:id="rId30"/>
      <p:bold r:id="rId31"/>
      <p:italic r:id="rId32"/>
      <p:boldItalic r:id="rId33"/>
    </p:embeddedFont>
    <p:embeddedFont>
      <p:font typeface="Arial Rounded MT Bold" pitchFamily="3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 xmlns:p14="http://schemas.microsoft.com/office/powerpoint/2010/main">
        <p14:section name="Default Section" id="{E509BEA6-F0CF-48FE-81B3-8077043B50EE}">
          <p14:sldIdLst>
            <p14:sldId id="256"/>
            <p14:sldId id="257"/>
            <p14:sldId id="317"/>
            <p14:sldId id="32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31399E82-D513-4D64-AC95-8E20F4CCC254}">
  <a:tblStyle styleId="{31399E82-D513-4D64-AC95-8E20F4CCC2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6" autoAdjust="0"/>
    <p:restoredTop sz="99644" autoAdjust="0"/>
  </p:normalViewPr>
  <p:slideViewPr>
    <p:cSldViewPr>
      <p:cViewPr>
        <p:scale>
          <a:sx n="90" d="100"/>
          <a:sy n="90" d="100"/>
        </p:scale>
        <p:origin x="-1044" y="-21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4106851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8"/>
        <p:cNvGrpSpPr/>
        <p:nvPr/>
      </p:nvGrpSpPr>
      <p:grpSpPr>
        <a:xfrm>
          <a:off x="0" y="0"/>
          <a:ext cx="0" cy="0"/>
          <a:chOff x="0" y="0"/>
          <a:chExt cx="0" cy="0"/>
        </a:xfrm>
      </p:grpSpPr>
      <p:sp>
        <p:nvSpPr>
          <p:cNvPr id="1799" name="Google Shape;1799;gda9ae928c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0" name="Google Shape;1800;gda9ae928c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8"/>
        <p:cNvGrpSpPr/>
        <p:nvPr/>
      </p:nvGrpSpPr>
      <p:grpSpPr>
        <a:xfrm>
          <a:off x="0" y="0"/>
          <a:ext cx="0" cy="0"/>
          <a:chOff x="0" y="0"/>
          <a:chExt cx="0" cy="0"/>
        </a:xfrm>
      </p:grpSpPr>
      <p:sp>
        <p:nvSpPr>
          <p:cNvPr id="1799" name="Google Shape;1799;gda9ae928c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0" name="Google Shape;1800;gda9ae928c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b69528c958_0_3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b69528c958_0_3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6350" y="-11200"/>
            <a:ext cx="9177974" cy="5164224"/>
          </a:xfrm>
          <a:prstGeom prst="rect">
            <a:avLst/>
          </a:prstGeom>
          <a:noFill/>
          <a:ln>
            <a:noFill/>
          </a:ln>
        </p:spPr>
      </p:pic>
      <p:sp>
        <p:nvSpPr>
          <p:cNvPr id="10" name="Google Shape;10;p2"/>
          <p:cNvSpPr/>
          <p:nvPr/>
        </p:nvSpPr>
        <p:spPr>
          <a:xfrm>
            <a:off x="717425" y="538225"/>
            <a:ext cx="7709155" cy="4067311"/>
          </a:xfrm>
          <a:custGeom>
            <a:avLst/>
            <a:gdLst/>
            <a:ahLst/>
            <a:cxnLst/>
            <a:rect l="l" t="t" r="r" b="b"/>
            <a:pathLst>
              <a:path w="243076" h="138027" extrusionOk="0">
                <a:moveTo>
                  <a:pt x="1" y="0"/>
                </a:moveTo>
                <a:lnTo>
                  <a:pt x="1" y="138027"/>
                </a:lnTo>
                <a:lnTo>
                  <a:pt x="243075" y="138027"/>
                </a:lnTo>
                <a:lnTo>
                  <a:pt x="243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87141" y="-10462"/>
            <a:ext cx="4784475" cy="5164225"/>
          </a:xfrm>
          <a:custGeom>
            <a:avLst/>
            <a:gdLst/>
            <a:ahLst/>
            <a:cxnLst/>
            <a:rect l="l" t="t" r="r" b="b"/>
            <a:pathLst>
              <a:path w="191379" h="206569" extrusionOk="0">
                <a:moveTo>
                  <a:pt x="61308" y="0"/>
                </a:moveTo>
                <a:lnTo>
                  <a:pt x="0" y="206569"/>
                </a:lnTo>
                <a:lnTo>
                  <a:pt x="191379" y="206293"/>
                </a:lnTo>
                <a:lnTo>
                  <a:pt x="190551" y="0"/>
                </a:lnTo>
                <a:close/>
              </a:path>
            </a:pathLst>
          </a:custGeom>
          <a:gradFill>
            <a:gsLst>
              <a:gs pos="0">
                <a:schemeClr val="accent1"/>
              </a:gs>
              <a:gs pos="100000">
                <a:schemeClr val="lt2"/>
              </a:gs>
            </a:gsLst>
            <a:lin ang="8100019" scaled="0"/>
          </a:gradFill>
          <a:ln>
            <a:noFill/>
          </a:ln>
        </p:spPr>
      </p:sp>
      <p:sp>
        <p:nvSpPr>
          <p:cNvPr id="12" name="Google Shape;12;p2"/>
          <p:cNvSpPr txBox="1">
            <a:spLocks noGrp="1"/>
          </p:cNvSpPr>
          <p:nvPr>
            <p:ph type="ctrTitle"/>
          </p:nvPr>
        </p:nvSpPr>
        <p:spPr>
          <a:xfrm>
            <a:off x="848216" y="1641725"/>
            <a:ext cx="4176000" cy="14028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900" b="1">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416866" y="3174375"/>
            <a:ext cx="3038700" cy="547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atin typeface="Asap"/>
                <a:ea typeface="Asap"/>
                <a:cs typeface="Asap"/>
                <a:sym typeface="Asap"/>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a:off x="717424" y="159290"/>
            <a:ext cx="646037" cy="180671"/>
            <a:chOff x="3546149" y="1286052"/>
            <a:chExt cx="646037" cy="180671"/>
          </a:xfrm>
        </p:grpSpPr>
        <p:sp>
          <p:nvSpPr>
            <p:cNvPr id="15" name="Google Shape;15;p2"/>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rot="-2151001">
            <a:off x="350505" y="680103"/>
            <a:ext cx="937466" cy="947109"/>
          </a:xfrm>
          <a:custGeom>
            <a:avLst/>
            <a:gdLst/>
            <a:ahLst/>
            <a:cxnLst/>
            <a:rect l="l" t="t" r="r" b="b"/>
            <a:pathLst>
              <a:path w="29455" h="29758" extrusionOk="0">
                <a:moveTo>
                  <a:pt x="17205" y="1399"/>
                </a:moveTo>
                <a:cubicBezTo>
                  <a:pt x="22737" y="2402"/>
                  <a:pt x="27114" y="6657"/>
                  <a:pt x="28269" y="12128"/>
                </a:cubicBezTo>
                <a:cubicBezTo>
                  <a:pt x="29454" y="17630"/>
                  <a:pt x="27205" y="23283"/>
                  <a:pt x="22554" y="26475"/>
                </a:cubicBezTo>
                <a:cubicBezTo>
                  <a:pt x="17934" y="29666"/>
                  <a:pt x="11855" y="29758"/>
                  <a:pt x="7144" y="26688"/>
                </a:cubicBezTo>
                <a:cubicBezTo>
                  <a:pt x="2432" y="23648"/>
                  <a:pt x="1" y="18055"/>
                  <a:pt x="1034" y="12523"/>
                </a:cubicBezTo>
                <a:cubicBezTo>
                  <a:pt x="2432" y="4985"/>
                  <a:pt x="9667" y="0"/>
                  <a:pt x="17205" y="1399"/>
                </a:cubicBezTo>
                <a:close/>
                <a:moveTo>
                  <a:pt x="12767" y="25441"/>
                </a:moveTo>
                <a:cubicBezTo>
                  <a:pt x="22038" y="27144"/>
                  <a:pt x="28725" y="16809"/>
                  <a:pt x="23405" y="9058"/>
                </a:cubicBezTo>
                <a:cubicBezTo>
                  <a:pt x="18056" y="1307"/>
                  <a:pt x="6019" y="3861"/>
                  <a:pt x="4287" y="13131"/>
                </a:cubicBezTo>
                <a:cubicBezTo>
                  <a:pt x="3253" y="18876"/>
                  <a:pt x="7022" y="24378"/>
                  <a:pt x="12767" y="25441"/>
                </a:cubicBezTo>
                <a:close/>
              </a:path>
            </a:pathLst>
          </a:custGeom>
          <a:gradFill>
            <a:gsLst>
              <a:gs pos="0">
                <a:schemeClr val="lt2"/>
              </a:gs>
              <a:gs pos="31000">
                <a:schemeClr val="accent1"/>
              </a:gs>
              <a:gs pos="73000">
                <a:schemeClr val="dk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706386">
            <a:off x="3945862" y="331627"/>
            <a:ext cx="1321729" cy="1335326"/>
          </a:xfrm>
          <a:custGeom>
            <a:avLst/>
            <a:gdLst/>
            <a:ahLst/>
            <a:cxnLst/>
            <a:rect l="l" t="t" r="r" b="b"/>
            <a:pathLst>
              <a:path w="29455" h="29758" extrusionOk="0">
                <a:moveTo>
                  <a:pt x="17205" y="1399"/>
                </a:moveTo>
                <a:cubicBezTo>
                  <a:pt x="22737" y="2402"/>
                  <a:pt x="27114" y="6657"/>
                  <a:pt x="28269" y="12128"/>
                </a:cubicBezTo>
                <a:cubicBezTo>
                  <a:pt x="29454" y="17630"/>
                  <a:pt x="27205" y="23283"/>
                  <a:pt x="22554" y="26475"/>
                </a:cubicBezTo>
                <a:cubicBezTo>
                  <a:pt x="17934" y="29666"/>
                  <a:pt x="11855" y="29758"/>
                  <a:pt x="7144" y="26688"/>
                </a:cubicBezTo>
                <a:cubicBezTo>
                  <a:pt x="2432" y="23648"/>
                  <a:pt x="1" y="18055"/>
                  <a:pt x="1034" y="12523"/>
                </a:cubicBezTo>
                <a:cubicBezTo>
                  <a:pt x="2432" y="4985"/>
                  <a:pt x="9667" y="0"/>
                  <a:pt x="17205" y="1399"/>
                </a:cubicBezTo>
                <a:close/>
                <a:moveTo>
                  <a:pt x="12767" y="25441"/>
                </a:moveTo>
                <a:cubicBezTo>
                  <a:pt x="22038" y="27144"/>
                  <a:pt x="28725" y="16809"/>
                  <a:pt x="23405" y="9058"/>
                </a:cubicBezTo>
                <a:cubicBezTo>
                  <a:pt x="18056" y="1307"/>
                  <a:pt x="6019" y="3861"/>
                  <a:pt x="4287" y="13131"/>
                </a:cubicBezTo>
                <a:cubicBezTo>
                  <a:pt x="3253" y="18876"/>
                  <a:pt x="7022" y="24378"/>
                  <a:pt x="12767" y="25441"/>
                </a:cubicBezTo>
                <a:close/>
              </a:path>
            </a:pathLst>
          </a:custGeom>
          <a:gradFill>
            <a:gsLst>
              <a:gs pos="0">
                <a:schemeClr val="lt2"/>
              </a:gs>
              <a:gs pos="31000">
                <a:schemeClr val="accent1"/>
              </a:gs>
              <a:gs pos="73000">
                <a:schemeClr val="dk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7559486">
            <a:off x="457822" y="3595524"/>
            <a:ext cx="1165215" cy="1177322"/>
          </a:xfrm>
          <a:custGeom>
            <a:avLst/>
            <a:gdLst/>
            <a:ahLst/>
            <a:cxnLst/>
            <a:rect l="l" t="t" r="r" b="b"/>
            <a:pathLst>
              <a:path w="29455" h="29758" extrusionOk="0">
                <a:moveTo>
                  <a:pt x="17205" y="1399"/>
                </a:moveTo>
                <a:cubicBezTo>
                  <a:pt x="22737" y="2402"/>
                  <a:pt x="27114" y="6657"/>
                  <a:pt x="28269" y="12128"/>
                </a:cubicBezTo>
                <a:cubicBezTo>
                  <a:pt x="29454" y="17630"/>
                  <a:pt x="27205" y="23283"/>
                  <a:pt x="22554" y="26475"/>
                </a:cubicBezTo>
                <a:cubicBezTo>
                  <a:pt x="17934" y="29666"/>
                  <a:pt x="11855" y="29758"/>
                  <a:pt x="7144" y="26688"/>
                </a:cubicBezTo>
                <a:cubicBezTo>
                  <a:pt x="2432" y="23648"/>
                  <a:pt x="1" y="18055"/>
                  <a:pt x="1034" y="12523"/>
                </a:cubicBezTo>
                <a:cubicBezTo>
                  <a:pt x="2432" y="4985"/>
                  <a:pt x="9667" y="0"/>
                  <a:pt x="17205" y="1399"/>
                </a:cubicBezTo>
                <a:close/>
                <a:moveTo>
                  <a:pt x="12767" y="25441"/>
                </a:moveTo>
                <a:cubicBezTo>
                  <a:pt x="22038" y="27144"/>
                  <a:pt x="28725" y="16809"/>
                  <a:pt x="23405" y="9058"/>
                </a:cubicBezTo>
                <a:cubicBezTo>
                  <a:pt x="18056" y="1307"/>
                  <a:pt x="6019" y="3861"/>
                  <a:pt x="4287" y="13131"/>
                </a:cubicBezTo>
                <a:cubicBezTo>
                  <a:pt x="3253" y="18876"/>
                  <a:pt x="7022" y="24378"/>
                  <a:pt x="12767" y="25441"/>
                </a:cubicBezTo>
                <a:close/>
              </a:path>
            </a:pathLst>
          </a:custGeom>
          <a:gradFill>
            <a:gsLst>
              <a:gs pos="0">
                <a:schemeClr val="lt2"/>
              </a:gs>
              <a:gs pos="31000">
                <a:schemeClr val="accent1"/>
              </a:gs>
              <a:gs pos="73000">
                <a:schemeClr val="dk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1"/>
        <p:cNvGrpSpPr/>
        <p:nvPr/>
      </p:nvGrpSpPr>
      <p:grpSpPr>
        <a:xfrm>
          <a:off x="0" y="0"/>
          <a:ext cx="0" cy="0"/>
          <a:chOff x="0" y="0"/>
          <a:chExt cx="0" cy="0"/>
        </a:xfrm>
      </p:grpSpPr>
      <p:pic>
        <p:nvPicPr>
          <p:cNvPr id="152" name="Google Shape;152;p4"/>
          <p:cNvPicPr preferRelativeResize="0"/>
          <p:nvPr/>
        </p:nvPicPr>
        <p:blipFill>
          <a:blip r:embed="rId2">
            <a:alphaModFix/>
          </a:blip>
          <a:stretch>
            <a:fillRect/>
          </a:stretch>
        </p:blipFill>
        <p:spPr>
          <a:xfrm flipH="1">
            <a:off x="-27626" y="-12675"/>
            <a:ext cx="9200026" cy="5157324"/>
          </a:xfrm>
          <a:prstGeom prst="rect">
            <a:avLst/>
          </a:prstGeom>
          <a:noFill/>
          <a:ln>
            <a:noFill/>
          </a:ln>
          <a:effectLst>
            <a:outerShdw blurRad="185738" dist="190500" dir="5520000" algn="bl" rotWithShape="0">
              <a:srgbClr val="000000">
                <a:alpha val="87000"/>
              </a:srgbClr>
            </a:outerShdw>
          </a:effectLst>
        </p:spPr>
      </p:pic>
      <p:sp>
        <p:nvSpPr>
          <p:cNvPr id="153" name="Google Shape;153;p4"/>
          <p:cNvSpPr/>
          <p:nvPr/>
        </p:nvSpPr>
        <p:spPr>
          <a:xfrm>
            <a:off x="717425" y="1063400"/>
            <a:ext cx="7709155" cy="3733285"/>
          </a:xfrm>
          <a:custGeom>
            <a:avLst/>
            <a:gdLst/>
            <a:ahLst/>
            <a:cxnLst/>
            <a:rect l="l" t="t" r="r" b="b"/>
            <a:pathLst>
              <a:path w="243076" h="138027" extrusionOk="0">
                <a:moveTo>
                  <a:pt x="1" y="0"/>
                </a:moveTo>
                <a:lnTo>
                  <a:pt x="1" y="138027"/>
                </a:lnTo>
                <a:lnTo>
                  <a:pt x="243075" y="138027"/>
                </a:lnTo>
                <a:lnTo>
                  <a:pt x="243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a:spLocks noGrp="1"/>
          </p:cNvSpPr>
          <p:nvPr>
            <p:ph type="body" idx="1"/>
          </p:nvPr>
        </p:nvSpPr>
        <p:spPr>
          <a:xfrm>
            <a:off x="883800" y="1180285"/>
            <a:ext cx="73764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
        <p:nvSpPr>
          <p:cNvPr id="155" name="Google Shape;155;p4"/>
          <p:cNvSpPr txBox="1">
            <a:spLocks noGrp="1"/>
          </p:cNvSpPr>
          <p:nvPr>
            <p:ph type="title"/>
          </p:nvPr>
        </p:nvSpPr>
        <p:spPr>
          <a:xfrm>
            <a:off x="717425" y="329825"/>
            <a:ext cx="77091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b="1">
                <a:solidFill>
                  <a:schemeClr val="accent1"/>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56" name="Google Shape;156;p4"/>
          <p:cNvGrpSpPr/>
          <p:nvPr/>
        </p:nvGrpSpPr>
        <p:grpSpPr>
          <a:xfrm>
            <a:off x="7780487" y="697277"/>
            <a:ext cx="646037" cy="180671"/>
            <a:chOff x="3546149" y="1286052"/>
            <a:chExt cx="646037" cy="180671"/>
          </a:xfrm>
        </p:grpSpPr>
        <p:sp>
          <p:nvSpPr>
            <p:cNvPr id="157" name="Google Shape;157;p4"/>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rot="6322482">
            <a:off x="7738576" y="2346294"/>
            <a:ext cx="786006" cy="794092"/>
          </a:xfrm>
          <a:custGeom>
            <a:avLst/>
            <a:gdLst/>
            <a:ahLst/>
            <a:cxnLst/>
            <a:rect l="l" t="t" r="r" b="b"/>
            <a:pathLst>
              <a:path w="29455" h="29758" extrusionOk="0">
                <a:moveTo>
                  <a:pt x="17205" y="1399"/>
                </a:moveTo>
                <a:cubicBezTo>
                  <a:pt x="22737" y="2402"/>
                  <a:pt x="27114" y="6657"/>
                  <a:pt x="28269" y="12128"/>
                </a:cubicBezTo>
                <a:cubicBezTo>
                  <a:pt x="29454" y="17630"/>
                  <a:pt x="27205" y="23283"/>
                  <a:pt x="22554" y="26475"/>
                </a:cubicBezTo>
                <a:cubicBezTo>
                  <a:pt x="17934" y="29666"/>
                  <a:pt x="11855" y="29758"/>
                  <a:pt x="7144" y="26688"/>
                </a:cubicBezTo>
                <a:cubicBezTo>
                  <a:pt x="2432" y="23648"/>
                  <a:pt x="1" y="18055"/>
                  <a:pt x="1034" y="12523"/>
                </a:cubicBezTo>
                <a:cubicBezTo>
                  <a:pt x="2432" y="4985"/>
                  <a:pt x="9667" y="0"/>
                  <a:pt x="17205" y="1399"/>
                </a:cubicBezTo>
                <a:close/>
                <a:moveTo>
                  <a:pt x="12767" y="25441"/>
                </a:moveTo>
                <a:cubicBezTo>
                  <a:pt x="22038" y="27144"/>
                  <a:pt x="28725" y="16809"/>
                  <a:pt x="23405" y="9058"/>
                </a:cubicBezTo>
                <a:cubicBezTo>
                  <a:pt x="18056" y="1307"/>
                  <a:pt x="6019" y="3861"/>
                  <a:pt x="4287" y="13131"/>
                </a:cubicBezTo>
                <a:cubicBezTo>
                  <a:pt x="3253" y="18876"/>
                  <a:pt x="7022" y="24378"/>
                  <a:pt x="12767" y="25441"/>
                </a:cubicBezTo>
                <a:close/>
              </a:path>
            </a:pathLst>
          </a:custGeom>
          <a:gradFill>
            <a:gsLst>
              <a:gs pos="0">
                <a:schemeClr val="lt2"/>
              </a:gs>
              <a:gs pos="31000">
                <a:schemeClr val="accent1"/>
              </a:gs>
              <a:gs pos="73000">
                <a:schemeClr val="dk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1147"/>
        <p:cNvGrpSpPr/>
        <p:nvPr/>
      </p:nvGrpSpPr>
      <p:grpSpPr>
        <a:xfrm>
          <a:off x="0" y="0"/>
          <a:ext cx="0" cy="0"/>
          <a:chOff x="0" y="0"/>
          <a:chExt cx="0" cy="0"/>
        </a:xfrm>
      </p:grpSpPr>
      <p:pic>
        <p:nvPicPr>
          <p:cNvPr id="1148" name="Google Shape;1148;p26"/>
          <p:cNvPicPr preferRelativeResize="0"/>
          <p:nvPr/>
        </p:nvPicPr>
        <p:blipFill>
          <a:blip r:embed="rId2">
            <a:alphaModFix/>
          </a:blip>
          <a:stretch>
            <a:fillRect/>
          </a:stretch>
        </p:blipFill>
        <p:spPr>
          <a:xfrm flipH="1">
            <a:off x="-27626" y="-12675"/>
            <a:ext cx="9200026" cy="5157324"/>
          </a:xfrm>
          <a:prstGeom prst="rect">
            <a:avLst/>
          </a:prstGeom>
          <a:noFill/>
          <a:ln>
            <a:noFill/>
          </a:ln>
          <a:effectLst>
            <a:outerShdw blurRad="185738" dist="190500" dir="5520000" algn="bl" rotWithShape="0">
              <a:srgbClr val="000000">
                <a:alpha val="87000"/>
              </a:srgbClr>
            </a:outerShdw>
          </a:effectLst>
        </p:spPr>
      </p:pic>
      <p:sp>
        <p:nvSpPr>
          <p:cNvPr id="1149" name="Google Shape;1149;p26"/>
          <p:cNvSpPr/>
          <p:nvPr/>
        </p:nvSpPr>
        <p:spPr>
          <a:xfrm>
            <a:off x="717425" y="932300"/>
            <a:ext cx="7709155" cy="3581456"/>
          </a:xfrm>
          <a:custGeom>
            <a:avLst/>
            <a:gdLst/>
            <a:ahLst/>
            <a:cxnLst/>
            <a:rect l="l" t="t" r="r" b="b"/>
            <a:pathLst>
              <a:path w="243076" h="138027" extrusionOk="0">
                <a:moveTo>
                  <a:pt x="1" y="0"/>
                </a:moveTo>
                <a:lnTo>
                  <a:pt x="1" y="138027"/>
                </a:lnTo>
                <a:lnTo>
                  <a:pt x="243075" y="138027"/>
                </a:lnTo>
                <a:lnTo>
                  <a:pt x="243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txBox="1">
            <a:spLocks noGrp="1"/>
          </p:cNvSpPr>
          <p:nvPr>
            <p:ph type="title"/>
          </p:nvPr>
        </p:nvSpPr>
        <p:spPr>
          <a:xfrm>
            <a:off x="717425" y="900800"/>
            <a:ext cx="3389400" cy="2251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b="1">
                <a:solidFill>
                  <a:schemeClr val="accent1"/>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1" name="Google Shape;1151;p26"/>
          <p:cNvSpPr txBox="1">
            <a:spLocks noGrp="1"/>
          </p:cNvSpPr>
          <p:nvPr>
            <p:ph type="subTitle" idx="1"/>
          </p:nvPr>
        </p:nvSpPr>
        <p:spPr>
          <a:xfrm>
            <a:off x="728775" y="3152600"/>
            <a:ext cx="3389400" cy="7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52" name="Google Shape;1152;p26"/>
          <p:cNvSpPr/>
          <p:nvPr/>
        </p:nvSpPr>
        <p:spPr>
          <a:xfrm rot="4303998">
            <a:off x="3459271" y="1234719"/>
            <a:ext cx="967454" cy="977500"/>
          </a:xfrm>
          <a:custGeom>
            <a:avLst/>
            <a:gdLst/>
            <a:ahLst/>
            <a:cxnLst/>
            <a:rect l="l" t="t" r="r" b="b"/>
            <a:pathLst>
              <a:path w="29455" h="29758" extrusionOk="0">
                <a:moveTo>
                  <a:pt x="17205" y="1399"/>
                </a:moveTo>
                <a:cubicBezTo>
                  <a:pt x="22737" y="2402"/>
                  <a:pt x="27114" y="6657"/>
                  <a:pt x="28269" y="12128"/>
                </a:cubicBezTo>
                <a:cubicBezTo>
                  <a:pt x="29454" y="17630"/>
                  <a:pt x="27205" y="23283"/>
                  <a:pt x="22554" y="26475"/>
                </a:cubicBezTo>
                <a:cubicBezTo>
                  <a:pt x="17934" y="29666"/>
                  <a:pt x="11855" y="29758"/>
                  <a:pt x="7144" y="26688"/>
                </a:cubicBezTo>
                <a:cubicBezTo>
                  <a:pt x="2432" y="23648"/>
                  <a:pt x="1" y="18055"/>
                  <a:pt x="1034" y="12523"/>
                </a:cubicBezTo>
                <a:cubicBezTo>
                  <a:pt x="2432" y="4985"/>
                  <a:pt x="9667" y="0"/>
                  <a:pt x="17205" y="1399"/>
                </a:cubicBezTo>
                <a:close/>
                <a:moveTo>
                  <a:pt x="12767" y="25441"/>
                </a:moveTo>
                <a:cubicBezTo>
                  <a:pt x="22038" y="27144"/>
                  <a:pt x="28725" y="16809"/>
                  <a:pt x="23405" y="9058"/>
                </a:cubicBezTo>
                <a:cubicBezTo>
                  <a:pt x="18056" y="1307"/>
                  <a:pt x="6019" y="3861"/>
                  <a:pt x="4287" y="13131"/>
                </a:cubicBezTo>
                <a:cubicBezTo>
                  <a:pt x="3253" y="18876"/>
                  <a:pt x="7022" y="24378"/>
                  <a:pt x="12767" y="25441"/>
                </a:cubicBezTo>
                <a:close/>
              </a:path>
            </a:pathLst>
          </a:custGeom>
          <a:gradFill>
            <a:gsLst>
              <a:gs pos="0">
                <a:schemeClr val="lt2"/>
              </a:gs>
              <a:gs pos="31000">
                <a:schemeClr val="accent1"/>
              </a:gs>
              <a:gs pos="73000">
                <a:schemeClr val="dk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rot="8601026">
            <a:off x="3449140" y="4187457"/>
            <a:ext cx="601269" cy="607455"/>
          </a:xfrm>
          <a:custGeom>
            <a:avLst/>
            <a:gdLst/>
            <a:ahLst/>
            <a:cxnLst/>
            <a:rect l="l" t="t" r="r" b="b"/>
            <a:pathLst>
              <a:path w="29455" h="29758" extrusionOk="0">
                <a:moveTo>
                  <a:pt x="17205" y="1399"/>
                </a:moveTo>
                <a:cubicBezTo>
                  <a:pt x="22737" y="2402"/>
                  <a:pt x="27114" y="6657"/>
                  <a:pt x="28269" y="12128"/>
                </a:cubicBezTo>
                <a:cubicBezTo>
                  <a:pt x="29454" y="17630"/>
                  <a:pt x="27205" y="23283"/>
                  <a:pt x="22554" y="26475"/>
                </a:cubicBezTo>
                <a:cubicBezTo>
                  <a:pt x="17934" y="29666"/>
                  <a:pt x="11855" y="29758"/>
                  <a:pt x="7144" y="26688"/>
                </a:cubicBezTo>
                <a:cubicBezTo>
                  <a:pt x="2432" y="23648"/>
                  <a:pt x="1" y="18055"/>
                  <a:pt x="1034" y="12523"/>
                </a:cubicBezTo>
                <a:cubicBezTo>
                  <a:pt x="2432" y="4985"/>
                  <a:pt x="9667" y="0"/>
                  <a:pt x="17205" y="1399"/>
                </a:cubicBezTo>
                <a:close/>
                <a:moveTo>
                  <a:pt x="12767" y="25441"/>
                </a:moveTo>
                <a:cubicBezTo>
                  <a:pt x="22038" y="27144"/>
                  <a:pt x="28725" y="16809"/>
                  <a:pt x="23405" y="9058"/>
                </a:cubicBezTo>
                <a:cubicBezTo>
                  <a:pt x="18056" y="1307"/>
                  <a:pt x="6019" y="3861"/>
                  <a:pt x="4287" y="13131"/>
                </a:cubicBezTo>
                <a:cubicBezTo>
                  <a:pt x="3253" y="18876"/>
                  <a:pt x="7022" y="24378"/>
                  <a:pt x="12767" y="25441"/>
                </a:cubicBezTo>
                <a:close/>
              </a:path>
            </a:pathLst>
          </a:custGeom>
          <a:gradFill>
            <a:gsLst>
              <a:gs pos="0">
                <a:schemeClr val="lt2"/>
              </a:gs>
              <a:gs pos="31000">
                <a:schemeClr val="accent1"/>
              </a:gs>
              <a:gs pos="73000">
                <a:schemeClr val="dk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rot="-2063872">
            <a:off x="321407" y="411606"/>
            <a:ext cx="701004" cy="708215"/>
          </a:xfrm>
          <a:custGeom>
            <a:avLst/>
            <a:gdLst/>
            <a:ahLst/>
            <a:cxnLst/>
            <a:rect l="l" t="t" r="r" b="b"/>
            <a:pathLst>
              <a:path w="29455" h="29758" extrusionOk="0">
                <a:moveTo>
                  <a:pt x="17205" y="1399"/>
                </a:moveTo>
                <a:cubicBezTo>
                  <a:pt x="22737" y="2402"/>
                  <a:pt x="27114" y="6657"/>
                  <a:pt x="28269" y="12128"/>
                </a:cubicBezTo>
                <a:cubicBezTo>
                  <a:pt x="29454" y="17630"/>
                  <a:pt x="27205" y="23283"/>
                  <a:pt x="22554" y="26475"/>
                </a:cubicBezTo>
                <a:cubicBezTo>
                  <a:pt x="17934" y="29666"/>
                  <a:pt x="11855" y="29758"/>
                  <a:pt x="7144" y="26688"/>
                </a:cubicBezTo>
                <a:cubicBezTo>
                  <a:pt x="2432" y="23648"/>
                  <a:pt x="1" y="18055"/>
                  <a:pt x="1034" y="12523"/>
                </a:cubicBezTo>
                <a:cubicBezTo>
                  <a:pt x="2432" y="4985"/>
                  <a:pt x="9667" y="0"/>
                  <a:pt x="17205" y="1399"/>
                </a:cubicBezTo>
                <a:close/>
                <a:moveTo>
                  <a:pt x="12767" y="25441"/>
                </a:moveTo>
                <a:cubicBezTo>
                  <a:pt x="22038" y="27144"/>
                  <a:pt x="28725" y="16809"/>
                  <a:pt x="23405" y="9058"/>
                </a:cubicBezTo>
                <a:cubicBezTo>
                  <a:pt x="18056" y="1307"/>
                  <a:pt x="6019" y="3861"/>
                  <a:pt x="4287" y="13131"/>
                </a:cubicBezTo>
                <a:cubicBezTo>
                  <a:pt x="3253" y="18876"/>
                  <a:pt x="7022" y="24378"/>
                  <a:pt x="12767" y="25441"/>
                </a:cubicBezTo>
                <a:close/>
              </a:path>
            </a:pathLst>
          </a:custGeom>
          <a:gradFill>
            <a:gsLst>
              <a:gs pos="0">
                <a:schemeClr val="lt2"/>
              </a:gs>
              <a:gs pos="31000">
                <a:schemeClr val="accent1"/>
              </a:gs>
              <a:gs pos="73000">
                <a:schemeClr val="dk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34"/>
        <p:cNvGrpSpPr/>
        <p:nvPr/>
      </p:nvGrpSpPr>
      <p:grpSpPr>
        <a:xfrm>
          <a:off x="0" y="0"/>
          <a:ext cx="0" cy="0"/>
          <a:chOff x="0" y="0"/>
          <a:chExt cx="0" cy="0"/>
        </a:xfrm>
      </p:grpSpPr>
      <p:pic>
        <p:nvPicPr>
          <p:cNvPr id="1735" name="Google Shape;1735;p40"/>
          <p:cNvPicPr preferRelativeResize="0"/>
          <p:nvPr/>
        </p:nvPicPr>
        <p:blipFill>
          <a:blip r:embed="rId2">
            <a:alphaModFix/>
          </a:blip>
          <a:stretch>
            <a:fillRect/>
          </a:stretch>
        </p:blipFill>
        <p:spPr>
          <a:xfrm flipH="1">
            <a:off x="-27626" y="-12675"/>
            <a:ext cx="9200026" cy="5157324"/>
          </a:xfrm>
          <a:prstGeom prst="rect">
            <a:avLst/>
          </a:prstGeom>
          <a:noFill/>
          <a:ln>
            <a:noFill/>
          </a:ln>
          <a:effectLst>
            <a:outerShdw blurRad="185738" dist="190500" dir="5520000" algn="bl" rotWithShape="0">
              <a:srgbClr val="000000">
                <a:alpha val="87000"/>
              </a:srgb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36"/>
        <p:cNvGrpSpPr/>
        <p:nvPr/>
      </p:nvGrpSpPr>
      <p:grpSpPr>
        <a:xfrm>
          <a:off x="0" y="0"/>
          <a:ext cx="0" cy="0"/>
          <a:chOff x="0" y="0"/>
          <a:chExt cx="0" cy="0"/>
        </a:xfrm>
      </p:grpSpPr>
      <p:pic>
        <p:nvPicPr>
          <p:cNvPr id="1737" name="Google Shape;1737;p41"/>
          <p:cNvPicPr preferRelativeResize="0"/>
          <p:nvPr/>
        </p:nvPicPr>
        <p:blipFill>
          <a:blip r:embed="rId2">
            <a:alphaModFix/>
          </a:blip>
          <a:stretch>
            <a:fillRect/>
          </a:stretch>
        </p:blipFill>
        <p:spPr>
          <a:xfrm>
            <a:off x="-6350" y="-11200"/>
            <a:ext cx="9177974" cy="51642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738"/>
        <p:cNvGrpSpPr/>
        <p:nvPr/>
      </p:nvGrpSpPr>
      <p:grpSpPr>
        <a:xfrm>
          <a:off x="0" y="0"/>
          <a:ext cx="0" cy="0"/>
          <a:chOff x="0" y="0"/>
          <a:chExt cx="0" cy="0"/>
        </a:xfrm>
      </p:grpSpPr>
      <p:pic>
        <p:nvPicPr>
          <p:cNvPr id="1739" name="Google Shape;1739;p42"/>
          <p:cNvPicPr preferRelativeResize="0"/>
          <p:nvPr/>
        </p:nvPicPr>
        <p:blipFill>
          <a:blip r:embed="rId2">
            <a:alphaModFix/>
          </a:blip>
          <a:stretch>
            <a:fillRect/>
          </a:stretch>
        </p:blipFill>
        <p:spPr>
          <a:xfrm flipH="1">
            <a:off x="-27626" y="-12675"/>
            <a:ext cx="9200026" cy="5157324"/>
          </a:xfrm>
          <a:prstGeom prst="rect">
            <a:avLst/>
          </a:prstGeom>
          <a:noFill/>
          <a:ln>
            <a:noFill/>
          </a:ln>
          <a:effectLst>
            <a:outerShdw blurRad="185738" dist="190500" dir="5520000" algn="bl" rotWithShape="0">
              <a:srgbClr val="000000">
                <a:alpha val="87000"/>
              </a:srgbClr>
            </a:outerShdw>
          </a:effectLst>
        </p:spPr>
      </p:pic>
      <p:sp>
        <p:nvSpPr>
          <p:cNvPr id="1740" name="Google Shape;1740;p42"/>
          <p:cNvSpPr/>
          <p:nvPr/>
        </p:nvSpPr>
        <p:spPr>
          <a:xfrm rot="10800000" flipH="1">
            <a:off x="-29200" y="3283750"/>
            <a:ext cx="9201600" cy="1858500"/>
          </a:xfrm>
          <a:custGeom>
            <a:avLst/>
            <a:gdLst/>
            <a:ahLst/>
            <a:cxnLst/>
            <a:rect l="l" t="t" r="r" b="b"/>
            <a:pathLst>
              <a:path w="368064" h="89826" extrusionOk="0">
                <a:moveTo>
                  <a:pt x="368064" y="28160"/>
                </a:moveTo>
                <a:lnTo>
                  <a:pt x="829" y="89826"/>
                </a:lnTo>
                <a:lnTo>
                  <a:pt x="0" y="0"/>
                </a:lnTo>
                <a:lnTo>
                  <a:pt x="367511" y="749"/>
                </a:lnTo>
                <a:close/>
              </a:path>
            </a:pathLst>
          </a:custGeom>
          <a:gradFill>
            <a:gsLst>
              <a:gs pos="0">
                <a:schemeClr val="accent1"/>
              </a:gs>
              <a:gs pos="100000">
                <a:schemeClr val="lt2"/>
              </a:gs>
            </a:gsLst>
            <a:lin ang="8100019" scaled="0"/>
          </a:gra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1741"/>
        <p:cNvGrpSpPr/>
        <p:nvPr/>
      </p:nvGrpSpPr>
      <p:grpSpPr>
        <a:xfrm>
          <a:off x="0" y="0"/>
          <a:ext cx="0" cy="0"/>
          <a:chOff x="0" y="0"/>
          <a:chExt cx="0" cy="0"/>
        </a:xfrm>
      </p:grpSpPr>
      <p:pic>
        <p:nvPicPr>
          <p:cNvPr id="1742" name="Google Shape;1742;p43"/>
          <p:cNvPicPr preferRelativeResize="0"/>
          <p:nvPr/>
        </p:nvPicPr>
        <p:blipFill>
          <a:blip r:embed="rId2">
            <a:alphaModFix/>
          </a:blip>
          <a:stretch>
            <a:fillRect/>
          </a:stretch>
        </p:blipFill>
        <p:spPr>
          <a:xfrm flipH="1">
            <a:off x="-27626" y="-12675"/>
            <a:ext cx="9200026" cy="5157324"/>
          </a:xfrm>
          <a:prstGeom prst="rect">
            <a:avLst/>
          </a:prstGeom>
          <a:noFill/>
          <a:ln>
            <a:noFill/>
          </a:ln>
          <a:effectLst>
            <a:outerShdw blurRad="185738" dist="190500" dir="5520000" algn="bl" rotWithShape="0">
              <a:srgbClr val="000000">
                <a:alpha val="87000"/>
              </a:srgbClr>
            </a:outerShdw>
          </a:effectLst>
        </p:spPr>
      </p:pic>
      <p:sp>
        <p:nvSpPr>
          <p:cNvPr id="1743" name="Google Shape;1743;p43"/>
          <p:cNvSpPr/>
          <p:nvPr/>
        </p:nvSpPr>
        <p:spPr>
          <a:xfrm rot="10800000">
            <a:off x="6912590" y="-6912"/>
            <a:ext cx="2252150" cy="5157325"/>
          </a:xfrm>
          <a:custGeom>
            <a:avLst/>
            <a:gdLst/>
            <a:ahLst/>
            <a:cxnLst/>
            <a:rect l="l" t="t" r="r" b="b"/>
            <a:pathLst>
              <a:path w="90086" h="206293" extrusionOk="0">
                <a:moveTo>
                  <a:pt x="50265" y="230"/>
                </a:moveTo>
                <a:lnTo>
                  <a:pt x="90086" y="205834"/>
                </a:lnTo>
                <a:lnTo>
                  <a:pt x="0" y="206293"/>
                </a:lnTo>
                <a:lnTo>
                  <a:pt x="749" y="0"/>
                </a:lnTo>
                <a:close/>
              </a:path>
            </a:pathLst>
          </a:custGeom>
          <a:gradFill>
            <a:gsLst>
              <a:gs pos="0">
                <a:schemeClr val="accent1"/>
              </a:gs>
              <a:gs pos="100000">
                <a:schemeClr val="lt2"/>
              </a:gs>
            </a:gsLst>
            <a:lin ang="8100019" scaled="0"/>
          </a:gra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Roboto"/>
              <a:buNone/>
              <a:defRPr sz="2800" b="1">
                <a:solidFill>
                  <a:schemeClr val="accent1"/>
                </a:solidFill>
                <a:latin typeface="Roboto"/>
                <a:ea typeface="Roboto"/>
                <a:cs typeface="Roboto"/>
                <a:sym typeface="Roboto"/>
              </a:defRPr>
            </a:lvl1pPr>
            <a:lvl2pPr lvl="1">
              <a:spcBef>
                <a:spcPts val="0"/>
              </a:spcBef>
              <a:spcAft>
                <a:spcPts val="0"/>
              </a:spcAft>
              <a:buClr>
                <a:schemeClr val="accent1"/>
              </a:buClr>
              <a:buSzPts val="2800"/>
              <a:buFont typeface="Roboto"/>
              <a:buNone/>
              <a:defRPr sz="2800" b="1">
                <a:solidFill>
                  <a:schemeClr val="accent1"/>
                </a:solidFill>
                <a:latin typeface="Roboto"/>
                <a:ea typeface="Roboto"/>
                <a:cs typeface="Roboto"/>
                <a:sym typeface="Roboto"/>
              </a:defRPr>
            </a:lvl2pPr>
            <a:lvl3pPr lvl="2">
              <a:spcBef>
                <a:spcPts val="0"/>
              </a:spcBef>
              <a:spcAft>
                <a:spcPts val="0"/>
              </a:spcAft>
              <a:buClr>
                <a:schemeClr val="accent1"/>
              </a:buClr>
              <a:buSzPts val="2800"/>
              <a:buFont typeface="Roboto"/>
              <a:buNone/>
              <a:defRPr sz="2800" b="1">
                <a:solidFill>
                  <a:schemeClr val="accent1"/>
                </a:solidFill>
                <a:latin typeface="Roboto"/>
                <a:ea typeface="Roboto"/>
                <a:cs typeface="Roboto"/>
                <a:sym typeface="Roboto"/>
              </a:defRPr>
            </a:lvl3pPr>
            <a:lvl4pPr lvl="3">
              <a:spcBef>
                <a:spcPts val="0"/>
              </a:spcBef>
              <a:spcAft>
                <a:spcPts val="0"/>
              </a:spcAft>
              <a:buClr>
                <a:schemeClr val="accent1"/>
              </a:buClr>
              <a:buSzPts val="2800"/>
              <a:buFont typeface="Roboto"/>
              <a:buNone/>
              <a:defRPr sz="2800" b="1">
                <a:solidFill>
                  <a:schemeClr val="accent1"/>
                </a:solidFill>
                <a:latin typeface="Roboto"/>
                <a:ea typeface="Roboto"/>
                <a:cs typeface="Roboto"/>
                <a:sym typeface="Roboto"/>
              </a:defRPr>
            </a:lvl4pPr>
            <a:lvl5pPr lvl="4">
              <a:spcBef>
                <a:spcPts val="0"/>
              </a:spcBef>
              <a:spcAft>
                <a:spcPts val="0"/>
              </a:spcAft>
              <a:buClr>
                <a:schemeClr val="accent1"/>
              </a:buClr>
              <a:buSzPts val="2800"/>
              <a:buFont typeface="Roboto"/>
              <a:buNone/>
              <a:defRPr sz="2800" b="1">
                <a:solidFill>
                  <a:schemeClr val="accent1"/>
                </a:solidFill>
                <a:latin typeface="Roboto"/>
                <a:ea typeface="Roboto"/>
                <a:cs typeface="Roboto"/>
                <a:sym typeface="Roboto"/>
              </a:defRPr>
            </a:lvl5pPr>
            <a:lvl6pPr lvl="5">
              <a:spcBef>
                <a:spcPts val="0"/>
              </a:spcBef>
              <a:spcAft>
                <a:spcPts val="0"/>
              </a:spcAft>
              <a:buClr>
                <a:schemeClr val="accent1"/>
              </a:buClr>
              <a:buSzPts val="2800"/>
              <a:buFont typeface="Roboto"/>
              <a:buNone/>
              <a:defRPr sz="2800" b="1">
                <a:solidFill>
                  <a:schemeClr val="accent1"/>
                </a:solidFill>
                <a:latin typeface="Roboto"/>
                <a:ea typeface="Roboto"/>
                <a:cs typeface="Roboto"/>
                <a:sym typeface="Roboto"/>
              </a:defRPr>
            </a:lvl6pPr>
            <a:lvl7pPr lvl="6">
              <a:spcBef>
                <a:spcPts val="0"/>
              </a:spcBef>
              <a:spcAft>
                <a:spcPts val="0"/>
              </a:spcAft>
              <a:buClr>
                <a:schemeClr val="accent1"/>
              </a:buClr>
              <a:buSzPts val="2800"/>
              <a:buFont typeface="Roboto"/>
              <a:buNone/>
              <a:defRPr sz="2800" b="1">
                <a:solidFill>
                  <a:schemeClr val="accent1"/>
                </a:solidFill>
                <a:latin typeface="Roboto"/>
                <a:ea typeface="Roboto"/>
                <a:cs typeface="Roboto"/>
                <a:sym typeface="Roboto"/>
              </a:defRPr>
            </a:lvl7pPr>
            <a:lvl8pPr lvl="7">
              <a:spcBef>
                <a:spcPts val="0"/>
              </a:spcBef>
              <a:spcAft>
                <a:spcPts val="0"/>
              </a:spcAft>
              <a:buClr>
                <a:schemeClr val="accent1"/>
              </a:buClr>
              <a:buSzPts val="2800"/>
              <a:buFont typeface="Roboto"/>
              <a:buNone/>
              <a:defRPr sz="2800" b="1">
                <a:solidFill>
                  <a:schemeClr val="accent1"/>
                </a:solidFill>
                <a:latin typeface="Roboto"/>
                <a:ea typeface="Roboto"/>
                <a:cs typeface="Roboto"/>
                <a:sym typeface="Roboto"/>
              </a:defRPr>
            </a:lvl8pPr>
            <a:lvl9pPr lvl="8">
              <a:spcBef>
                <a:spcPts val="0"/>
              </a:spcBef>
              <a:spcAft>
                <a:spcPts val="0"/>
              </a:spcAft>
              <a:buClr>
                <a:schemeClr val="accent1"/>
              </a:buClr>
              <a:buSzPts val="2800"/>
              <a:buFont typeface="Roboto"/>
              <a:buNone/>
              <a:defRPr sz="2800" b="1">
                <a:solidFill>
                  <a:schemeClr val="accen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Asap"/>
              <a:buChar char="●"/>
              <a:defRPr sz="1600">
                <a:solidFill>
                  <a:schemeClr val="lt1"/>
                </a:solidFill>
                <a:latin typeface="Asap"/>
                <a:ea typeface="Asap"/>
                <a:cs typeface="Asap"/>
                <a:sym typeface="Asap"/>
              </a:defRPr>
            </a:lvl1pPr>
            <a:lvl2pPr marL="914400" lvl="1" indent="-330200">
              <a:lnSpc>
                <a:spcPct val="115000"/>
              </a:lnSpc>
              <a:spcBef>
                <a:spcPts val="0"/>
              </a:spcBef>
              <a:spcAft>
                <a:spcPts val="0"/>
              </a:spcAft>
              <a:buClr>
                <a:schemeClr val="lt1"/>
              </a:buClr>
              <a:buSzPts val="1600"/>
              <a:buFont typeface="Asap"/>
              <a:buChar char="○"/>
              <a:defRPr sz="1600">
                <a:solidFill>
                  <a:schemeClr val="lt1"/>
                </a:solidFill>
                <a:latin typeface="Asap"/>
                <a:ea typeface="Asap"/>
                <a:cs typeface="Asap"/>
                <a:sym typeface="Asap"/>
              </a:defRPr>
            </a:lvl2pPr>
            <a:lvl3pPr marL="1371600" lvl="2" indent="-330200">
              <a:lnSpc>
                <a:spcPct val="115000"/>
              </a:lnSpc>
              <a:spcBef>
                <a:spcPts val="0"/>
              </a:spcBef>
              <a:spcAft>
                <a:spcPts val="0"/>
              </a:spcAft>
              <a:buClr>
                <a:schemeClr val="lt1"/>
              </a:buClr>
              <a:buSzPts val="1600"/>
              <a:buFont typeface="Asap"/>
              <a:buChar char="■"/>
              <a:defRPr sz="1600">
                <a:solidFill>
                  <a:schemeClr val="lt1"/>
                </a:solidFill>
                <a:latin typeface="Asap"/>
                <a:ea typeface="Asap"/>
                <a:cs typeface="Asap"/>
                <a:sym typeface="Asap"/>
              </a:defRPr>
            </a:lvl3pPr>
            <a:lvl4pPr marL="1828800" lvl="3" indent="-330200">
              <a:lnSpc>
                <a:spcPct val="115000"/>
              </a:lnSpc>
              <a:spcBef>
                <a:spcPts val="0"/>
              </a:spcBef>
              <a:spcAft>
                <a:spcPts val="0"/>
              </a:spcAft>
              <a:buClr>
                <a:schemeClr val="lt1"/>
              </a:buClr>
              <a:buSzPts val="1600"/>
              <a:buFont typeface="Asap"/>
              <a:buChar char="●"/>
              <a:defRPr sz="1600">
                <a:solidFill>
                  <a:schemeClr val="lt1"/>
                </a:solidFill>
                <a:latin typeface="Asap"/>
                <a:ea typeface="Asap"/>
                <a:cs typeface="Asap"/>
                <a:sym typeface="Asap"/>
              </a:defRPr>
            </a:lvl4pPr>
            <a:lvl5pPr marL="2286000" lvl="4" indent="-330200">
              <a:lnSpc>
                <a:spcPct val="115000"/>
              </a:lnSpc>
              <a:spcBef>
                <a:spcPts val="0"/>
              </a:spcBef>
              <a:spcAft>
                <a:spcPts val="0"/>
              </a:spcAft>
              <a:buClr>
                <a:schemeClr val="lt1"/>
              </a:buClr>
              <a:buSzPts val="1600"/>
              <a:buFont typeface="Asap"/>
              <a:buChar char="○"/>
              <a:defRPr sz="1600">
                <a:solidFill>
                  <a:schemeClr val="lt1"/>
                </a:solidFill>
                <a:latin typeface="Asap"/>
                <a:ea typeface="Asap"/>
                <a:cs typeface="Asap"/>
                <a:sym typeface="Asap"/>
              </a:defRPr>
            </a:lvl5pPr>
            <a:lvl6pPr marL="2743200" lvl="5" indent="-330200">
              <a:lnSpc>
                <a:spcPct val="115000"/>
              </a:lnSpc>
              <a:spcBef>
                <a:spcPts val="0"/>
              </a:spcBef>
              <a:spcAft>
                <a:spcPts val="0"/>
              </a:spcAft>
              <a:buClr>
                <a:schemeClr val="lt1"/>
              </a:buClr>
              <a:buSzPts val="1600"/>
              <a:buFont typeface="Asap"/>
              <a:buChar char="■"/>
              <a:defRPr sz="1600">
                <a:solidFill>
                  <a:schemeClr val="lt1"/>
                </a:solidFill>
                <a:latin typeface="Asap"/>
                <a:ea typeface="Asap"/>
                <a:cs typeface="Asap"/>
                <a:sym typeface="Asap"/>
              </a:defRPr>
            </a:lvl6pPr>
            <a:lvl7pPr marL="3200400" lvl="6" indent="-330200">
              <a:lnSpc>
                <a:spcPct val="115000"/>
              </a:lnSpc>
              <a:spcBef>
                <a:spcPts val="0"/>
              </a:spcBef>
              <a:spcAft>
                <a:spcPts val="0"/>
              </a:spcAft>
              <a:buClr>
                <a:schemeClr val="lt1"/>
              </a:buClr>
              <a:buSzPts val="1600"/>
              <a:buFont typeface="Asap"/>
              <a:buChar char="●"/>
              <a:defRPr sz="1600">
                <a:solidFill>
                  <a:schemeClr val="lt1"/>
                </a:solidFill>
                <a:latin typeface="Asap"/>
                <a:ea typeface="Asap"/>
                <a:cs typeface="Asap"/>
                <a:sym typeface="Asap"/>
              </a:defRPr>
            </a:lvl7pPr>
            <a:lvl8pPr marL="3657600" lvl="7" indent="-330200">
              <a:lnSpc>
                <a:spcPct val="115000"/>
              </a:lnSpc>
              <a:spcBef>
                <a:spcPts val="0"/>
              </a:spcBef>
              <a:spcAft>
                <a:spcPts val="0"/>
              </a:spcAft>
              <a:buClr>
                <a:schemeClr val="lt1"/>
              </a:buClr>
              <a:buSzPts val="1600"/>
              <a:buFont typeface="Asap"/>
              <a:buChar char="○"/>
              <a:defRPr sz="1600">
                <a:solidFill>
                  <a:schemeClr val="lt1"/>
                </a:solidFill>
                <a:latin typeface="Asap"/>
                <a:ea typeface="Asap"/>
                <a:cs typeface="Asap"/>
                <a:sym typeface="Asap"/>
              </a:defRPr>
            </a:lvl8pPr>
            <a:lvl9pPr marL="4114800" lvl="8" indent="-330200">
              <a:lnSpc>
                <a:spcPct val="115000"/>
              </a:lnSpc>
              <a:spcBef>
                <a:spcPts val="0"/>
              </a:spcBef>
              <a:spcAft>
                <a:spcPts val="0"/>
              </a:spcAft>
              <a:buClr>
                <a:schemeClr val="lt1"/>
              </a:buClr>
              <a:buSzPts val="1600"/>
              <a:buFont typeface="Asap"/>
              <a:buChar char="■"/>
              <a:defRPr sz="1600">
                <a:solidFill>
                  <a:schemeClr val="lt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2" r:id="rId4"/>
    <p:sldLayoutId id="2147483686" r:id="rId5"/>
    <p:sldLayoutId id="2147483687" r:id="rId6"/>
    <p:sldLayoutId id="2147483688" r:id="rId7"/>
    <p:sldLayoutId id="214748368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grpSp>
        <p:nvGrpSpPr>
          <p:cNvPr id="1752" name="Google Shape;1752;p46"/>
          <p:cNvGrpSpPr/>
          <p:nvPr/>
        </p:nvGrpSpPr>
        <p:grpSpPr>
          <a:xfrm>
            <a:off x="8726506" y="3969025"/>
            <a:ext cx="189958" cy="642760"/>
            <a:chOff x="790510" y="3153550"/>
            <a:chExt cx="189958" cy="642760"/>
          </a:xfrm>
        </p:grpSpPr>
        <p:sp>
          <p:nvSpPr>
            <p:cNvPr id="1753" name="Google Shape;1753;p46"/>
            <p:cNvSpPr/>
            <p:nvPr/>
          </p:nvSpPr>
          <p:spPr>
            <a:xfrm>
              <a:off x="943917" y="3153821"/>
              <a:ext cx="30486" cy="26913"/>
            </a:xfrm>
            <a:custGeom>
              <a:avLst/>
              <a:gdLst/>
              <a:ahLst/>
              <a:cxnLst/>
              <a:rect l="l" t="t" r="r" b="b"/>
              <a:pathLst>
                <a:path w="1126" h="994" extrusionOk="0">
                  <a:moveTo>
                    <a:pt x="640" y="1"/>
                  </a:moveTo>
                  <a:cubicBezTo>
                    <a:pt x="522" y="1"/>
                    <a:pt x="403" y="45"/>
                    <a:pt x="305" y="143"/>
                  </a:cubicBezTo>
                  <a:cubicBezTo>
                    <a:pt x="1" y="447"/>
                    <a:pt x="214" y="994"/>
                    <a:pt x="639" y="994"/>
                  </a:cubicBezTo>
                  <a:cubicBezTo>
                    <a:pt x="913" y="994"/>
                    <a:pt x="1126" y="751"/>
                    <a:pt x="1126" y="508"/>
                  </a:cubicBezTo>
                  <a:cubicBezTo>
                    <a:pt x="1126" y="198"/>
                    <a:pt x="888" y="1"/>
                    <a:pt x="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54" name="Google Shape;1754;p46"/>
            <p:cNvSpPr/>
            <p:nvPr/>
          </p:nvSpPr>
          <p:spPr>
            <a:xfrm>
              <a:off x="945568" y="3222537"/>
              <a:ext cx="34900" cy="26588"/>
            </a:xfrm>
            <a:custGeom>
              <a:avLst/>
              <a:gdLst/>
              <a:ahLst/>
              <a:cxnLst/>
              <a:rect l="l" t="t" r="r" b="b"/>
              <a:pathLst>
                <a:path w="1289" h="982" extrusionOk="0">
                  <a:moveTo>
                    <a:pt x="660" y="1"/>
                  </a:moveTo>
                  <a:cubicBezTo>
                    <a:pt x="634" y="1"/>
                    <a:pt x="607" y="3"/>
                    <a:pt x="578" y="6"/>
                  </a:cubicBezTo>
                  <a:cubicBezTo>
                    <a:pt x="1" y="36"/>
                    <a:pt x="1" y="918"/>
                    <a:pt x="578" y="979"/>
                  </a:cubicBezTo>
                  <a:cubicBezTo>
                    <a:pt x="597" y="980"/>
                    <a:pt x="616" y="981"/>
                    <a:pt x="634" y="981"/>
                  </a:cubicBezTo>
                  <a:cubicBezTo>
                    <a:pt x="1280" y="981"/>
                    <a:pt x="1289"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55" name="Google Shape;1755;p46"/>
            <p:cNvSpPr/>
            <p:nvPr/>
          </p:nvSpPr>
          <p:spPr>
            <a:xfrm>
              <a:off x="943917" y="3290441"/>
              <a:ext cx="30486" cy="26913"/>
            </a:xfrm>
            <a:custGeom>
              <a:avLst/>
              <a:gdLst/>
              <a:ahLst/>
              <a:cxnLst/>
              <a:rect l="l" t="t" r="r" b="b"/>
              <a:pathLst>
                <a:path w="1126" h="994" extrusionOk="0">
                  <a:moveTo>
                    <a:pt x="640" y="0"/>
                  </a:moveTo>
                  <a:cubicBezTo>
                    <a:pt x="522" y="0"/>
                    <a:pt x="403" y="45"/>
                    <a:pt x="305" y="142"/>
                  </a:cubicBezTo>
                  <a:cubicBezTo>
                    <a:pt x="1" y="446"/>
                    <a:pt x="214" y="994"/>
                    <a:pt x="639" y="994"/>
                  </a:cubicBezTo>
                  <a:cubicBezTo>
                    <a:pt x="913" y="994"/>
                    <a:pt x="1126" y="781"/>
                    <a:pt x="1126" y="507"/>
                  </a:cubicBezTo>
                  <a:cubicBezTo>
                    <a:pt x="1126" y="198"/>
                    <a:pt x="888"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56" name="Google Shape;1756;p46"/>
            <p:cNvSpPr/>
            <p:nvPr/>
          </p:nvSpPr>
          <p:spPr>
            <a:xfrm>
              <a:off x="943917" y="3358751"/>
              <a:ext cx="30486" cy="26913"/>
            </a:xfrm>
            <a:custGeom>
              <a:avLst/>
              <a:gdLst/>
              <a:ahLst/>
              <a:cxnLst/>
              <a:rect l="l" t="t" r="r" b="b"/>
              <a:pathLst>
                <a:path w="1126" h="994" extrusionOk="0">
                  <a:moveTo>
                    <a:pt x="640" y="0"/>
                  </a:moveTo>
                  <a:cubicBezTo>
                    <a:pt x="522" y="0"/>
                    <a:pt x="403" y="45"/>
                    <a:pt x="305" y="142"/>
                  </a:cubicBezTo>
                  <a:cubicBezTo>
                    <a:pt x="1" y="446"/>
                    <a:pt x="214" y="993"/>
                    <a:pt x="639" y="993"/>
                  </a:cubicBezTo>
                  <a:cubicBezTo>
                    <a:pt x="913" y="993"/>
                    <a:pt x="1126" y="781"/>
                    <a:pt x="1126" y="507"/>
                  </a:cubicBezTo>
                  <a:cubicBezTo>
                    <a:pt x="1126" y="198"/>
                    <a:pt x="888"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57" name="Google Shape;1757;p46"/>
            <p:cNvSpPr/>
            <p:nvPr/>
          </p:nvSpPr>
          <p:spPr>
            <a:xfrm>
              <a:off x="945568" y="3427549"/>
              <a:ext cx="34900" cy="26479"/>
            </a:xfrm>
            <a:custGeom>
              <a:avLst/>
              <a:gdLst/>
              <a:ahLst/>
              <a:cxnLst/>
              <a:rect l="l" t="t" r="r" b="b"/>
              <a:pathLst>
                <a:path w="1289" h="978" extrusionOk="0">
                  <a:moveTo>
                    <a:pt x="636" y="0"/>
                  </a:moveTo>
                  <a:cubicBezTo>
                    <a:pt x="617" y="0"/>
                    <a:pt x="598" y="1"/>
                    <a:pt x="578" y="3"/>
                  </a:cubicBezTo>
                  <a:cubicBezTo>
                    <a:pt x="1" y="33"/>
                    <a:pt x="1" y="914"/>
                    <a:pt x="578" y="975"/>
                  </a:cubicBezTo>
                  <a:cubicBezTo>
                    <a:pt x="598" y="977"/>
                    <a:pt x="617" y="978"/>
                    <a:pt x="636" y="978"/>
                  </a:cubicBezTo>
                  <a:cubicBezTo>
                    <a:pt x="1288" y="978"/>
                    <a:pt x="1288" y="0"/>
                    <a:pt x="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58" name="Google Shape;1758;p46"/>
            <p:cNvSpPr/>
            <p:nvPr/>
          </p:nvSpPr>
          <p:spPr>
            <a:xfrm>
              <a:off x="945568" y="3495832"/>
              <a:ext cx="34900" cy="26506"/>
            </a:xfrm>
            <a:custGeom>
              <a:avLst/>
              <a:gdLst/>
              <a:ahLst/>
              <a:cxnLst/>
              <a:rect l="l" t="t" r="r" b="b"/>
              <a:pathLst>
                <a:path w="1289" h="979" extrusionOk="0">
                  <a:moveTo>
                    <a:pt x="636" y="1"/>
                  </a:moveTo>
                  <a:cubicBezTo>
                    <a:pt x="617" y="1"/>
                    <a:pt x="598" y="2"/>
                    <a:pt x="578" y="3"/>
                  </a:cubicBezTo>
                  <a:cubicBezTo>
                    <a:pt x="1" y="34"/>
                    <a:pt x="1" y="915"/>
                    <a:pt x="578" y="976"/>
                  </a:cubicBezTo>
                  <a:cubicBezTo>
                    <a:pt x="598" y="978"/>
                    <a:pt x="617" y="979"/>
                    <a:pt x="636" y="979"/>
                  </a:cubicBezTo>
                  <a:cubicBezTo>
                    <a:pt x="1288" y="979"/>
                    <a:pt x="1288"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59" name="Google Shape;1759;p46"/>
            <p:cNvSpPr/>
            <p:nvPr/>
          </p:nvSpPr>
          <p:spPr>
            <a:xfrm>
              <a:off x="943917" y="3563628"/>
              <a:ext cx="30486" cy="26940"/>
            </a:xfrm>
            <a:custGeom>
              <a:avLst/>
              <a:gdLst/>
              <a:ahLst/>
              <a:cxnLst/>
              <a:rect l="l" t="t" r="r" b="b"/>
              <a:pathLst>
                <a:path w="1126" h="995" extrusionOk="0">
                  <a:moveTo>
                    <a:pt x="644" y="1"/>
                  </a:moveTo>
                  <a:cubicBezTo>
                    <a:pt x="525" y="1"/>
                    <a:pt x="404" y="45"/>
                    <a:pt x="305" y="144"/>
                  </a:cubicBezTo>
                  <a:cubicBezTo>
                    <a:pt x="1" y="448"/>
                    <a:pt x="214" y="995"/>
                    <a:pt x="639" y="995"/>
                  </a:cubicBezTo>
                  <a:cubicBezTo>
                    <a:pt x="913" y="995"/>
                    <a:pt x="1126" y="752"/>
                    <a:pt x="1126" y="478"/>
                  </a:cubicBezTo>
                  <a:cubicBezTo>
                    <a:pt x="1126" y="191"/>
                    <a:pt x="890"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0" name="Google Shape;1760;p46"/>
            <p:cNvSpPr/>
            <p:nvPr/>
          </p:nvSpPr>
          <p:spPr>
            <a:xfrm>
              <a:off x="943917" y="3631965"/>
              <a:ext cx="30486" cy="26913"/>
            </a:xfrm>
            <a:custGeom>
              <a:avLst/>
              <a:gdLst/>
              <a:ahLst/>
              <a:cxnLst/>
              <a:rect l="l" t="t" r="r" b="b"/>
              <a:pathLst>
                <a:path w="1126" h="994" extrusionOk="0">
                  <a:moveTo>
                    <a:pt x="640" y="1"/>
                  </a:moveTo>
                  <a:cubicBezTo>
                    <a:pt x="522" y="1"/>
                    <a:pt x="403" y="45"/>
                    <a:pt x="305" y="143"/>
                  </a:cubicBezTo>
                  <a:cubicBezTo>
                    <a:pt x="1" y="477"/>
                    <a:pt x="214" y="994"/>
                    <a:pt x="639" y="994"/>
                  </a:cubicBezTo>
                  <a:cubicBezTo>
                    <a:pt x="913" y="994"/>
                    <a:pt x="1126" y="781"/>
                    <a:pt x="1126" y="507"/>
                  </a:cubicBezTo>
                  <a:cubicBezTo>
                    <a:pt x="1126" y="198"/>
                    <a:pt x="888" y="1"/>
                    <a:pt x="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1" name="Google Shape;1761;p46"/>
            <p:cNvSpPr/>
            <p:nvPr/>
          </p:nvSpPr>
          <p:spPr>
            <a:xfrm>
              <a:off x="945568" y="3700763"/>
              <a:ext cx="34900" cy="26479"/>
            </a:xfrm>
            <a:custGeom>
              <a:avLst/>
              <a:gdLst/>
              <a:ahLst/>
              <a:cxnLst/>
              <a:rect l="l" t="t" r="r" b="b"/>
              <a:pathLst>
                <a:path w="1289" h="978" extrusionOk="0">
                  <a:moveTo>
                    <a:pt x="636" y="0"/>
                  </a:moveTo>
                  <a:cubicBezTo>
                    <a:pt x="617" y="0"/>
                    <a:pt x="598" y="1"/>
                    <a:pt x="578" y="3"/>
                  </a:cubicBezTo>
                  <a:cubicBezTo>
                    <a:pt x="1" y="33"/>
                    <a:pt x="1" y="915"/>
                    <a:pt x="578" y="976"/>
                  </a:cubicBezTo>
                  <a:cubicBezTo>
                    <a:pt x="598" y="977"/>
                    <a:pt x="617" y="978"/>
                    <a:pt x="636" y="978"/>
                  </a:cubicBezTo>
                  <a:cubicBezTo>
                    <a:pt x="1288" y="978"/>
                    <a:pt x="1288" y="0"/>
                    <a:pt x="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2" name="Google Shape;1762;p46"/>
            <p:cNvSpPr/>
            <p:nvPr/>
          </p:nvSpPr>
          <p:spPr>
            <a:xfrm>
              <a:off x="943917" y="3769371"/>
              <a:ext cx="30486" cy="26940"/>
            </a:xfrm>
            <a:custGeom>
              <a:avLst/>
              <a:gdLst/>
              <a:ahLst/>
              <a:cxnLst/>
              <a:rect l="l" t="t" r="r" b="b"/>
              <a:pathLst>
                <a:path w="1126" h="995" extrusionOk="0">
                  <a:moveTo>
                    <a:pt x="644" y="1"/>
                  </a:moveTo>
                  <a:cubicBezTo>
                    <a:pt x="525" y="1"/>
                    <a:pt x="404" y="45"/>
                    <a:pt x="305" y="144"/>
                  </a:cubicBezTo>
                  <a:cubicBezTo>
                    <a:pt x="1" y="448"/>
                    <a:pt x="214" y="995"/>
                    <a:pt x="639" y="995"/>
                  </a:cubicBezTo>
                  <a:cubicBezTo>
                    <a:pt x="913" y="995"/>
                    <a:pt x="1126" y="752"/>
                    <a:pt x="1126" y="478"/>
                  </a:cubicBezTo>
                  <a:cubicBezTo>
                    <a:pt x="1126" y="191"/>
                    <a:pt x="890"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3" name="Google Shape;1763;p46"/>
            <p:cNvSpPr/>
            <p:nvPr/>
          </p:nvSpPr>
          <p:spPr>
            <a:xfrm>
              <a:off x="897023" y="3153550"/>
              <a:ext cx="27183" cy="27183"/>
            </a:xfrm>
            <a:custGeom>
              <a:avLst/>
              <a:gdLst/>
              <a:ahLst/>
              <a:cxnLst/>
              <a:rect l="l" t="t" r="r" b="b"/>
              <a:pathLst>
                <a:path w="1004" h="1004" extrusionOk="0">
                  <a:moveTo>
                    <a:pt x="487" y="1"/>
                  </a:moveTo>
                  <a:cubicBezTo>
                    <a:pt x="243" y="1"/>
                    <a:pt x="0" y="244"/>
                    <a:pt x="0" y="518"/>
                  </a:cubicBezTo>
                  <a:cubicBezTo>
                    <a:pt x="0" y="761"/>
                    <a:pt x="243" y="1004"/>
                    <a:pt x="487" y="1004"/>
                  </a:cubicBezTo>
                  <a:cubicBezTo>
                    <a:pt x="760" y="1004"/>
                    <a:pt x="1003" y="761"/>
                    <a:pt x="1003" y="518"/>
                  </a:cubicBezTo>
                  <a:cubicBezTo>
                    <a:pt x="1003" y="24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4" name="Google Shape;1764;p46"/>
            <p:cNvSpPr/>
            <p:nvPr/>
          </p:nvSpPr>
          <p:spPr>
            <a:xfrm>
              <a:off x="897023" y="3221860"/>
              <a:ext cx="27183" cy="27183"/>
            </a:xfrm>
            <a:custGeom>
              <a:avLst/>
              <a:gdLst/>
              <a:ahLst/>
              <a:cxnLst/>
              <a:rect l="l" t="t" r="r" b="b"/>
              <a:pathLst>
                <a:path w="1004" h="1004" extrusionOk="0">
                  <a:moveTo>
                    <a:pt x="487" y="1"/>
                  </a:moveTo>
                  <a:cubicBezTo>
                    <a:pt x="243" y="1"/>
                    <a:pt x="0" y="244"/>
                    <a:pt x="0" y="517"/>
                  </a:cubicBezTo>
                  <a:cubicBezTo>
                    <a:pt x="0" y="791"/>
                    <a:pt x="243" y="1004"/>
                    <a:pt x="487" y="1004"/>
                  </a:cubicBezTo>
                  <a:cubicBezTo>
                    <a:pt x="760" y="1004"/>
                    <a:pt x="1003" y="791"/>
                    <a:pt x="1003" y="517"/>
                  </a:cubicBezTo>
                  <a:cubicBezTo>
                    <a:pt x="1003" y="24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5" name="Google Shape;1765;p46"/>
            <p:cNvSpPr/>
            <p:nvPr/>
          </p:nvSpPr>
          <p:spPr>
            <a:xfrm>
              <a:off x="892907" y="3290441"/>
              <a:ext cx="31299" cy="26913"/>
            </a:xfrm>
            <a:custGeom>
              <a:avLst/>
              <a:gdLst/>
              <a:ahLst/>
              <a:cxnLst/>
              <a:rect l="l" t="t" r="r" b="b"/>
              <a:pathLst>
                <a:path w="1156" h="994" extrusionOk="0">
                  <a:moveTo>
                    <a:pt x="647" y="0"/>
                  </a:moveTo>
                  <a:cubicBezTo>
                    <a:pt x="525" y="0"/>
                    <a:pt x="402" y="45"/>
                    <a:pt x="304" y="142"/>
                  </a:cubicBezTo>
                  <a:cubicBezTo>
                    <a:pt x="0" y="446"/>
                    <a:pt x="213" y="994"/>
                    <a:pt x="669" y="994"/>
                  </a:cubicBezTo>
                  <a:cubicBezTo>
                    <a:pt x="912" y="994"/>
                    <a:pt x="1155" y="781"/>
                    <a:pt x="1155" y="507"/>
                  </a:cubicBezTo>
                  <a:cubicBezTo>
                    <a:pt x="1155" y="198"/>
                    <a:pt x="903" y="0"/>
                    <a:pt x="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6" name="Google Shape;1766;p46"/>
            <p:cNvSpPr/>
            <p:nvPr/>
          </p:nvSpPr>
          <p:spPr>
            <a:xfrm>
              <a:off x="897023" y="3358481"/>
              <a:ext cx="27183" cy="27183"/>
            </a:xfrm>
            <a:custGeom>
              <a:avLst/>
              <a:gdLst/>
              <a:ahLst/>
              <a:cxnLst/>
              <a:rect l="l" t="t" r="r" b="b"/>
              <a:pathLst>
                <a:path w="1004" h="1004" extrusionOk="0">
                  <a:moveTo>
                    <a:pt x="487" y="0"/>
                  </a:moveTo>
                  <a:cubicBezTo>
                    <a:pt x="243" y="0"/>
                    <a:pt x="0" y="244"/>
                    <a:pt x="0" y="517"/>
                  </a:cubicBezTo>
                  <a:cubicBezTo>
                    <a:pt x="0" y="791"/>
                    <a:pt x="243" y="1003"/>
                    <a:pt x="487" y="1003"/>
                  </a:cubicBezTo>
                  <a:cubicBezTo>
                    <a:pt x="760" y="1003"/>
                    <a:pt x="1003" y="791"/>
                    <a:pt x="1003" y="517"/>
                  </a:cubicBezTo>
                  <a:cubicBezTo>
                    <a:pt x="1003" y="244"/>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7" name="Google Shape;1767;p46"/>
            <p:cNvSpPr/>
            <p:nvPr/>
          </p:nvSpPr>
          <p:spPr>
            <a:xfrm>
              <a:off x="894559" y="3427549"/>
              <a:ext cx="34900" cy="26479"/>
            </a:xfrm>
            <a:custGeom>
              <a:avLst/>
              <a:gdLst/>
              <a:ahLst/>
              <a:cxnLst/>
              <a:rect l="l" t="t" r="r" b="b"/>
              <a:pathLst>
                <a:path w="1289" h="978" extrusionOk="0">
                  <a:moveTo>
                    <a:pt x="663" y="0"/>
                  </a:moveTo>
                  <a:cubicBezTo>
                    <a:pt x="645" y="0"/>
                    <a:pt x="627" y="1"/>
                    <a:pt x="608" y="3"/>
                  </a:cubicBezTo>
                  <a:cubicBezTo>
                    <a:pt x="0" y="33"/>
                    <a:pt x="0" y="914"/>
                    <a:pt x="608" y="975"/>
                  </a:cubicBezTo>
                  <a:cubicBezTo>
                    <a:pt x="627" y="977"/>
                    <a:pt x="645" y="978"/>
                    <a:pt x="663" y="978"/>
                  </a:cubicBezTo>
                  <a:cubicBezTo>
                    <a:pt x="1289" y="978"/>
                    <a:pt x="1289" y="0"/>
                    <a:pt x="6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8" name="Google Shape;1768;p46"/>
            <p:cNvSpPr/>
            <p:nvPr/>
          </p:nvSpPr>
          <p:spPr>
            <a:xfrm>
              <a:off x="897023" y="3495913"/>
              <a:ext cx="27183" cy="26371"/>
            </a:xfrm>
            <a:custGeom>
              <a:avLst/>
              <a:gdLst/>
              <a:ahLst/>
              <a:cxnLst/>
              <a:rect l="l" t="t" r="r" b="b"/>
              <a:pathLst>
                <a:path w="1004" h="974" extrusionOk="0">
                  <a:moveTo>
                    <a:pt x="487" y="0"/>
                  </a:moveTo>
                  <a:cubicBezTo>
                    <a:pt x="243" y="0"/>
                    <a:pt x="0" y="213"/>
                    <a:pt x="0" y="487"/>
                  </a:cubicBezTo>
                  <a:cubicBezTo>
                    <a:pt x="0" y="760"/>
                    <a:pt x="243" y="973"/>
                    <a:pt x="487" y="973"/>
                  </a:cubicBezTo>
                  <a:cubicBezTo>
                    <a:pt x="760" y="973"/>
                    <a:pt x="1003" y="760"/>
                    <a:pt x="1003" y="487"/>
                  </a:cubicBezTo>
                  <a:cubicBezTo>
                    <a:pt x="100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69" name="Google Shape;1769;p46"/>
            <p:cNvSpPr/>
            <p:nvPr/>
          </p:nvSpPr>
          <p:spPr>
            <a:xfrm>
              <a:off x="897023" y="3564224"/>
              <a:ext cx="27183" cy="26344"/>
            </a:xfrm>
            <a:custGeom>
              <a:avLst/>
              <a:gdLst/>
              <a:ahLst/>
              <a:cxnLst/>
              <a:rect l="l" t="t" r="r" b="b"/>
              <a:pathLst>
                <a:path w="1004" h="973" extrusionOk="0">
                  <a:moveTo>
                    <a:pt x="487" y="0"/>
                  </a:moveTo>
                  <a:cubicBezTo>
                    <a:pt x="243" y="0"/>
                    <a:pt x="0" y="213"/>
                    <a:pt x="0" y="487"/>
                  </a:cubicBezTo>
                  <a:cubicBezTo>
                    <a:pt x="0" y="760"/>
                    <a:pt x="243" y="973"/>
                    <a:pt x="487" y="973"/>
                  </a:cubicBezTo>
                  <a:cubicBezTo>
                    <a:pt x="760" y="973"/>
                    <a:pt x="1003" y="760"/>
                    <a:pt x="1003" y="487"/>
                  </a:cubicBezTo>
                  <a:cubicBezTo>
                    <a:pt x="100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0" name="Google Shape;1770;p46"/>
            <p:cNvSpPr/>
            <p:nvPr/>
          </p:nvSpPr>
          <p:spPr>
            <a:xfrm>
              <a:off x="897023" y="3632534"/>
              <a:ext cx="27183" cy="26344"/>
            </a:xfrm>
            <a:custGeom>
              <a:avLst/>
              <a:gdLst/>
              <a:ahLst/>
              <a:cxnLst/>
              <a:rect l="l" t="t" r="r" b="b"/>
              <a:pathLst>
                <a:path w="1004" h="973" extrusionOk="0">
                  <a:moveTo>
                    <a:pt x="487" y="0"/>
                  </a:moveTo>
                  <a:cubicBezTo>
                    <a:pt x="243" y="0"/>
                    <a:pt x="0" y="213"/>
                    <a:pt x="0" y="486"/>
                  </a:cubicBezTo>
                  <a:cubicBezTo>
                    <a:pt x="0" y="760"/>
                    <a:pt x="243" y="973"/>
                    <a:pt x="487" y="973"/>
                  </a:cubicBezTo>
                  <a:cubicBezTo>
                    <a:pt x="760" y="973"/>
                    <a:pt x="1003" y="760"/>
                    <a:pt x="1003" y="486"/>
                  </a:cubicBezTo>
                  <a:cubicBezTo>
                    <a:pt x="100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1" name="Google Shape;1771;p46"/>
            <p:cNvSpPr/>
            <p:nvPr/>
          </p:nvSpPr>
          <p:spPr>
            <a:xfrm>
              <a:off x="897023" y="3700817"/>
              <a:ext cx="27183" cy="26371"/>
            </a:xfrm>
            <a:custGeom>
              <a:avLst/>
              <a:gdLst/>
              <a:ahLst/>
              <a:cxnLst/>
              <a:rect l="l" t="t" r="r" b="b"/>
              <a:pathLst>
                <a:path w="1004" h="974" extrusionOk="0">
                  <a:moveTo>
                    <a:pt x="487" y="1"/>
                  </a:moveTo>
                  <a:cubicBezTo>
                    <a:pt x="243" y="1"/>
                    <a:pt x="0" y="214"/>
                    <a:pt x="0" y="487"/>
                  </a:cubicBezTo>
                  <a:cubicBezTo>
                    <a:pt x="0" y="761"/>
                    <a:pt x="243" y="974"/>
                    <a:pt x="487" y="974"/>
                  </a:cubicBezTo>
                  <a:cubicBezTo>
                    <a:pt x="760" y="974"/>
                    <a:pt x="1003" y="761"/>
                    <a:pt x="1003" y="487"/>
                  </a:cubicBezTo>
                  <a:cubicBezTo>
                    <a:pt x="100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2" name="Google Shape;1772;p46"/>
            <p:cNvSpPr/>
            <p:nvPr/>
          </p:nvSpPr>
          <p:spPr>
            <a:xfrm>
              <a:off x="892907" y="3769371"/>
              <a:ext cx="31299" cy="26940"/>
            </a:xfrm>
            <a:custGeom>
              <a:avLst/>
              <a:gdLst/>
              <a:ahLst/>
              <a:cxnLst/>
              <a:rect l="l" t="t" r="r" b="b"/>
              <a:pathLst>
                <a:path w="1156" h="995" extrusionOk="0">
                  <a:moveTo>
                    <a:pt x="651" y="1"/>
                  </a:moveTo>
                  <a:cubicBezTo>
                    <a:pt x="528" y="1"/>
                    <a:pt x="403" y="45"/>
                    <a:pt x="304" y="144"/>
                  </a:cubicBezTo>
                  <a:cubicBezTo>
                    <a:pt x="0" y="448"/>
                    <a:pt x="213" y="995"/>
                    <a:pt x="669" y="995"/>
                  </a:cubicBezTo>
                  <a:cubicBezTo>
                    <a:pt x="912" y="995"/>
                    <a:pt x="1155" y="752"/>
                    <a:pt x="1155" y="478"/>
                  </a:cubicBezTo>
                  <a:cubicBezTo>
                    <a:pt x="1155" y="191"/>
                    <a:pt x="906"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3" name="Google Shape;1773;p46"/>
            <p:cNvSpPr/>
            <p:nvPr/>
          </p:nvSpPr>
          <p:spPr>
            <a:xfrm>
              <a:off x="846826" y="3153550"/>
              <a:ext cx="26344" cy="27183"/>
            </a:xfrm>
            <a:custGeom>
              <a:avLst/>
              <a:gdLst/>
              <a:ahLst/>
              <a:cxnLst/>
              <a:rect l="l" t="t" r="r" b="b"/>
              <a:pathLst>
                <a:path w="973" h="1004" extrusionOk="0">
                  <a:moveTo>
                    <a:pt x="487" y="1"/>
                  </a:moveTo>
                  <a:cubicBezTo>
                    <a:pt x="213" y="1"/>
                    <a:pt x="0" y="244"/>
                    <a:pt x="0" y="518"/>
                  </a:cubicBezTo>
                  <a:cubicBezTo>
                    <a:pt x="0" y="761"/>
                    <a:pt x="213" y="1004"/>
                    <a:pt x="487" y="1004"/>
                  </a:cubicBezTo>
                  <a:cubicBezTo>
                    <a:pt x="760" y="1004"/>
                    <a:pt x="973" y="761"/>
                    <a:pt x="973" y="518"/>
                  </a:cubicBezTo>
                  <a:cubicBezTo>
                    <a:pt x="973" y="24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4" name="Google Shape;1774;p46"/>
            <p:cNvSpPr/>
            <p:nvPr/>
          </p:nvSpPr>
          <p:spPr>
            <a:xfrm>
              <a:off x="846826" y="3221860"/>
              <a:ext cx="26344" cy="27183"/>
            </a:xfrm>
            <a:custGeom>
              <a:avLst/>
              <a:gdLst/>
              <a:ahLst/>
              <a:cxnLst/>
              <a:rect l="l" t="t" r="r" b="b"/>
              <a:pathLst>
                <a:path w="973" h="1004" extrusionOk="0">
                  <a:moveTo>
                    <a:pt x="487" y="1"/>
                  </a:moveTo>
                  <a:cubicBezTo>
                    <a:pt x="213" y="1"/>
                    <a:pt x="0" y="244"/>
                    <a:pt x="0" y="517"/>
                  </a:cubicBezTo>
                  <a:cubicBezTo>
                    <a:pt x="0" y="791"/>
                    <a:pt x="213" y="1004"/>
                    <a:pt x="487" y="1004"/>
                  </a:cubicBezTo>
                  <a:cubicBezTo>
                    <a:pt x="760" y="1004"/>
                    <a:pt x="973" y="791"/>
                    <a:pt x="973" y="517"/>
                  </a:cubicBezTo>
                  <a:cubicBezTo>
                    <a:pt x="973" y="24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5" name="Google Shape;1775;p46"/>
            <p:cNvSpPr/>
            <p:nvPr/>
          </p:nvSpPr>
          <p:spPr>
            <a:xfrm>
              <a:off x="841871" y="3290441"/>
              <a:ext cx="31299" cy="26913"/>
            </a:xfrm>
            <a:custGeom>
              <a:avLst/>
              <a:gdLst/>
              <a:ahLst/>
              <a:cxnLst/>
              <a:rect l="l" t="t" r="r" b="b"/>
              <a:pathLst>
                <a:path w="1156" h="994" extrusionOk="0">
                  <a:moveTo>
                    <a:pt x="661" y="0"/>
                  </a:moveTo>
                  <a:cubicBezTo>
                    <a:pt x="539" y="0"/>
                    <a:pt x="412" y="45"/>
                    <a:pt x="305" y="142"/>
                  </a:cubicBezTo>
                  <a:cubicBezTo>
                    <a:pt x="1" y="446"/>
                    <a:pt x="244" y="994"/>
                    <a:pt x="670" y="994"/>
                  </a:cubicBezTo>
                  <a:cubicBezTo>
                    <a:pt x="943" y="994"/>
                    <a:pt x="1156" y="750"/>
                    <a:pt x="1156" y="507"/>
                  </a:cubicBezTo>
                  <a:cubicBezTo>
                    <a:pt x="1156" y="198"/>
                    <a:pt x="918" y="0"/>
                    <a:pt x="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6" name="Google Shape;1776;p46"/>
            <p:cNvSpPr/>
            <p:nvPr/>
          </p:nvSpPr>
          <p:spPr>
            <a:xfrm>
              <a:off x="846826" y="3358481"/>
              <a:ext cx="26344" cy="27183"/>
            </a:xfrm>
            <a:custGeom>
              <a:avLst/>
              <a:gdLst/>
              <a:ahLst/>
              <a:cxnLst/>
              <a:rect l="l" t="t" r="r" b="b"/>
              <a:pathLst>
                <a:path w="973" h="1004" extrusionOk="0">
                  <a:moveTo>
                    <a:pt x="487" y="0"/>
                  </a:moveTo>
                  <a:cubicBezTo>
                    <a:pt x="213" y="0"/>
                    <a:pt x="0" y="244"/>
                    <a:pt x="0" y="517"/>
                  </a:cubicBezTo>
                  <a:cubicBezTo>
                    <a:pt x="0" y="791"/>
                    <a:pt x="213" y="1003"/>
                    <a:pt x="487" y="1003"/>
                  </a:cubicBezTo>
                  <a:cubicBezTo>
                    <a:pt x="760" y="1003"/>
                    <a:pt x="973" y="791"/>
                    <a:pt x="973" y="517"/>
                  </a:cubicBezTo>
                  <a:cubicBezTo>
                    <a:pt x="973" y="244"/>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7" name="Google Shape;1777;p46"/>
            <p:cNvSpPr/>
            <p:nvPr/>
          </p:nvSpPr>
          <p:spPr>
            <a:xfrm>
              <a:off x="841871" y="3427062"/>
              <a:ext cx="31299" cy="26913"/>
            </a:xfrm>
            <a:custGeom>
              <a:avLst/>
              <a:gdLst/>
              <a:ahLst/>
              <a:cxnLst/>
              <a:rect l="l" t="t" r="r" b="b"/>
              <a:pathLst>
                <a:path w="1156" h="994" extrusionOk="0">
                  <a:moveTo>
                    <a:pt x="661" y="0"/>
                  </a:moveTo>
                  <a:cubicBezTo>
                    <a:pt x="539" y="0"/>
                    <a:pt x="412" y="44"/>
                    <a:pt x="305" y="142"/>
                  </a:cubicBezTo>
                  <a:cubicBezTo>
                    <a:pt x="1" y="446"/>
                    <a:pt x="244" y="993"/>
                    <a:pt x="670" y="993"/>
                  </a:cubicBezTo>
                  <a:cubicBezTo>
                    <a:pt x="943" y="993"/>
                    <a:pt x="1156" y="780"/>
                    <a:pt x="1156" y="507"/>
                  </a:cubicBezTo>
                  <a:cubicBezTo>
                    <a:pt x="1156" y="198"/>
                    <a:pt x="918" y="0"/>
                    <a:pt x="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8" name="Google Shape;1778;p46"/>
            <p:cNvSpPr/>
            <p:nvPr/>
          </p:nvSpPr>
          <p:spPr>
            <a:xfrm>
              <a:off x="846826" y="3495913"/>
              <a:ext cx="26344" cy="26371"/>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79" name="Google Shape;1779;p46"/>
            <p:cNvSpPr/>
            <p:nvPr/>
          </p:nvSpPr>
          <p:spPr>
            <a:xfrm>
              <a:off x="846826" y="3564224"/>
              <a:ext cx="26344" cy="26344"/>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0" name="Google Shape;1780;p46"/>
            <p:cNvSpPr/>
            <p:nvPr/>
          </p:nvSpPr>
          <p:spPr>
            <a:xfrm>
              <a:off x="846826" y="3632534"/>
              <a:ext cx="26344" cy="26344"/>
            </a:xfrm>
            <a:custGeom>
              <a:avLst/>
              <a:gdLst/>
              <a:ahLst/>
              <a:cxnLst/>
              <a:rect l="l" t="t" r="r" b="b"/>
              <a:pathLst>
                <a:path w="973"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1" name="Google Shape;1781;p46"/>
            <p:cNvSpPr/>
            <p:nvPr/>
          </p:nvSpPr>
          <p:spPr>
            <a:xfrm>
              <a:off x="846826" y="3700817"/>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2" name="Google Shape;1782;p46"/>
            <p:cNvSpPr/>
            <p:nvPr/>
          </p:nvSpPr>
          <p:spPr>
            <a:xfrm>
              <a:off x="841871" y="3769371"/>
              <a:ext cx="31299" cy="26940"/>
            </a:xfrm>
            <a:custGeom>
              <a:avLst/>
              <a:gdLst/>
              <a:ahLst/>
              <a:cxnLst/>
              <a:rect l="l" t="t" r="r" b="b"/>
              <a:pathLst>
                <a:path w="1156" h="995" extrusionOk="0">
                  <a:moveTo>
                    <a:pt x="665" y="1"/>
                  </a:moveTo>
                  <a:cubicBezTo>
                    <a:pt x="542" y="1"/>
                    <a:pt x="414" y="45"/>
                    <a:pt x="305" y="144"/>
                  </a:cubicBezTo>
                  <a:cubicBezTo>
                    <a:pt x="1" y="448"/>
                    <a:pt x="244" y="995"/>
                    <a:pt x="670" y="995"/>
                  </a:cubicBezTo>
                  <a:cubicBezTo>
                    <a:pt x="943" y="964"/>
                    <a:pt x="1156" y="752"/>
                    <a:pt x="1156" y="478"/>
                  </a:cubicBezTo>
                  <a:cubicBezTo>
                    <a:pt x="1156" y="191"/>
                    <a:pt x="921" y="1"/>
                    <a:pt x="6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3" name="Google Shape;1783;p46"/>
            <p:cNvSpPr/>
            <p:nvPr/>
          </p:nvSpPr>
          <p:spPr>
            <a:xfrm>
              <a:off x="790510" y="3154227"/>
              <a:ext cx="34927" cy="26588"/>
            </a:xfrm>
            <a:custGeom>
              <a:avLst/>
              <a:gdLst/>
              <a:ahLst/>
              <a:cxnLst/>
              <a:rect l="l" t="t" r="r" b="b"/>
              <a:pathLst>
                <a:path w="1290" h="982" extrusionOk="0">
                  <a:moveTo>
                    <a:pt x="603" y="1"/>
                  </a:moveTo>
                  <a:cubicBezTo>
                    <a:pt x="1" y="1"/>
                    <a:pt x="9" y="981"/>
                    <a:pt x="628" y="981"/>
                  </a:cubicBezTo>
                  <a:cubicBezTo>
                    <a:pt x="646" y="981"/>
                    <a:pt x="664" y="981"/>
                    <a:pt x="682" y="979"/>
                  </a:cubicBezTo>
                  <a:cubicBezTo>
                    <a:pt x="1290" y="918"/>
                    <a:pt x="1290" y="37"/>
                    <a:pt x="682" y="6"/>
                  </a:cubicBezTo>
                  <a:cubicBezTo>
                    <a:pt x="655" y="3"/>
                    <a:pt x="629" y="1"/>
                    <a:pt x="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4" name="Google Shape;1784;p46"/>
            <p:cNvSpPr/>
            <p:nvPr/>
          </p:nvSpPr>
          <p:spPr>
            <a:xfrm>
              <a:off x="791674" y="3222131"/>
              <a:ext cx="31299" cy="26913"/>
            </a:xfrm>
            <a:custGeom>
              <a:avLst/>
              <a:gdLst/>
              <a:ahLst/>
              <a:cxnLst/>
              <a:rect l="l" t="t" r="r" b="b"/>
              <a:pathLst>
                <a:path w="1156" h="994" extrusionOk="0">
                  <a:moveTo>
                    <a:pt x="670" y="1"/>
                  </a:moveTo>
                  <a:cubicBezTo>
                    <a:pt x="552" y="1"/>
                    <a:pt x="433" y="45"/>
                    <a:pt x="335" y="143"/>
                  </a:cubicBezTo>
                  <a:cubicBezTo>
                    <a:pt x="1" y="447"/>
                    <a:pt x="213" y="963"/>
                    <a:pt x="639" y="994"/>
                  </a:cubicBezTo>
                  <a:cubicBezTo>
                    <a:pt x="913" y="994"/>
                    <a:pt x="1156" y="781"/>
                    <a:pt x="1156" y="507"/>
                  </a:cubicBezTo>
                  <a:cubicBezTo>
                    <a:pt x="1156" y="198"/>
                    <a:pt x="918"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5" name="Google Shape;1785;p46"/>
            <p:cNvSpPr/>
            <p:nvPr/>
          </p:nvSpPr>
          <p:spPr>
            <a:xfrm>
              <a:off x="791674" y="3290441"/>
              <a:ext cx="31299" cy="26913"/>
            </a:xfrm>
            <a:custGeom>
              <a:avLst/>
              <a:gdLst/>
              <a:ahLst/>
              <a:cxnLst/>
              <a:rect l="l" t="t" r="r" b="b"/>
              <a:pathLst>
                <a:path w="1156" h="994" extrusionOk="0">
                  <a:moveTo>
                    <a:pt x="670" y="0"/>
                  </a:moveTo>
                  <a:cubicBezTo>
                    <a:pt x="552" y="0"/>
                    <a:pt x="433" y="45"/>
                    <a:pt x="335" y="142"/>
                  </a:cubicBezTo>
                  <a:cubicBezTo>
                    <a:pt x="1" y="446"/>
                    <a:pt x="213" y="963"/>
                    <a:pt x="639" y="994"/>
                  </a:cubicBezTo>
                  <a:cubicBezTo>
                    <a:pt x="913" y="994"/>
                    <a:pt x="1156" y="781"/>
                    <a:pt x="1156" y="507"/>
                  </a:cubicBezTo>
                  <a:cubicBezTo>
                    <a:pt x="1156" y="198"/>
                    <a:pt x="918"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6" name="Google Shape;1786;p46"/>
            <p:cNvSpPr/>
            <p:nvPr/>
          </p:nvSpPr>
          <p:spPr>
            <a:xfrm>
              <a:off x="790537" y="3359239"/>
              <a:ext cx="34900" cy="26479"/>
            </a:xfrm>
            <a:custGeom>
              <a:avLst/>
              <a:gdLst/>
              <a:ahLst/>
              <a:cxnLst/>
              <a:rect l="l" t="t" r="r" b="b"/>
              <a:pathLst>
                <a:path w="1289" h="978" extrusionOk="0">
                  <a:moveTo>
                    <a:pt x="626" y="0"/>
                  </a:moveTo>
                  <a:cubicBezTo>
                    <a:pt x="0" y="0"/>
                    <a:pt x="0" y="978"/>
                    <a:pt x="626" y="978"/>
                  </a:cubicBezTo>
                  <a:cubicBezTo>
                    <a:pt x="644" y="978"/>
                    <a:pt x="662" y="977"/>
                    <a:pt x="681" y="975"/>
                  </a:cubicBezTo>
                  <a:cubicBezTo>
                    <a:pt x="1289" y="915"/>
                    <a:pt x="1289" y="33"/>
                    <a:pt x="681" y="3"/>
                  </a:cubicBezTo>
                  <a:cubicBezTo>
                    <a:pt x="662" y="1"/>
                    <a:pt x="644" y="0"/>
                    <a:pt x="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7" name="Google Shape;1787;p46"/>
            <p:cNvSpPr/>
            <p:nvPr/>
          </p:nvSpPr>
          <p:spPr>
            <a:xfrm>
              <a:off x="791674" y="3427062"/>
              <a:ext cx="31299" cy="26913"/>
            </a:xfrm>
            <a:custGeom>
              <a:avLst/>
              <a:gdLst/>
              <a:ahLst/>
              <a:cxnLst/>
              <a:rect l="l" t="t" r="r" b="b"/>
              <a:pathLst>
                <a:path w="1156" h="994" extrusionOk="0">
                  <a:moveTo>
                    <a:pt x="670" y="0"/>
                  </a:moveTo>
                  <a:cubicBezTo>
                    <a:pt x="552" y="0"/>
                    <a:pt x="433" y="44"/>
                    <a:pt x="335" y="142"/>
                  </a:cubicBezTo>
                  <a:cubicBezTo>
                    <a:pt x="1" y="446"/>
                    <a:pt x="213" y="963"/>
                    <a:pt x="639" y="993"/>
                  </a:cubicBezTo>
                  <a:cubicBezTo>
                    <a:pt x="913" y="993"/>
                    <a:pt x="1156" y="780"/>
                    <a:pt x="1156" y="507"/>
                  </a:cubicBezTo>
                  <a:cubicBezTo>
                    <a:pt x="1156" y="198"/>
                    <a:pt x="918"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8" name="Google Shape;1788;p46"/>
            <p:cNvSpPr/>
            <p:nvPr/>
          </p:nvSpPr>
          <p:spPr>
            <a:xfrm>
              <a:off x="791674" y="3495345"/>
              <a:ext cx="31299" cy="26940"/>
            </a:xfrm>
            <a:custGeom>
              <a:avLst/>
              <a:gdLst/>
              <a:ahLst/>
              <a:cxnLst/>
              <a:rect l="l" t="t" r="r" b="b"/>
              <a:pathLst>
                <a:path w="1156" h="995" extrusionOk="0">
                  <a:moveTo>
                    <a:pt x="670" y="1"/>
                  </a:moveTo>
                  <a:cubicBezTo>
                    <a:pt x="552" y="1"/>
                    <a:pt x="433" y="45"/>
                    <a:pt x="335" y="143"/>
                  </a:cubicBezTo>
                  <a:cubicBezTo>
                    <a:pt x="1" y="447"/>
                    <a:pt x="213" y="964"/>
                    <a:pt x="639" y="994"/>
                  </a:cubicBezTo>
                  <a:cubicBezTo>
                    <a:pt x="913" y="994"/>
                    <a:pt x="1156" y="781"/>
                    <a:pt x="1156" y="508"/>
                  </a:cubicBezTo>
                  <a:cubicBezTo>
                    <a:pt x="1156" y="198"/>
                    <a:pt x="918"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89" name="Google Shape;1789;p46"/>
            <p:cNvSpPr/>
            <p:nvPr/>
          </p:nvSpPr>
          <p:spPr>
            <a:xfrm>
              <a:off x="790510" y="3563330"/>
              <a:ext cx="34927" cy="27319"/>
            </a:xfrm>
            <a:custGeom>
              <a:avLst/>
              <a:gdLst/>
              <a:ahLst/>
              <a:cxnLst/>
              <a:rect l="l" t="t" r="r" b="b"/>
              <a:pathLst>
                <a:path w="1290" h="1009" extrusionOk="0">
                  <a:moveTo>
                    <a:pt x="628" y="0"/>
                  </a:moveTo>
                  <a:cubicBezTo>
                    <a:pt x="1" y="0"/>
                    <a:pt x="1" y="1008"/>
                    <a:pt x="628" y="1008"/>
                  </a:cubicBezTo>
                  <a:cubicBezTo>
                    <a:pt x="646" y="1008"/>
                    <a:pt x="664" y="1008"/>
                    <a:pt x="682" y="1006"/>
                  </a:cubicBezTo>
                  <a:cubicBezTo>
                    <a:pt x="1290" y="945"/>
                    <a:pt x="1290" y="64"/>
                    <a:pt x="682" y="3"/>
                  </a:cubicBezTo>
                  <a:cubicBezTo>
                    <a:pt x="664" y="1"/>
                    <a:pt x="646"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90" name="Google Shape;1790;p46"/>
            <p:cNvSpPr/>
            <p:nvPr/>
          </p:nvSpPr>
          <p:spPr>
            <a:xfrm>
              <a:off x="790537" y="3632453"/>
              <a:ext cx="34900" cy="26506"/>
            </a:xfrm>
            <a:custGeom>
              <a:avLst/>
              <a:gdLst/>
              <a:ahLst/>
              <a:cxnLst/>
              <a:rect l="l" t="t" r="r" b="b"/>
              <a:pathLst>
                <a:path w="1289" h="979" extrusionOk="0">
                  <a:moveTo>
                    <a:pt x="626" y="1"/>
                  </a:moveTo>
                  <a:cubicBezTo>
                    <a:pt x="0" y="1"/>
                    <a:pt x="0" y="978"/>
                    <a:pt x="626" y="978"/>
                  </a:cubicBezTo>
                  <a:cubicBezTo>
                    <a:pt x="644" y="978"/>
                    <a:pt x="662" y="977"/>
                    <a:pt x="681" y="976"/>
                  </a:cubicBezTo>
                  <a:cubicBezTo>
                    <a:pt x="1289" y="915"/>
                    <a:pt x="1289" y="33"/>
                    <a:pt x="681" y="3"/>
                  </a:cubicBezTo>
                  <a:cubicBezTo>
                    <a:pt x="662" y="1"/>
                    <a:pt x="644" y="1"/>
                    <a:pt x="6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91" name="Google Shape;1791;p46"/>
            <p:cNvSpPr/>
            <p:nvPr/>
          </p:nvSpPr>
          <p:spPr>
            <a:xfrm>
              <a:off x="791674" y="3700275"/>
              <a:ext cx="31299" cy="26913"/>
            </a:xfrm>
            <a:custGeom>
              <a:avLst/>
              <a:gdLst/>
              <a:ahLst/>
              <a:cxnLst/>
              <a:rect l="l" t="t" r="r" b="b"/>
              <a:pathLst>
                <a:path w="1156" h="994" extrusionOk="0">
                  <a:moveTo>
                    <a:pt x="670" y="0"/>
                  </a:moveTo>
                  <a:cubicBezTo>
                    <a:pt x="552" y="0"/>
                    <a:pt x="433" y="45"/>
                    <a:pt x="335" y="142"/>
                  </a:cubicBezTo>
                  <a:cubicBezTo>
                    <a:pt x="1" y="446"/>
                    <a:pt x="213" y="963"/>
                    <a:pt x="639" y="994"/>
                  </a:cubicBezTo>
                  <a:cubicBezTo>
                    <a:pt x="943" y="994"/>
                    <a:pt x="1156" y="781"/>
                    <a:pt x="1156" y="507"/>
                  </a:cubicBezTo>
                  <a:cubicBezTo>
                    <a:pt x="1156" y="198"/>
                    <a:pt x="918"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sp>
          <p:nvSpPr>
            <p:cNvPr id="1792" name="Google Shape;1792;p46"/>
            <p:cNvSpPr/>
            <p:nvPr/>
          </p:nvSpPr>
          <p:spPr>
            <a:xfrm>
              <a:off x="791674" y="3769371"/>
              <a:ext cx="31299" cy="26940"/>
            </a:xfrm>
            <a:custGeom>
              <a:avLst/>
              <a:gdLst/>
              <a:ahLst/>
              <a:cxnLst/>
              <a:rect l="l" t="t" r="r" b="b"/>
              <a:pathLst>
                <a:path w="1156" h="995" extrusionOk="0">
                  <a:moveTo>
                    <a:pt x="651" y="1"/>
                  </a:moveTo>
                  <a:cubicBezTo>
                    <a:pt x="528" y="1"/>
                    <a:pt x="403" y="45"/>
                    <a:pt x="305" y="144"/>
                  </a:cubicBezTo>
                  <a:cubicBezTo>
                    <a:pt x="1" y="448"/>
                    <a:pt x="213" y="964"/>
                    <a:pt x="639" y="995"/>
                  </a:cubicBezTo>
                  <a:cubicBezTo>
                    <a:pt x="943" y="995"/>
                    <a:pt x="1156" y="752"/>
                    <a:pt x="1156" y="478"/>
                  </a:cubicBezTo>
                  <a:cubicBezTo>
                    <a:pt x="1156" y="191"/>
                    <a:pt x="907"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sap" charset="0"/>
              </a:endParaRPr>
            </a:p>
          </p:txBody>
        </p:sp>
      </p:grpSp>
      <p:sp>
        <p:nvSpPr>
          <p:cNvPr id="1793" name="Google Shape;1793;p46"/>
          <p:cNvSpPr txBox="1">
            <a:spLocks noGrp="1"/>
          </p:cNvSpPr>
          <p:nvPr>
            <p:ph type="ctrTitle" idx="4294967295"/>
          </p:nvPr>
        </p:nvSpPr>
        <p:spPr>
          <a:xfrm>
            <a:off x="1403648" y="339502"/>
            <a:ext cx="5832648" cy="19855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Asap" charset="0"/>
              </a:rPr>
              <a:t>WIRELESS BYPASS Charging System For E-Vehicle using DARRIEUS</a:t>
            </a:r>
            <a:endParaRPr dirty="0">
              <a:latin typeface="Asap" charset="0"/>
            </a:endParaRP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572000" y="2139702"/>
            <a:ext cx="3600400" cy="244827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p:cNvSpPr txBox="1"/>
          <p:nvPr/>
        </p:nvSpPr>
        <p:spPr>
          <a:xfrm>
            <a:off x="539552" y="1635646"/>
            <a:ext cx="4104456" cy="1815882"/>
          </a:xfrm>
          <a:prstGeom prst="rect">
            <a:avLst/>
          </a:prstGeom>
          <a:noFill/>
        </p:spPr>
        <p:txBody>
          <a:bodyPr wrap="square" rtlCol="0">
            <a:spAutoFit/>
          </a:bodyPr>
          <a:lstStyle/>
          <a:p>
            <a:r>
              <a:rPr lang="en-US" sz="1600" b="1" dirty="0" smtClean="0">
                <a:solidFill>
                  <a:srgbClr val="FFFF00"/>
                </a:solidFill>
                <a:latin typeface="Asap" charset="0"/>
              </a:rPr>
              <a:t>TEAM </a:t>
            </a:r>
          </a:p>
          <a:p>
            <a:r>
              <a:rPr lang="en-US" sz="1600" dirty="0" smtClean="0">
                <a:solidFill>
                  <a:srgbClr val="FFFF00"/>
                </a:solidFill>
                <a:latin typeface="Asap" charset="0"/>
              </a:rPr>
              <a:t>Naresh kumar M P</a:t>
            </a:r>
          </a:p>
          <a:p>
            <a:r>
              <a:rPr lang="en-US" sz="1600" dirty="0" smtClean="0">
                <a:solidFill>
                  <a:srgbClr val="FFFF00"/>
                </a:solidFill>
                <a:latin typeface="Asap" charset="0"/>
              </a:rPr>
              <a:t>Sanjay kumar S</a:t>
            </a:r>
          </a:p>
          <a:p>
            <a:r>
              <a:rPr lang="en-US" sz="1600" dirty="0" smtClean="0">
                <a:solidFill>
                  <a:srgbClr val="FFFF00"/>
                </a:solidFill>
                <a:latin typeface="Asap" charset="0"/>
              </a:rPr>
              <a:t>Arul </a:t>
            </a:r>
            <a:r>
              <a:rPr lang="en-US" sz="1600" dirty="0" smtClean="0">
                <a:solidFill>
                  <a:srgbClr val="FFFF00"/>
                </a:solidFill>
                <a:latin typeface="Asap" charset="0"/>
              </a:rPr>
              <a:t>S</a:t>
            </a:r>
          </a:p>
          <a:p>
            <a:endParaRPr lang="en-US" sz="1600" dirty="0" smtClean="0">
              <a:solidFill>
                <a:srgbClr val="FFFF00"/>
              </a:solidFill>
              <a:latin typeface="Asap" charset="0"/>
            </a:endParaRPr>
          </a:p>
          <a:p>
            <a:r>
              <a:rPr lang="en-US" sz="1600" dirty="0" smtClean="0">
                <a:solidFill>
                  <a:srgbClr val="FFFF00"/>
                </a:solidFill>
                <a:latin typeface="Asap" charset="0"/>
              </a:rPr>
              <a:t>Final year – ECE .</a:t>
            </a:r>
            <a:endParaRPr lang="en-US" sz="1600" dirty="0" smtClean="0">
              <a:solidFill>
                <a:srgbClr val="FFFF00"/>
              </a:solidFill>
              <a:latin typeface="Asap" charset="0"/>
            </a:endParaRPr>
          </a:p>
          <a:p>
            <a:endParaRPr lang="en-US" sz="1600" b="1" dirty="0" smtClean="0">
              <a:solidFill>
                <a:srgbClr val="FFFF00"/>
              </a:solidFill>
              <a:latin typeface="Asap" charset="0"/>
            </a:endParaRPr>
          </a:p>
        </p:txBody>
      </p:sp>
      <p:sp>
        <p:nvSpPr>
          <p:cNvPr id="4" name="TextBox 3"/>
          <p:cNvSpPr txBox="1"/>
          <p:nvPr/>
        </p:nvSpPr>
        <p:spPr>
          <a:xfrm>
            <a:off x="467544" y="3435846"/>
            <a:ext cx="3600400" cy="1569660"/>
          </a:xfrm>
          <a:prstGeom prst="rect">
            <a:avLst/>
          </a:prstGeom>
          <a:noFill/>
        </p:spPr>
        <p:txBody>
          <a:bodyPr wrap="square" rtlCol="0">
            <a:spAutoFit/>
          </a:bodyPr>
          <a:lstStyle/>
          <a:p>
            <a:r>
              <a:rPr lang="en-US" sz="1600" b="1" dirty="0" smtClean="0">
                <a:solidFill>
                  <a:srgbClr val="00B0F0"/>
                </a:solidFill>
                <a:latin typeface="Asap" charset="0"/>
              </a:rPr>
              <a:t>MENTOR</a:t>
            </a:r>
          </a:p>
          <a:p>
            <a:r>
              <a:rPr lang="en-US" sz="1600" dirty="0" smtClean="0">
                <a:solidFill>
                  <a:srgbClr val="00B0F0"/>
                </a:solidFill>
                <a:latin typeface="Asap" charset="0"/>
              </a:rPr>
              <a:t>Mrs V. Jino shiny .  ME</a:t>
            </a:r>
          </a:p>
          <a:p>
            <a:r>
              <a:rPr lang="en-US" sz="1600" dirty="0" smtClean="0">
                <a:solidFill>
                  <a:srgbClr val="00B0F0"/>
                </a:solidFill>
                <a:latin typeface="Asap" charset="0"/>
              </a:rPr>
              <a:t>Assistant  professor , </a:t>
            </a:r>
            <a:r>
              <a:rPr lang="en-US" sz="1600" dirty="0" smtClean="0">
                <a:solidFill>
                  <a:srgbClr val="00B0F0"/>
                </a:solidFill>
                <a:latin typeface="Asap" charset="0"/>
              </a:rPr>
              <a:t>ECE.</a:t>
            </a:r>
          </a:p>
          <a:p>
            <a:endParaRPr lang="en-US" sz="1600" dirty="0" smtClean="0">
              <a:solidFill>
                <a:srgbClr val="00B0F0"/>
              </a:solidFill>
              <a:latin typeface="Asap" charset="0"/>
            </a:endParaRPr>
          </a:p>
          <a:p>
            <a:r>
              <a:rPr lang="en-US" sz="1600" b="1" dirty="0" smtClean="0">
                <a:solidFill>
                  <a:srgbClr val="00B0F0"/>
                </a:solidFill>
                <a:latin typeface="Asap" charset="0"/>
              </a:rPr>
              <a:t>Stella </a:t>
            </a:r>
            <a:r>
              <a:rPr lang="en-US" sz="1600" b="1" dirty="0" smtClean="0">
                <a:solidFill>
                  <a:srgbClr val="00B0F0"/>
                </a:solidFill>
                <a:latin typeface="Asap" charset="0"/>
              </a:rPr>
              <a:t>Mary’s College of Engineering. </a:t>
            </a:r>
          </a:p>
          <a:p>
            <a:r>
              <a:rPr lang="en-US" sz="1600" dirty="0" smtClean="0">
                <a:solidFill>
                  <a:srgbClr val="00B0F0"/>
                </a:solidFill>
                <a:latin typeface="Asap" charset="0"/>
              </a:rPr>
              <a:t>. </a:t>
            </a:r>
            <a:endParaRPr lang="en-IN" sz="1600" dirty="0">
              <a:solidFill>
                <a:srgbClr val="00B0F0"/>
              </a:solidFill>
              <a:latin typeface="Asap" charset="0"/>
            </a:endParaRPr>
          </a:p>
        </p:txBody>
      </p:sp>
    </p:spTree>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93"/>
                                        </p:tgtEl>
                                        <p:attrNameLst>
                                          <p:attrName>style.visibility</p:attrName>
                                        </p:attrNameLst>
                                      </p:cBhvr>
                                      <p:to>
                                        <p:strVal val="visible"/>
                                      </p:to>
                                    </p:set>
                                    <p:animEffect transition="in" filter="fade">
                                      <p:cBhvr>
                                        <p:cTn id="7" dur="1000"/>
                                        <p:tgtEl>
                                          <p:spTgt spid="1793"/>
                                        </p:tgtEl>
                                      </p:cBhvr>
                                    </p:animEffect>
                                    <p:anim calcmode="lin" valueType="num">
                                      <p:cBhvr>
                                        <p:cTn id="8" dur="1000" fill="hold"/>
                                        <p:tgtEl>
                                          <p:spTgt spid="1793"/>
                                        </p:tgtEl>
                                        <p:attrNameLst>
                                          <p:attrName>ppt_x</p:attrName>
                                        </p:attrNameLst>
                                      </p:cBhvr>
                                      <p:tavLst>
                                        <p:tav tm="0">
                                          <p:val>
                                            <p:strVal val="#ppt_x"/>
                                          </p:val>
                                        </p:tav>
                                        <p:tav tm="100000">
                                          <p:val>
                                            <p:strVal val="#ppt_x"/>
                                          </p:val>
                                        </p:tav>
                                      </p:tavLst>
                                    </p:anim>
                                    <p:anim calcmode="lin" valueType="num">
                                      <p:cBhvr>
                                        <p:cTn id="9" dur="1000" fill="hold"/>
                                        <p:tgtEl>
                                          <p:spTgt spid="17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7" name="Google Shape;2077;p57"/>
          <p:cNvSpPr txBox="1">
            <a:spLocks noGrp="1"/>
          </p:cNvSpPr>
          <p:nvPr>
            <p:ph type="title"/>
          </p:nvPr>
        </p:nvSpPr>
        <p:spPr>
          <a:xfrm>
            <a:off x="971600" y="339502"/>
            <a:ext cx="4968552" cy="1080120"/>
          </a:xfrm>
          <a:prstGeom prst="rect">
            <a:avLst/>
          </a:prstGeom>
          <a:noFill/>
        </p:spPr>
        <p:txBody>
          <a:bodyPr spcFirstLastPara="1" wrap="square" lIns="91425" tIns="91425" rIns="91425" bIns="91425" anchor="t" anchorCtr="0">
            <a:noAutofit/>
          </a:bodyPr>
          <a:lstStyle/>
          <a:p>
            <a:pPr lvl="0"/>
            <a:r>
              <a:rPr lang="en-US" sz="2000" b="0" dirty="0" smtClean="0">
                <a:solidFill>
                  <a:schemeClr val="accent4"/>
                </a:solidFill>
                <a:latin typeface="Asap" charset="0"/>
              </a:rPr>
              <a:t/>
            </a:r>
            <a:br>
              <a:rPr lang="en-US" sz="2000" b="0" dirty="0" smtClean="0">
                <a:solidFill>
                  <a:schemeClr val="accent4"/>
                </a:solidFill>
                <a:latin typeface="Asap" charset="0"/>
              </a:rPr>
            </a:br>
            <a:r>
              <a:rPr lang="en-GB" sz="2000" dirty="0" smtClean="0">
                <a:solidFill>
                  <a:srgbClr val="00B0F0"/>
                </a:solidFill>
                <a:latin typeface="Asap" charset="0"/>
              </a:rPr>
              <a:t>ON-SITE SOLAR PANNEL CHARGING </a:t>
            </a:r>
            <a:r>
              <a:rPr lang="en-US" sz="2000" b="0" dirty="0" smtClean="0">
                <a:solidFill>
                  <a:schemeClr val="accent4"/>
                </a:solidFill>
                <a:latin typeface="Asap" charset="0"/>
              </a:rPr>
              <a:t/>
            </a:r>
            <a:br>
              <a:rPr lang="en-US" sz="2000" b="0" dirty="0" smtClean="0">
                <a:solidFill>
                  <a:schemeClr val="accent4"/>
                </a:solidFill>
                <a:latin typeface="Asap" charset="0"/>
              </a:rPr>
            </a:br>
            <a:r>
              <a:rPr lang="en-US" sz="1600" dirty="0">
                <a:latin typeface="Asap" charset="0"/>
              </a:rPr>
              <a:t/>
            </a:r>
            <a:br>
              <a:rPr lang="en-US" sz="1600" dirty="0">
                <a:latin typeface="Asap" charset="0"/>
              </a:rPr>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endParaRPr sz="1800" dirty="0"/>
          </a:p>
        </p:txBody>
      </p:sp>
      <p:grpSp>
        <p:nvGrpSpPr>
          <p:cNvPr id="2"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TextBox 45"/>
          <p:cNvSpPr txBox="1"/>
          <p:nvPr/>
        </p:nvSpPr>
        <p:spPr>
          <a:xfrm>
            <a:off x="539552" y="2139702"/>
            <a:ext cx="3744416" cy="2308324"/>
          </a:xfrm>
          <a:prstGeom prst="rect">
            <a:avLst/>
          </a:prstGeom>
          <a:noFill/>
        </p:spPr>
        <p:txBody>
          <a:bodyPr wrap="square" rtlCol="0">
            <a:spAutoFit/>
          </a:bodyPr>
          <a:lstStyle/>
          <a:p>
            <a:pPr algn="just"/>
            <a:r>
              <a:rPr lang="en-GB" sz="1800" dirty="0" smtClean="0">
                <a:solidFill>
                  <a:schemeClr val="bg1"/>
                </a:solidFill>
                <a:latin typeface="Asap" charset="0"/>
              </a:rPr>
              <a:t>Energy directly consumed from panels  of  solar.</a:t>
            </a:r>
          </a:p>
          <a:p>
            <a:pPr algn="just"/>
            <a:endParaRPr lang="en-GB" sz="1800" dirty="0" smtClean="0">
              <a:solidFill>
                <a:schemeClr val="bg1"/>
              </a:solidFill>
              <a:latin typeface="Asap" charset="0"/>
            </a:endParaRPr>
          </a:p>
          <a:p>
            <a:pPr algn="just"/>
            <a:r>
              <a:rPr lang="en-GB" sz="1800" dirty="0" smtClean="0">
                <a:solidFill>
                  <a:schemeClr val="bg1"/>
                </a:solidFill>
                <a:latin typeface="Asap" charset="0"/>
              </a:rPr>
              <a:t>Charge the vehicle </a:t>
            </a:r>
            <a:r>
              <a:rPr lang="en-GB" sz="1800" dirty="0" smtClean="0">
                <a:solidFill>
                  <a:schemeClr val="bg1"/>
                </a:solidFill>
                <a:latin typeface="Asap" charset="0"/>
              </a:rPr>
              <a:t>through </a:t>
            </a:r>
            <a:r>
              <a:rPr lang="en-GB" sz="1800" dirty="0" smtClean="0">
                <a:solidFill>
                  <a:schemeClr val="bg1"/>
                </a:solidFill>
                <a:latin typeface="Asap" charset="0"/>
              </a:rPr>
              <a:t>charging  port.</a:t>
            </a:r>
          </a:p>
          <a:p>
            <a:pPr algn="just"/>
            <a:endParaRPr lang="en-GB" sz="1800" dirty="0" smtClean="0">
              <a:solidFill>
                <a:schemeClr val="bg1"/>
              </a:solidFill>
              <a:latin typeface="Asap" charset="0"/>
            </a:endParaRPr>
          </a:p>
          <a:p>
            <a:pPr algn="just"/>
            <a:r>
              <a:rPr lang="en-GB" sz="1800" dirty="0" smtClean="0">
                <a:solidFill>
                  <a:schemeClr val="bg1"/>
                </a:solidFill>
                <a:latin typeface="Asap" charset="0"/>
              </a:rPr>
              <a:t>These mechanism  has efficiently  time  consuming.</a:t>
            </a:r>
            <a:endParaRPr lang="en-GB" sz="1800" dirty="0">
              <a:solidFill>
                <a:schemeClr val="bg1"/>
              </a:solidFill>
              <a:latin typeface="Asap" charset="0"/>
            </a:endParaRPr>
          </a:p>
        </p:txBody>
      </p:sp>
      <p:sp>
        <p:nvSpPr>
          <p:cNvPr id="2052" name="AutoShape 4"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4" name="AutoShape 6"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6" name="AutoShape 8"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8" name="AutoShape 10"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60" name="AutoShape 12"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6866" name="Picture 2" descr="Solar Energy for Electric Vehicle Charging - Green.org"/>
          <p:cNvPicPr>
            <a:picLocks noChangeAspect="1" noChangeArrowheads="1"/>
          </p:cNvPicPr>
          <p:nvPr/>
        </p:nvPicPr>
        <p:blipFill>
          <a:blip r:embed="rId3"/>
          <a:srcRect/>
          <a:stretch>
            <a:fillRect/>
          </a:stretch>
        </p:blipFill>
        <p:spPr bwMode="auto">
          <a:xfrm>
            <a:off x="4860032" y="1563638"/>
            <a:ext cx="4104456" cy="2244477"/>
          </a:xfrm>
          <a:prstGeom prst="rect">
            <a:avLst/>
          </a:prstGeom>
          <a:noFill/>
        </p:spPr>
      </p:pic>
    </p:spTree>
    <p:extLst>
      <p:ext uri="{BB962C8B-B14F-4D97-AF65-F5344CB8AC3E}">
        <p14:creationId xmlns="" xmlns:p14="http://schemas.microsoft.com/office/powerpoint/2010/main" val="4231563193"/>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77"/>
                                        </p:tgtEl>
                                        <p:attrNameLst>
                                          <p:attrName>style.visibility</p:attrName>
                                        </p:attrNameLst>
                                      </p:cBhvr>
                                      <p:to>
                                        <p:strVal val="visible"/>
                                      </p:to>
                                    </p:set>
                                    <p:animEffect transition="in" filter="circle(in)">
                                      <p:cBhvr>
                                        <p:cTn id="7" dur="2000"/>
                                        <p:tgtEl>
                                          <p:spTgt spid="2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7" name="Google Shape;2077;p57"/>
          <p:cNvSpPr txBox="1">
            <a:spLocks noGrp="1"/>
          </p:cNvSpPr>
          <p:nvPr>
            <p:ph type="title" idx="4294967295"/>
          </p:nvPr>
        </p:nvSpPr>
        <p:spPr>
          <a:xfrm>
            <a:off x="0" y="1203325"/>
            <a:ext cx="3494088" cy="3160713"/>
          </a:xfrm>
          <a:prstGeom prst="rect">
            <a:avLst/>
          </a:prstGeom>
        </p:spPr>
        <p:txBody>
          <a:bodyPr spcFirstLastPara="1" wrap="square" lIns="91425" tIns="91425" rIns="91425" bIns="91425" anchor="t" anchorCtr="0">
            <a:noAutofit/>
          </a:bodyPr>
          <a:lstStyle/>
          <a:p>
            <a:pPr lvl="0"/>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endParaRPr sz="1800" dirty="0"/>
          </a:p>
        </p:txBody>
      </p:sp>
      <p:grpSp>
        <p:nvGrpSpPr>
          <p:cNvPr id="4"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539552" y="339502"/>
            <a:ext cx="6552728" cy="954107"/>
          </a:xfrm>
          <a:prstGeom prst="rect">
            <a:avLst/>
          </a:prstGeom>
          <a:noFill/>
        </p:spPr>
        <p:txBody>
          <a:bodyPr wrap="square" rtlCol="0">
            <a:spAutoFit/>
          </a:bodyPr>
          <a:lstStyle/>
          <a:p>
            <a:r>
              <a:rPr lang="en-GB" sz="2800" dirty="0" smtClean="0">
                <a:solidFill>
                  <a:srgbClr val="FFFF00"/>
                </a:solidFill>
                <a:latin typeface="Arial Rounded MT Bold" pitchFamily="34" charset="0"/>
              </a:rPr>
              <a:t>PROPOSED </a:t>
            </a:r>
            <a:r>
              <a:rPr lang="en-GB" sz="2800" dirty="0" smtClean="0">
                <a:solidFill>
                  <a:srgbClr val="FFFF00"/>
                </a:solidFill>
                <a:latin typeface="Arial Rounded MT Bold" pitchFamily="34" charset="0"/>
              </a:rPr>
              <a:t>SYSTEM</a:t>
            </a:r>
          </a:p>
          <a:p>
            <a:r>
              <a:rPr lang="en-GB" sz="2800" dirty="0" smtClean="0">
                <a:solidFill>
                  <a:srgbClr val="FFFF00"/>
                </a:solidFill>
                <a:latin typeface="Arial Rounded MT Bold" pitchFamily="34" charset="0"/>
              </a:rPr>
              <a:t> </a:t>
            </a:r>
          </a:p>
        </p:txBody>
      </p:sp>
      <p:sp>
        <p:nvSpPr>
          <p:cNvPr id="48" name="Rectangle 47"/>
          <p:cNvSpPr/>
          <p:nvPr/>
        </p:nvSpPr>
        <p:spPr>
          <a:xfrm>
            <a:off x="395536" y="1851670"/>
            <a:ext cx="2088232" cy="100811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b="1" dirty="0" smtClean="0">
                <a:solidFill>
                  <a:srgbClr val="00CC00"/>
                </a:solidFill>
              </a:rPr>
              <a:t>Using DARRIEUS wind generate  electricity </a:t>
            </a:r>
            <a:endParaRPr lang="en-GB" b="1" dirty="0">
              <a:solidFill>
                <a:srgbClr val="00CC00"/>
              </a:solidFill>
            </a:endParaRPr>
          </a:p>
        </p:txBody>
      </p:sp>
      <p:sp>
        <p:nvSpPr>
          <p:cNvPr id="51" name="Rectangle 50"/>
          <p:cNvSpPr/>
          <p:nvPr/>
        </p:nvSpPr>
        <p:spPr>
          <a:xfrm>
            <a:off x="3563888" y="1851670"/>
            <a:ext cx="1584176" cy="100811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b="1" dirty="0" smtClean="0">
                <a:solidFill>
                  <a:srgbClr val="00CC00"/>
                </a:solidFill>
              </a:rPr>
              <a:t>Using transformer step down the  AC current</a:t>
            </a:r>
            <a:endParaRPr lang="en-GB" dirty="0"/>
          </a:p>
        </p:txBody>
      </p:sp>
      <p:sp>
        <p:nvSpPr>
          <p:cNvPr id="52" name="Rectangle 51"/>
          <p:cNvSpPr/>
          <p:nvPr/>
        </p:nvSpPr>
        <p:spPr>
          <a:xfrm>
            <a:off x="467544" y="3795886"/>
            <a:ext cx="2088232" cy="108012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b="1" dirty="0" smtClean="0">
                <a:solidFill>
                  <a:srgbClr val="00CC00"/>
                </a:solidFill>
              </a:rPr>
              <a:t>Through the coil, battery gets charged on the motion.</a:t>
            </a:r>
            <a:endParaRPr lang="en-GB" dirty="0"/>
          </a:p>
        </p:txBody>
      </p:sp>
      <p:sp>
        <p:nvSpPr>
          <p:cNvPr id="53" name="Rectangle 52"/>
          <p:cNvSpPr/>
          <p:nvPr/>
        </p:nvSpPr>
        <p:spPr>
          <a:xfrm>
            <a:off x="3275856" y="3795886"/>
            <a:ext cx="2016224" cy="108012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b="1" dirty="0" smtClean="0">
                <a:solidFill>
                  <a:srgbClr val="00CC00"/>
                </a:solidFill>
              </a:rPr>
              <a:t>Using Rectifier AC energy is converted to DC.</a:t>
            </a:r>
            <a:endParaRPr lang="en-GB" dirty="0"/>
          </a:p>
        </p:txBody>
      </p:sp>
      <p:sp>
        <p:nvSpPr>
          <p:cNvPr id="54" name="Rectangle 53"/>
          <p:cNvSpPr/>
          <p:nvPr/>
        </p:nvSpPr>
        <p:spPr>
          <a:xfrm>
            <a:off x="6012160" y="3795886"/>
            <a:ext cx="1872208" cy="108012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b="1" dirty="0" smtClean="0">
                <a:solidFill>
                  <a:srgbClr val="00CC00"/>
                </a:solidFill>
              </a:rPr>
              <a:t>Receiver coil is installed inside the vehicles. </a:t>
            </a:r>
            <a:endParaRPr lang="en-GB" dirty="0"/>
          </a:p>
        </p:txBody>
      </p:sp>
      <p:sp>
        <p:nvSpPr>
          <p:cNvPr id="55" name="Rectangle 54"/>
          <p:cNvSpPr/>
          <p:nvPr/>
        </p:nvSpPr>
        <p:spPr>
          <a:xfrm>
            <a:off x="6012160" y="1851670"/>
            <a:ext cx="1728192" cy="100811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b="1" dirty="0" smtClean="0">
                <a:solidFill>
                  <a:srgbClr val="00CC00"/>
                </a:solidFill>
              </a:rPr>
              <a:t>Transmitter coil </a:t>
            </a:r>
          </a:p>
          <a:p>
            <a:pPr algn="ctr"/>
            <a:r>
              <a:rPr lang="en-GB" b="1" dirty="0" smtClean="0">
                <a:solidFill>
                  <a:srgbClr val="00CC00"/>
                </a:solidFill>
              </a:rPr>
              <a:t>installed in the charging pad road setup. </a:t>
            </a:r>
            <a:endParaRPr lang="en-GB" dirty="0"/>
          </a:p>
        </p:txBody>
      </p:sp>
      <p:sp>
        <p:nvSpPr>
          <p:cNvPr id="57" name="Right Arrow 56"/>
          <p:cNvSpPr/>
          <p:nvPr/>
        </p:nvSpPr>
        <p:spPr>
          <a:xfrm>
            <a:off x="2483768" y="2283718"/>
            <a:ext cx="792088" cy="14401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GB"/>
          </a:p>
        </p:txBody>
      </p:sp>
      <p:sp>
        <p:nvSpPr>
          <p:cNvPr id="58" name="Right Arrow 57"/>
          <p:cNvSpPr/>
          <p:nvPr/>
        </p:nvSpPr>
        <p:spPr>
          <a:xfrm>
            <a:off x="5148064" y="2283718"/>
            <a:ext cx="576064" cy="14401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GB"/>
          </a:p>
        </p:txBody>
      </p:sp>
      <p:sp>
        <p:nvSpPr>
          <p:cNvPr id="59" name="Down Arrow 58"/>
          <p:cNvSpPr/>
          <p:nvPr/>
        </p:nvSpPr>
        <p:spPr>
          <a:xfrm>
            <a:off x="6732240" y="2859782"/>
            <a:ext cx="144016" cy="72008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GB"/>
          </a:p>
        </p:txBody>
      </p:sp>
      <p:sp>
        <p:nvSpPr>
          <p:cNvPr id="60" name="Left Arrow 59"/>
          <p:cNvSpPr/>
          <p:nvPr/>
        </p:nvSpPr>
        <p:spPr>
          <a:xfrm>
            <a:off x="5436096" y="4227934"/>
            <a:ext cx="576064" cy="144016"/>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GB"/>
          </a:p>
        </p:txBody>
      </p:sp>
      <p:sp>
        <p:nvSpPr>
          <p:cNvPr id="61" name="Left Arrow 60"/>
          <p:cNvSpPr/>
          <p:nvPr/>
        </p:nvSpPr>
        <p:spPr>
          <a:xfrm>
            <a:off x="2699792" y="4227934"/>
            <a:ext cx="576064" cy="144016"/>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GB"/>
          </a:p>
        </p:txBody>
      </p:sp>
      <p:sp>
        <p:nvSpPr>
          <p:cNvPr id="62" name="TextBox 61"/>
          <p:cNvSpPr txBox="1"/>
          <p:nvPr/>
        </p:nvSpPr>
        <p:spPr>
          <a:xfrm>
            <a:off x="2699792" y="987574"/>
            <a:ext cx="3744416" cy="738664"/>
          </a:xfrm>
          <a:prstGeom prst="rect">
            <a:avLst/>
          </a:prstGeom>
          <a:noFill/>
        </p:spPr>
        <p:txBody>
          <a:bodyPr wrap="square" rtlCol="0">
            <a:spAutoFit/>
          </a:bodyPr>
          <a:lstStyle/>
          <a:p>
            <a:r>
              <a:rPr lang="en-GB" sz="2800" b="1" dirty="0" smtClean="0">
                <a:solidFill>
                  <a:srgbClr val="00B0F0"/>
                </a:solidFill>
                <a:latin typeface="Asap" charset="0"/>
              </a:rPr>
              <a:t>BLOCK   DIAGRAM</a:t>
            </a:r>
            <a:endParaRPr lang="en-IN" sz="2800" b="1" dirty="0" smtClean="0">
              <a:solidFill>
                <a:srgbClr val="00B0F0"/>
              </a:solidFill>
              <a:latin typeface="Asap" charset="0"/>
            </a:endParaRPr>
          </a:p>
          <a:p>
            <a:endParaRPr lang="en-GB" dirty="0"/>
          </a:p>
        </p:txBody>
      </p:sp>
    </p:spTree>
    <p:extLst>
      <p:ext uri="{BB962C8B-B14F-4D97-AF65-F5344CB8AC3E}">
        <p14:creationId xmlns="" xmlns:p14="http://schemas.microsoft.com/office/powerpoint/2010/main" val="4231563193"/>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77"/>
                                        </p:tgtEl>
                                        <p:attrNameLst>
                                          <p:attrName>style.visibility</p:attrName>
                                        </p:attrNameLst>
                                      </p:cBhvr>
                                      <p:to>
                                        <p:strVal val="visible"/>
                                      </p:to>
                                    </p:set>
                                    <p:animEffect transition="in" filter="circle(in)">
                                      <p:cBhvr>
                                        <p:cTn id="7" dur="2000"/>
                                        <p:tgtEl>
                                          <p:spTgt spid="207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7" name="Google Shape;2077;p57"/>
          <p:cNvSpPr txBox="1">
            <a:spLocks noGrp="1"/>
          </p:cNvSpPr>
          <p:nvPr>
            <p:ph type="title"/>
          </p:nvPr>
        </p:nvSpPr>
        <p:spPr>
          <a:xfrm>
            <a:off x="179512" y="1419622"/>
            <a:ext cx="3494535" cy="2944521"/>
          </a:xfrm>
          <a:prstGeom prst="rect">
            <a:avLst/>
          </a:prstGeom>
        </p:spPr>
        <p:txBody>
          <a:bodyPr spcFirstLastPara="1" wrap="square" lIns="91425" tIns="91425" rIns="91425" bIns="91425" anchor="t" anchorCtr="0">
            <a:noAutofit/>
          </a:bodyPr>
          <a:lstStyle/>
          <a:p>
            <a:pPr lvl="0"/>
            <a:r>
              <a:rPr lang="en-US" sz="2000" b="0" dirty="0" smtClean="0">
                <a:solidFill>
                  <a:schemeClr val="bg1"/>
                </a:solidFill>
                <a:latin typeface="Asap" charset="0"/>
              </a:rPr>
              <a:t>1. Darrieus wind turbine is a Vertical  Axis Wind Turbine (VAWT).</a:t>
            </a:r>
            <a:r>
              <a:rPr lang="en-US" sz="2000" dirty="0" smtClean="0">
                <a:solidFill>
                  <a:schemeClr val="bg1"/>
                </a:solidFill>
                <a:latin typeface="Asap" charset="0"/>
              </a:rPr>
              <a:t/>
            </a:r>
            <a:br>
              <a:rPr lang="en-US" sz="2000" dirty="0" smtClean="0">
                <a:solidFill>
                  <a:schemeClr val="bg1"/>
                </a:solidFill>
                <a:latin typeface="Asap" charset="0"/>
              </a:rPr>
            </a:br>
            <a:r>
              <a:rPr lang="en-US" sz="2000" dirty="0" smtClean="0">
                <a:solidFill>
                  <a:schemeClr val="bg1"/>
                </a:solidFill>
                <a:latin typeface="Asap" charset="0"/>
              </a:rPr>
              <a:t/>
            </a:r>
            <a:br>
              <a:rPr lang="en-US" sz="2000" dirty="0" smtClean="0">
                <a:solidFill>
                  <a:schemeClr val="bg1"/>
                </a:solidFill>
                <a:latin typeface="Asap" charset="0"/>
              </a:rPr>
            </a:br>
            <a:r>
              <a:rPr lang="en-US" sz="2000" b="0" dirty="0" smtClean="0">
                <a:solidFill>
                  <a:schemeClr val="bg1"/>
                </a:solidFill>
                <a:latin typeface="Asap" charset="0"/>
              </a:rPr>
              <a:t>2. It has a curved aerofoil blades mounted on the rotating shaft.</a:t>
            </a:r>
            <a:r>
              <a:rPr lang="en-US" sz="1800" dirty="0" smtClean="0"/>
              <a:t/>
            </a:r>
            <a:br>
              <a:rPr lang="en-US" sz="1800" dirty="0" smtClean="0"/>
            </a:br>
            <a:r>
              <a:rPr lang="en-US" sz="1800" dirty="0"/>
              <a:t/>
            </a:r>
            <a:br>
              <a:rPr lang="en-US" sz="1800" dirty="0"/>
            </a:br>
            <a:r>
              <a:rPr lang="en-US" sz="1800" dirty="0" smtClean="0"/>
              <a:t/>
            </a:r>
            <a:br>
              <a:rPr lang="en-US" sz="1800" dirty="0" smtClean="0"/>
            </a:br>
            <a:endParaRPr sz="1800" dirty="0"/>
          </a:p>
        </p:txBody>
      </p:sp>
      <p:grpSp>
        <p:nvGrpSpPr>
          <p:cNvPr id="2"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043608" y="411510"/>
            <a:ext cx="5400600" cy="523220"/>
          </a:xfrm>
          <a:prstGeom prst="rect">
            <a:avLst/>
          </a:prstGeom>
          <a:noFill/>
        </p:spPr>
        <p:txBody>
          <a:bodyPr wrap="square" rtlCol="0">
            <a:spAutoFit/>
          </a:bodyPr>
          <a:lstStyle/>
          <a:p>
            <a:r>
              <a:rPr lang="en-GB" sz="2800" dirty="0" smtClean="0">
                <a:solidFill>
                  <a:srgbClr val="FFFF00"/>
                </a:solidFill>
                <a:latin typeface="Arial Rounded MT Bold" pitchFamily="34" charset="0"/>
              </a:rPr>
              <a:t>DARRIEUS WIND TURBINE</a:t>
            </a:r>
            <a:endParaRPr lang="en-IN" sz="2800" dirty="0">
              <a:solidFill>
                <a:srgbClr val="FFFF00"/>
              </a:solidFill>
              <a:latin typeface="Arial Rounded MT Bold" pitchFamily="34" charset="0"/>
            </a:endParaRPr>
          </a:p>
        </p:txBody>
      </p:sp>
      <p:pic>
        <p:nvPicPr>
          <p:cNvPr id="46" name="Picture 4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580112" y="987574"/>
            <a:ext cx="2664296" cy="31683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 xmlns:p14="http://schemas.microsoft.com/office/powerpoint/2010/main" val="4231563193"/>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77"/>
                                        </p:tgtEl>
                                        <p:attrNameLst>
                                          <p:attrName>style.visibility</p:attrName>
                                        </p:attrNameLst>
                                      </p:cBhvr>
                                      <p:to>
                                        <p:strVal val="visible"/>
                                      </p:to>
                                    </p:set>
                                    <p:animEffect transition="in" filter="circle(in)">
                                      <p:cBhvr>
                                        <p:cTn id="7" dur="2000"/>
                                        <p:tgtEl>
                                          <p:spTgt spid="207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grpSp>
        <p:nvGrpSpPr>
          <p:cNvPr id="2"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259632" y="411510"/>
            <a:ext cx="6048672" cy="523220"/>
          </a:xfrm>
          <a:prstGeom prst="rect">
            <a:avLst/>
          </a:prstGeom>
          <a:noFill/>
        </p:spPr>
        <p:txBody>
          <a:bodyPr wrap="square" rtlCol="0">
            <a:spAutoFit/>
          </a:bodyPr>
          <a:lstStyle/>
          <a:p>
            <a:r>
              <a:rPr lang="en-GB" sz="2800" dirty="0" smtClean="0">
                <a:solidFill>
                  <a:srgbClr val="FFFF00"/>
                </a:solidFill>
                <a:latin typeface="Arial Rounded MT Bold" pitchFamily="34" charset="0"/>
              </a:rPr>
              <a:t>Purpose of choosing Darrieus</a:t>
            </a:r>
            <a:endParaRPr lang="en-IN" sz="2800" dirty="0">
              <a:solidFill>
                <a:srgbClr val="FFFF00"/>
              </a:solidFill>
              <a:latin typeface="Arial Rounded MT Bold" pitchFamily="34" charset="0"/>
            </a:endParaRPr>
          </a:p>
        </p:txBody>
      </p:sp>
      <p:pic>
        <p:nvPicPr>
          <p:cNvPr id="38914" name="Picture 2" descr="Magnus Effect and Vertical Axis Wind Turbine (VAWT) – Smart Servo Home"/>
          <p:cNvPicPr>
            <a:picLocks noChangeAspect="1" noChangeArrowheads="1"/>
          </p:cNvPicPr>
          <p:nvPr/>
        </p:nvPicPr>
        <p:blipFill>
          <a:blip r:embed="rId3"/>
          <a:srcRect/>
          <a:stretch>
            <a:fillRect/>
          </a:stretch>
        </p:blipFill>
        <p:spPr bwMode="auto">
          <a:xfrm>
            <a:off x="1259632" y="1275606"/>
            <a:ext cx="6552728" cy="3528392"/>
          </a:xfrm>
          <a:prstGeom prst="rect">
            <a:avLst/>
          </a:prstGeom>
          <a:noFill/>
        </p:spPr>
      </p:pic>
    </p:spTree>
    <p:extLst>
      <p:ext uri="{BB962C8B-B14F-4D97-AF65-F5344CB8AC3E}">
        <p14:creationId xmlns="" xmlns:p14="http://schemas.microsoft.com/office/powerpoint/2010/main" val="4231563193"/>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grpSp>
        <p:nvGrpSpPr>
          <p:cNvPr id="2079"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angle 43"/>
          <p:cNvSpPr/>
          <p:nvPr/>
        </p:nvSpPr>
        <p:spPr>
          <a:xfrm>
            <a:off x="1259632" y="555526"/>
            <a:ext cx="3456383" cy="461665"/>
          </a:xfrm>
          <a:prstGeom prst="rect">
            <a:avLst/>
          </a:prstGeom>
        </p:spPr>
        <p:txBody>
          <a:bodyPr wrap="square">
            <a:spAutoFit/>
          </a:bodyPr>
          <a:lstStyle/>
          <a:p>
            <a:r>
              <a:rPr lang="en-GB" sz="2400" dirty="0" smtClean="0">
                <a:solidFill>
                  <a:srgbClr val="FFFF00"/>
                </a:solidFill>
                <a:latin typeface="Arial Rounded MT Bold" pitchFamily="34" charset="0"/>
              </a:rPr>
              <a:t>TRANSMITTER</a:t>
            </a:r>
            <a:endParaRPr lang="en-IN" sz="2400" dirty="0">
              <a:solidFill>
                <a:srgbClr val="FFFF00"/>
              </a:solidFill>
              <a:latin typeface="Arial Rounded MT Bold" pitchFamily="34" charset="0"/>
            </a:endParaRPr>
          </a:p>
        </p:txBody>
      </p:sp>
      <p:sp>
        <p:nvSpPr>
          <p:cNvPr id="45" name="Rectangle 44"/>
          <p:cNvSpPr/>
          <p:nvPr/>
        </p:nvSpPr>
        <p:spPr>
          <a:xfrm>
            <a:off x="395536" y="1347614"/>
            <a:ext cx="2952328" cy="3631763"/>
          </a:xfrm>
          <a:prstGeom prst="rect">
            <a:avLst/>
          </a:prstGeom>
        </p:spPr>
        <p:txBody>
          <a:bodyPr wrap="square">
            <a:spAutoFit/>
          </a:bodyPr>
          <a:lstStyle/>
          <a:p>
            <a:r>
              <a:rPr lang="en-US" sz="2000" dirty="0" smtClean="0">
                <a:solidFill>
                  <a:schemeClr val="accent4"/>
                </a:solidFill>
              </a:rPr>
              <a:t>Transmitter is placed under the road in the way of wounding the coil.</a:t>
            </a:r>
          </a:p>
          <a:p>
            <a:endParaRPr lang="en-US" sz="2000" dirty="0" smtClean="0">
              <a:solidFill>
                <a:schemeClr val="accent4"/>
              </a:solidFill>
            </a:endParaRPr>
          </a:p>
          <a:p>
            <a:r>
              <a:rPr lang="en-US" sz="2000" dirty="0" smtClean="0">
                <a:solidFill>
                  <a:schemeClr val="accent4"/>
                </a:solidFill>
              </a:rPr>
              <a:t>It is nearly about 20 m length.</a:t>
            </a:r>
          </a:p>
          <a:p>
            <a:endParaRPr lang="en-US" sz="2000" dirty="0" smtClean="0">
              <a:solidFill>
                <a:schemeClr val="accent4"/>
              </a:solidFill>
            </a:endParaRPr>
          </a:p>
          <a:p>
            <a:r>
              <a:rPr lang="en-US" sz="2000" dirty="0" smtClean="0">
                <a:solidFill>
                  <a:schemeClr val="accent4"/>
                </a:solidFill>
              </a:rPr>
              <a:t>Moment of charging on drive is progressed.</a:t>
            </a:r>
            <a:r>
              <a:rPr lang="en-US" sz="2000" dirty="0" smtClean="0"/>
              <a:t/>
            </a:r>
            <a:br>
              <a:rPr lang="en-US" sz="2000" dirty="0" smtClean="0"/>
            </a:br>
            <a:r>
              <a:rPr lang="en-US" sz="1600" dirty="0" smtClean="0"/>
              <a:t/>
            </a:r>
            <a:br>
              <a:rPr lang="en-US" sz="1600" dirty="0" smtClean="0"/>
            </a:br>
            <a:endParaRPr lang="en-GB" dirty="0"/>
          </a:p>
        </p:txBody>
      </p:sp>
      <p:pic>
        <p:nvPicPr>
          <p:cNvPr id="48" name="Picture 47" descr="Screenshot (14).png"/>
          <p:cNvPicPr>
            <a:picLocks noChangeAspect="1"/>
          </p:cNvPicPr>
          <p:nvPr/>
        </p:nvPicPr>
        <p:blipFill>
          <a:blip r:embed="rId3"/>
          <a:stretch>
            <a:fillRect/>
          </a:stretch>
        </p:blipFill>
        <p:spPr>
          <a:xfrm>
            <a:off x="4860032" y="915566"/>
            <a:ext cx="3126315" cy="1854522"/>
          </a:xfrm>
          <a:prstGeom prst="rect">
            <a:avLst/>
          </a:prstGeom>
        </p:spPr>
      </p:pic>
      <p:sp>
        <p:nvSpPr>
          <p:cNvPr id="4098" name="AutoShape 2" descr="blob:https://web.whatsapp.com/094fb264-a43e-436f-96d0-f71aa9b8ea0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00" name="AutoShape 4" descr="blob:https://web.whatsapp.com/094fb264-a43e-436f-96d0-f71aa9b8ea0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51" name="Picture 50" descr="tx.jfif"/>
          <p:cNvPicPr>
            <a:picLocks noChangeAspect="1"/>
          </p:cNvPicPr>
          <p:nvPr/>
        </p:nvPicPr>
        <p:blipFill>
          <a:blip r:embed="rId4"/>
          <a:stretch>
            <a:fillRect/>
          </a:stretch>
        </p:blipFill>
        <p:spPr>
          <a:xfrm>
            <a:off x="4860032" y="2931790"/>
            <a:ext cx="3096344" cy="1757184"/>
          </a:xfrm>
          <a:prstGeom prst="rect">
            <a:avLst/>
          </a:prstGeom>
        </p:spPr>
      </p:pic>
    </p:spTree>
    <p:extLst>
      <p:ext uri="{BB962C8B-B14F-4D97-AF65-F5344CB8AC3E}">
        <p14:creationId xmlns="" xmlns:p14="http://schemas.microsoft.com/office/powerpoint/2010/main" val="2333028114"/>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grpSp>
        <p:nvGrpSpPr>
          <p:cNvPr id="2"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angle 43"/>
          <p:cNvSpPr/>
          <p:nvPr/>
        </p:nvSpPr>
        <p:spPr>
          <a:xfrm>
            <a:off x="1259632" y="555526"/>
            <a:ext cx="3456383" cy="461665"/>
          </a:xfrm>
          <a:prstGeom prst="rect">
            <a:avLst/>
          </a:prstGeom>
        </p:spPr>
        <p:txBody>
          <a:bodyPr wrap="square">
            <a:spAutoFit/>
          </a:bodyPr>
          <a:lstStyle/>
          <a:p>
            <a:r>
              <a:rPr lang="en-GB" sz="2400" dirty="0" smtClean="0">
                <a:solidFill>
                  <a:srgbClr val="FFFF00"/>
                </a:solidFill>
                <a:latin typeface="Arial Rounded MT Bold" pitchFamily="34" charset="0"/>
              </a:rPr>
              <a:t>RECEIVER</a:t>
            </a:r>
            <a:endParaRPr lang="en-IN" sz="2400" dirty="0">
              <a:solidFill>
                <a:srgbClr val="FFFF00"/>
              </a:solidFill>
              <a:latin typeface="Arial Rounded MT Bold" pitchFamily="34" charset="0"/>
            </a:endParaRPr>
          </a:p>
        </p:txBody>
      </p:sp>
      <p:sp>
        <p:nvSpPr>
          <p:cNvPr id="45" name="Rectangle 44"/>
          <p:cNvSpPr/>
          <p:nvPr/>
        </p:nvSpPr>
        <p:spPr>
          <a:xfrm>
            <a:off x="395536" y="1347614"/>
            <a:ext cx="2952328" cy="3016210"/>
          </a:xfrm>
          <a:prstGeom prst="rect">
            <a:avLst/>
          </a:prstGeom>
        </p:spPr>
        <p:txBody>
          <a:bodyPr wrap="square">
            <a:spAutoFit/>
          </a:bodyPr>
          <a:lstStyle/>
          <a:p>
            <a:r>
              <a:rPr lang="en-US" sz="2000" dirty="0" smtClean="0">
                <a:solidFill>
                  <a:schemeClr val="accent4"/>
                </a:solidFill>
              </a:rPr>
              <a:t>Receiver is placed in the car to charge while driving.</a:t>
            </a:r>
          </a:p>
          <a:p>
            <a:endParaRPr lang="en-US" sz="2000" dirty="0" smtClean="0">
              <a:solidFill>
                <a:schemeClr val="accent4"/>
              </a:solidFill>
            </a:endParaRPr>
          </a:p>
          <a:p>
            <a:r>
              <a:rPr lang="en-US" sz="2000" dirty="0" smtClean="0">
                <a:solidFill>
                  <a:schemeClr val="accent4"/>
                </a:solidFill>
              </a:rPr>
              <a:t>After fully charged, the car can arrive the next target distance.</a:t>
            </a:r>
          </a:p>
          <a:p>
            <a:r>
              <a:rPr lang="en-US" sz="2000" dirty="0" smtClean="0"/>
              <a:t/>
            </a:r>
            <a:br>
              <a:rPr lang="en-US" sz="2000" dirty="0" smtClean="0"/>
            </a:br>
            <a:r>
              <a:rPr lang="en-US" sz="1600" dirty="0" smtClean="0"/>
              <a:t/>
            </a:r>
            <a:br>
              <a:rPr lang="en-US" sz="1600" dirty="0" smtClean="0"/>
            </a:br>
            <a:endParaRPr lang="en-GB" dirty="0"/>
          </a:p>
        </p:txBody>
      </p:sp>
      <p:sp>
        <p:nvSpPr>
          <p:cNvPr id="4098" name="AutoShape 2" descr="blob:https://web.whatsapp.com/094fb264-a43e-436f-96d0-f71aa9b8ea0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00" name="AutoShape 4" descr="blob:https://web.whatsapp.com/094fb264-a43e-436f-96d0-f71aa9b8ea0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49" name="Picture 48" descr="rx.jfif"/>
          <p:cNvPicPr>
            <a:picLocks noChangeAspect="1"/>
          </p:cNvPicPr>
          <p:nvPr/>
        </p:nvPicPr>
        <p:blipFill>
          <a:blip r:embed="rId3"/>
          <a:stretch>
            <a:fillRect/>
          </a:stretch>
        </p:blipFill>
        <p:spPr>
          <a:xfrm>
            <a:off x="4788024" y="1131590"/>
            <a:ext cx="4032448" cy="2561706"/>
          </a:xfrm>
          <a:prstGeom prst="rect">
            <a:avLst/>
          </a:prstGeom>
        </p:spPr>
      </p:pic>
    </p:spTree>
    <p:extLst>
      <p:ext uri="{BB962C8B-B14F-4D97-AF65-F5344CB8AC3E}">
        <p14:creationId xmlns="" xmlns:p14="http://schemas.microsoft.com/office/powerpoint/2010/main" val="2333028114"/>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grpSp>
        <p:nvGrpSpPr>
          <p:cNvPr id="2"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angle 43"/>
          <p:cNvSpPr/>
          <p:nvPr/>
        </p:nvSpPr>
        <p:spPr>
          <a:xfrm>
            <a:off x="1259632" y="555526"/>
            <a:ext cx="3456383" cy="461665"/>
          </a:xfrm>
          <a:prstGeom prst="rect">
            <a:avLst/>
          </a:prstGeom>
        </p:spPr>
        <p:txBody>
          <a:bodyPr wrap="square">
            <a:spAutoFit/>
          </a:bodyPr>
          <a:lstStyle/>
          <a:p>
            <a:r>
              <a:rPr lang="en-GB" sz="2400" dirty="0" smtClean="0">
                <a:solidFill>
                  <a:srgbClr val="FFFF00"/>
                </a:solidFill>
                <a:latin typeface="Arial Rounded MT Bold" pitchFamily="34" charset="0"/>
              </a:rPr>
              <a:t>METHODOLOGY </a:t>
            </a:r>
            <a:endParaRPr lang="en-IN" sz="2400" dirty="0">
              <a:solidFill>
                <a:srgbClr val="FFFF00"/>
              </a:solidFill>
              <a:latin typeface="Arial Rounded MT Bold" pitchFamily="34" charset="0"/>
            </a:endParaRPr>
          </a:p>
        </p:txBody>
      </p:sp>
      <p:sp>
        <p:nvSpPr>
          <p:cNvPr id="45" name="Rectangle 44"/>
          <p:cNvSpPr/>
          <p:nvPr/>
        </p:nvSpPr>
        <p:spPr>
          <a:xfrm>
            <a:off x="395536" y="1347614"/>
            <a:ext cx="3816424" cy="1169551"/>
          </a:xfrm>
          <a:prstGeom prst="rect">
            <a:avLst/>
          </a:prstGeom>
        </p:spPr>
        <p:txBody>
          <a:bodyPr wrap="square">
            <a:spAutoFit/>
          </a:bodyPr>
          <a:lstStyle/>
          <a:p>
            <a:r>
              <a:rPr lang="en-GB" sz="2000" b="1" dirty="0" smtClean="0">
                <a:solidFill>
                  <a:srgbClr val="00B0F0"/>
                </a:solidFill>
              </a:rPr>
              <a:t>Inductive Power Transfer (IPT) technology</a:t>
            </a:r>
            <a:r>
              <a:rPr lang="en-US" sz="2000" dirty="0" smtClean="0"/>
              <a:t/>
            </a:r>
            <a:br>
              <a:rPr lang="en-US" sz="2000" dirty="0" smtClean="0"/>
            </a:br>
            <a:r>
              <a:rPr lang="en-US" sz="1600" dirty="0" smtClean="0"/>
              <a:t/>
            </a:r>
            <a:br>
              <a:rPr lang="en-US" sz="1600" dirty="0" smtClean="0"/>
            </a:br>
            <a:endParaRPr lang="en-GB" dirty="0"/>
          </a:p>
        </p:txBody>
      </p:sp>
      <p:sp>
        <p:nvSpPr>
          <p:cNvPr id="4098" name="AutoShape 2" descr="blob:https://web.whatsapp.com/094fb264-a43e-436f-96d0-f71aa9b8ea0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00" name="AutoShape 4" descr="blob:https://web.whatsapp.com/094fb264-a43e-436f-96d0-f71aa9b8ea0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47106" name="Picture 2" descr="https://eps.fiu.edu/wp-content/uploads/2018/07/Massod4-1.png"/>
          <p:cNvPicPr>
            <a:picLocks noChangeAspect="1" noChangeArrowheads="1"/>
          </p:cNvPicPr>
          <p:nvPr/>
        </p:nvPicPr>
        <p:blipFill>
          <a:blip r:embed="rId3"/>
          <a:srcRect/>
          <a:stretch>
            <a:fillRect/>
          </a:stretch>
        </p:blipFill>
        <p:spPr bwMode="auto">
          <a:xfrm>
            <a:off x="4644008" y="1419622"/>
            <a:ext cx="4176464" cy="2664296"/>
          </a:xfrm>
          <a:prstGeom prst="rect">
            <a:avLst/>
          </a:prstGeom>
          <a:noFill/>
        </p:spPr>
      </p:pic>
      <p:sp>
        <p:nvSpPr>
          <p:cNvPr id="50" name="TextBox 49"/>
          <p:cNvSpPr txBox="1"/>
          <p:nvPr/>
        </p:nvSpPr>
        <p:spPr>
          <a:xfrm>
            <a:off x="323528" y="2571750"/>
            <a:ext cx="3744416" cy="1477328"/>
          </a:xfrm>
          <a:prstGeom prst="rect">
            <a:avLst/>
          </a:prstGeom>
          <a:noFill/>
        </p:spPr>
        <p:txBody>
          <a:bodyPr wrap="square" rtlCol="0">
            <a:spAutoFit/>
          </a:bodyPr>
          <a:lstStyle/>
          <a:p>
            <a:pPr algn="just"/>
            <a:r>
              <a:rPr lang="en-GB" sz="1800" dirty="0" smtClean="0">
                <a:solidFill>
                  <a:schemeClr val="bg1"/>
                </a:solidFill>
                <a:latin typeface="Asap" charset="0"/>
              </a:rPr>
              <a:t>Inductive power transfer (IPT) is an emerging technology for transferring power without any physical contact based on electromagnetic induction</a:t>
            </a:r>
            <a:r>
              <a:rPr lang="en-GB" sz="1800" dirty="0" smtClean="0">
                <a:latin typeface="Asap" charset="0"/>
              </a:rPr>
              <a:t>.</a:t>
            </a:r>
            <a:endParaRPr lang="en-GB" sz="1800" dirty="0">
              <a:latin typeface="Asap" charset="0"/>
            </a:endParaRPr>
          </a:p>
        </p:txBody>
      </p:sp>
    </p:spTree>
    <p:extLst>
      <p:ext uri="{BB962C8B-B14F-4D97-AF65-F5344CB8AC3E}">
        <p14:creationId xmlns="" xmlns:p14="http://schemas.microsoft.com/office/powerpoint/2010/main" val="2333028114"/>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grpSp>
        <p:nvGrpSpPr>
          <p:cNvPr id="2"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187624" y="555526"/>
            <a:ext cx="4896544" cy="523220"/>
          </a:xfrm>
          <a:prstGeom prst="rect">
            <a:avLst/>
          </a:prstGeom>
          <a:noFill/>
        </p:spPr>
        <p:txBody>
          <a:bodyPr wrap="square" rtlCol="0">
            <a:spAutoFit/>
          </a:bodyPr>
          <a:lstStyle/>
          <a:p>
            <a:r>
              <a:rPr lang="en-GB" sz="2800" dirty="0" smtClean="0">
                <a:solidFill>
                  <a:srgbClr val="FFFF00"/>
                </a:solidFill>
                <a:latin typeface="Arial Rounded MT Bold" pitchFamily="34" charset="0"/>
              </a:rPr>
              <a:t>PROJECT OUTCOME</a:t>
            </a:r>
            <a:endParaRPr lang="en-IN" sz="2800" dirty="0">
              <a:solidFill>
                <a:srgbClr val="FFFF00"/>
              </a:solidFill>
              <a:latin typeface="Arial Rounded MT Bold" pitchFamily="34" charset="0"/>
            </a:endParaRPr>
          </a:p>
        </p:txBody>
      </p:sp>
      <p:pic>
        <p:nvPicPr>
          <p:cNvPr id="48" name="Picture 4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35696" y="1275606"/>
            <a:ext cx="5544616" cy="28497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 xmlns:p14="http://schemas.microsoft.com/office/powerpoint/2010/main" val="4231563193"/>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7" name="Google Shape;2077;p57"/>
          <p:cNvSpPr txBox="1">
            <a:spLocks noGrp="1"/>
          </p:cNvSpPr>
          <p:nvPr>
            <p:ph type="title"/>
          </p:nvPr>
        </p:nvSpPr>
        <p:spPr>
          <a:xfrm>
            <a:off x="179512" y="1203598"/>
            <a:ext cx="3494535" cy="3160545"/>
          </a:xfrm>
          <a:prstGeom prst="rect">
            <a:avLst/>
          </a:prstGeom>
        </p:spPr>
        <p:txBody>
          <a:bodyPr spcFirstLastPara="1" wrap="square" lIns="91425" tIns="91425" rIns="91425" bIns="91425" anchor="t" anchorCtr="0">
            <a:noAutofit/>
          </a:bodyPr>
          <a:lstStyle/>
          <a:p>
            <a:pPr lvl="0"/>
            <a:r>
              <a:rPr lang="en-US" sz="2000" b="0" dirty="0" smtClean="0">
                <a:solidFill>
                  <a:schemeClr val="bg1"/>
                </a:solidFill>
                <a:latin typeface="Asap" charset="0"/>
              </a:rPr>
              <a:t>1.  Dynamic charging on highways.</a:t>
            </a:r>
            <a:br>
              <a:rPr lang="en-US" sz="2000" b="0" dirty="0" smtClean="0">
                <a:solidFill>
                  <a:schemeClr val="bg1"/>
                </a:solidFill>
                <a:latin typeface="Asap" charset="0"/>
              </a:rPr>
            </a:br>
            <a:r>
              <a:rPr lang="en-US" sz="2000" b="0" dirty="0" smtClean="0">
                <a:solidFill>
                  <a:schemeClr val="bg1"/>
                </a:solidFill>
                <a:latin typeface="Asap" charset="0"/>
              </a:rPr>
              <a:t/>
            </a:r>
            <a:br>
              <a:rPr lang="en-US" sz="2000" b="0" dirty="0" smtClean="0">
                <a:solidFill>
                  <a:schemeClr val="bg1"/>
                </a:solidFill>
                <a:latin typeface="Asap" charset="0"/>
              </a:rPr>
            </a:br>
            <a:r>
              <a:rPr lang="en-US" sz="2000" b="0" dirty="0" smtClean="0">
                <a:solidFill>
                  <a:schemeClr val="bg1"/>
                </a:solidFill>
                <a:latin typeface="Asap" charset="0"/>
              </a:rPr>
              <a:t>2. </a:t>
            </a:r>
            <a:r>
              <a:rPr lang="en-GB" sz="2000" b="0" dirty="0" smtClean="0">
                <a:solidFill>
                  <a:schemeClr val="bg1"/>
                </a:solidFill>
                <a:latin typeface="Asap" charset="0"/>
              </a:rPr>
              <a:t>Autonomous Vehicles</a:t>
            </a:r>
            <a:r>
              <a:rPr lang="en-US" sz="2000" b="0" dirty="0" smtClean="0">
                <a:solidFill>
                  <a:schemeClr val="bg1"/>
                </a:solidFill>
                <a:latin typeface="Asap" charset="0"/>
              </a:rPr>
              <a:t/>
            </a:r>
            <a:br>
              <a:rPr lang="en-US" sz="2000" b="0" dirty="0" smtClean="0">
                <a:solidFill>
                  <a:schemeClr val="bg1"/>
                </a:solidFill>
                <a:latin typeface="Asap" charset="0"/>
              </a:rPr>
            </a:br>
            <a:r>
              <a:rPr lang="en-US" sz="2000" b="0" dirty="0" smtClean="0">
                <a:solidFill>
                  <a:schemeClr val="bg1"/>
                </a:solidFill>
                <a:latin typeface="Asap" charset="0"/>
              </a:rPr>
              <a:t/>
            </a:r>
            <a:br>
              <a:rPr lang="en-US" sz="2000" b="0" dirty="0" smtClean="0">
                <a:solidFill>
                  <a:schemeClr val="bg1"/>
                </a:solidFill>
                <a:latin typeface="Asap" charset="0"/>
              </a:rPr>
            </a:br>
            <a:r>
              <a:rPr lang="en-US" sz="2000" b="0" dirty="0" smtClean="0">
                <a:solidFill>
                  <a:schemeClr val="bg1"/>
                </a:solidFill>
                <a:latin typeface="Asap" charset="0"/>
              </a:rPr>
              <a:t>3. Urban transportation networks. </a:t>
            </a:r>
            <a:br>
              <a:rPr lang="en-US" sz="2000" b="0" dirty="0" smtClean="0">
                <a:solidFill>
                  <a:schemeClr val="bg1"/>
                </a:solidFill>
                <a:latin typeface="Asap" charset="0"/>
              </a:rPr>
            </a:br>
            <a:r>
              <a:rPr lang="en-US" sz="2000" b="0" dirty="0" smtClean="0">
                <a:solidFill>
                  <a:schemeClr val="bg1"/>
                </a:solidFill>
                <a:latin typeface="Asap" charset="0"/>
              </a:rPr>
              <a:t/>
            </a:r>
            <a:br>
              <a:rPr lang="en-US" sz="2000" b="0" dirty="0" smtClean="0">
                <a:solidFill>
                  <a:schemeClr val="bg1"/>
                </a:solidFill>
                <a:latin typeface="Asap" charset="0"/>
              </a:rPr>
            </a:br>
            <a:r>
              <a:rPr lang="en-US" sz="2000" b="0" dirty="0" smtClean="0">
                <a:solidFill>
                  <a:schemeClr val="bg1"/>
                </a:solidFill>
                <a:latin typeface="Asap" charset="0"/>
              </a:rPr>
              <a:t>4.  Racing vehicles.</a:t>
            </a:r>
            <a:br>
              <a:rPr lang="en-US" sz="2000" b="0" dirty="0" smtClean="0">
                <a:solidFill>
                  <a:schemeClr val="bg1"/>
                </a:solidFill>
                <a:latin typeface="Asap" charset="0"/>
              </a:rPr>
            </a:br>
            <a:r>
              <a:rPr lang="en-US" sz="1800" dirty="0"/>
              <a:t/>
            </a:r>
            <a:br>
              <a:rPr lang="en-US" sz="1800" dirty="0"/>
            </a:br>
            <a:r>
              <a:rPr lang="en-US" sz="1800" dirty="0" smtClean="0"/>
              <a:t/>
            </a:r>
            <a:br>
              <a:rPr lang="en-US" sz="1800" dirty="0" smtClean="0"/>
            </a:br>
            <a:endParaRPr sz="1800" dirty="0"/>
          </a:p>
        </p:txBody>
      </p:sp>
      <p:grpSp>
        <p:nvGrpSpPr>
          <p:cNvPr id="2"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475656" y="555526"/>
            <a:ext cx="4752528" cy="523220"/>
          </a:xfrm>
          <a:prstGeom prst="rect">
            <a:avLst/>
          </a:prstGeom>
          <a:noFill/>
        </p:spPr>
        <p:txBody>
          <a:bodyPr wrap="square" rtlCol="0">
            <a:spAutoFit/>
          </a:bodyPr>
          <a:lstStyle/>
          <a:p>
            <a:r>
              <a:rPr lang="en-GB" sz="2800" dirty="0" smtClean="0">
                <a:solidFill>
                  <a:srgbClr val="FFFF00"/>
                </a:solidFill>
                <a:latin typeface="Arial Rounded MT Bold" pitchFamily="34" charset="0"/>
              </a:rPr>
              <a:t>APPLICATIONS</a:t>
            </a:r>
            <a:endParaRPr lang="en-IN" sz="2800" dirty="0">
              <a:solidFill>
                <a:srgbClr val="FFFF00"/>
              </a:solidFill>
              <a:latin typeface="Arial Rounded MT Bold" pitchFamily="34" charset="0"/>
            </a:endParaRPr>
          </a:p>
        </p:txBody>
      </p:sp>
      <p:pic>
        <p:nvPicPr>
          <p:cNvPr id="46" name="Picture 4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88024" y="1491630"/>
            <a:ext cx="3817217" cy="23042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 xmlns:p14="http://schemas.microsoft.com/office/powerpoint/2010/main" val="4231563193"/>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77"/>
                                        </p:tgtEl>
                                        <p:attrNameLst>
                                          <p:attrName>style.visibility</p:attrName>
                                        </p:attrNameLst>
                                      </p:cBhvr>
                                      <p:to>
                                        <p:strVal val="visible"/>
                                      </p:to>
                                    </p:set>
                                    <p:animEffect transition="in" filter="circle(in)">
                                      <p:cBhvr>
                                        <p:cTn id="7" dur="2000"/>
                                        <p:tgtEl>
                                          <p:spTgt spid="207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grpSp>
        <p:nvGrpSpPr>
          <p:cNvPr id="2"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angle 43"/>
          <p:cNvSpPr/>
          <p:nvPr/>
        </p:nvSpPr>
        <p:spPr>
          <a:xfrm>
            <a:off x="971600" y="339502"/>
            <a:ext cx="3456383" cy="830997"/>
          </a:xfrm>
          <a:prstGeom prst="rect">
            <a:avLst/>
          </a:prstGeom>
        </p:spPr>
        <p:txBody>
          <a:bodyPr wrap="square">
            <a:spAutoFit/>
          </a:bodyPr>
          <a:lstStyle/>
          <a:p>
            <a:r>
              <a:rPr lang="en-GB" sz="2400" dirty="0" smtClean="0">
                <a:solidFill>
                  <a:srgbClr val="FFFF00"/>
                </a:solidFill>
                <a:latin typeface="Arial Rounded MT Bold" pitchFamily="34" charset="0"/>
              </a:rPr>
              <a:t>REFERENCE</a:t>
            </a:r>
          </a:p>
          <a:p>
            <a:endParaRPr lang="en-IN" sz="2400" dirty="0">
              <a:solidFill>
                <a:srgbClr val="FFFF00"/>
              </a:solidFill>
              <a:latin typeface="Arial Rounded MT Bold" pitchFamily="34" charset="0"/>
            </a:endParaRPr>
          </a:p>
        </p:txBody>
      </p:sp>
      <p:sp>
        <p:nvSpPr>
          <p:cNvPr id="45" name="Rectangle 44"/>
          <p:cNvSpPr/>
          <p:nvPr/>
        </p:nvSpPr>
        <p:spPr>
          <a:xfrm>
            <a:off x="395536" y="1059582"/>
            <a:ext cx="7344816" cy="4124206"/>
          </a:xfrm>
          <a:prstGeom prst="rect">
            <a:avLst/>
          </a:prstGeom>
          <a:ln>
            <a:solidFill>
              <a:schemeClr val="tx1"/>
            </a:solidFill>
          </a:ln>
        </p:spPr>
        <p:txBody>
          <a:bodyPr wrap="square">
            <a:spAutoFit/>
          </a:bodyPr>
          <a:lstStyle/>
          <a:p>
            <a:r>
              <a:rPr lang="en-US" sz="1600" dirty="0" err="1" smtClean="0">
                <a:solidFill>
                  <a:schemeClr val="accent4"/>
                </a:solidFill>
              </a:rPr>
              <a:t>Zicheng</a:t>
            </a:r>
            <a:r>
              <a:rPr lang="en-US" sz="1600" dirty="0" smtClean="0">
                <a:solidFill>
                  <a:schemeClr val="accent4"/>
                </a:solidFill>
              </a:rPr>
              <a:t> BI</a:t>
            </a:r>
          </a:p>
          <a:p>
            <a:r>
              <a:rPr lang="en-US" sz="2000" dirty="0" smtClean="0">
                <a:solidFill>
                  <a:schemeClr val="accent4"/>
                </a:solidFill>
              </a:rPr>
              <a:t> - </a:t>
            </a:r>
            <a:r>
              <a:rPr lang="en-GB" sz="1200" dirty="0" smtClean="0">
                <a:solidFill>
                  <a:schemeClr val="bg1"/>
                </a:solidFill>
              </a:rPr>
              <a:t>Life Cycle Assessment and Tempo-Spatial Optimization of Deploying Dynamic Wireless Charging Technology for Electric Cars</a:t>
            </a:r>
            <a:endParaRPr lang="en-US" sz="1200" dirty="0" smtClean="0">
              <a:solidFill>
                <a:schemeClr val="bg1"/>
              </a:solidFill>
            </a:endParaRPr>
          </a:p>
          <a:p>
            <a:endParaRPr lang="en-US" sz="2000" dirty="0" smtClean="0">
              <a:solidFill>
                <a:schemeClr val="accent4"/>
              </a:solidFill>
            </a:endParaRPr>
          </a:p>
          <a:p>
            <a:r>
              <a:rPr lang="en-US" sz="1600" dirty="0" err="1" smtClean="0">
                <a:solidFill>
                  <a:schemeClr val="accent4"/>
                </a:solidFill>
              </a:rPr>
              <a:t>Qifangchen</a:t>
            </a:r>
            <a:r>
              <a:rPr lang="en-US" sz="1600" dirty="0" smtClean="0">
                <a:solidFill>
                  <a:schemeClr val="accent4"/>
                </a:solidFill>
              </a:rPr>
              <a:t> </a:t>
            </a:r>
          </a:p>
          <a:p>
            <a:r>
              <a:rPr lang="en-US" sz="2000" dirty="0" smtClean="0">
                <a:solidFill>
                  <a:schemeClr val="bg1"/>
                </a:solidFill>
              </a:rPr>
              <a:t> </a:t>
            </a:r>
            <a:r>
              <a:rPr lang="en-GB" sz="1200" dirty="0" smtClean="0">
                <a:solidFill>
                  <a:schemeClr val="bg1"/>
                </a:solidFill>
              </a:rPr>
              <a:t>Optimal Power Utilizing Strategy for PV-based EV Charging Stations Considering Real-Time Price</a:t>
            </a:r>
            <a:endParaRPr lang="en-US" sz="1200" dirty="0" smtClean="0">
              <a:solidFill>
                <a:schemeClr val="bg1"/>
              </a:solidFill>
            </a:endParaRPr>
          </a:p>
          <a:p>
            <a:endParaRPr lang="en-US" sz="2000" dirty="0" smtClean="0">
              <a:solidFill>
                <a:schemeClr val="accent4"/>
              </a:solidFill>
            </a:endParaRPr>
          </a:p>
          <a:p>
            <a:r>
              <a:rPr lang="en-US" sz="1600" dirty="0" err="1" smtClean="0">
                <a:solidFill>
                  <a:schemeClr val="accent4"/>
                </a:solidFill>
              </a:rPr>
              <a:t>Jimeng</a:t>
            </a:r>
            <a:r>
              <a:rPr lang="en-US" sz="1600" dirty="0" smtClean="0">
                <a:solidFill>
                  <a:schemeClr val="accent4"/>
                </a:solidFill>
              </a:rPr>
              <a:t> He</a:t>
            </a:r>
          </a:p>
          <a:p>
            <a:r>
              <a:rPr lang="en-US" sz="2000" dirty="0" smtClean="0">
                <a:solidFill>
                  <a:schemeClr val="accent4"/>
                </a:solidFill>
              </a:rPr>
              <a:t> </a:t>
            </a:r>
            <a:r>
              <a:rPr lang="en-GB" sz="1200" dirty="0" smtClean="0">
                <a:solidFill>
                  <a:schemeClr val="bg1"/>
                </a:solidFill>
              </a:rPr>
              <a:t>Optimal Site Selection Planning of EV Charging Pile Based on Genetic Algorithm</a:t>
            </a:r>
            <a:endParaRPr lang="en-US" sz="1200" dirty="0" smtClean="0">
              <a:solidFill>
                <a:schemeClr val="bg1"/>
              </a:solidFill>
            </a:endParaRPr>
          </a:p>
          <a:p>
            <a:endParaRPr lang="en-US" sz="2000" dirty="0" smtClean="0">
              <a:solidFill>
                <a:schemeClr val="accent4"/>
              </a:solidFill>
            </a:endParaRPr>
          </a:p>
          <a:p>
            <a:r>
              <a:rPr lang="en-US" sz="1600" dirty="0" smtClean="0">
                <a:solidFill>
                  <a:schemeClr val="accent4"/>
                </a:solidFill>
              </a:rPr>
              <a:t>Si-</a:t>
            </a:r>
            <a:r>
              <a:rPr lang="en-US" sz="1600" dirty="0" err="1" smtClean="0">
                <a:solidFill>
                  <a:schemeClr val="accent4"/>
                </a:solidFill>
              </a:rPr>
              <a:t>Yeon</a:t>
            </a:r>
            <a:r>
              <a:rPr lang="en-US" sz="1600" dirty="0" smtClean="0">
                <a:solidFill>
                  <a:schemeClr val="accent4"/>
                </a:solidFill>
              </a:rPr>
              <a:t> Kim</a:t>
            </a:r>
          </a:p>
          <a:p>
            <a:r>
              <a:rPr lang="en-US" sz="1600" dirty="0" smtClean="0">
                <a:solidFill>
                  <a:schemeClr val="accent4"/>
                </a:solidFill>
              </a:rPr>
              <a:t> </a:t>
            </a:r>
            <a:r>
              <a:rPr lang="en-GB" sz="1200" dirty="0" smtClean="0">
                <a:solidFill>
                  <a:schemeClr val="bg1"/>
                </a:solidFill>
              </a:rPr>
              <a:t>A Study on the Construction of EV Charging Infrastructures in Highway Rest Area </a:t>
            </a:r>
            <a:endParaRPr lang="en-US" sz="1200" dirty="0" smtClean="0">
              <a:solidFill>
                <a:schemeClr val="bg1"/>
              </a:solidFill>
            </a:endParaRPr>
          </a:p>
          <a:p>
            <a:r>
              <a:rPr lang="en-US" sz="2000" dirty="0" smtClean="0"/>
              <a:t/>
            </a:r>
            <a:br>
              <a:rPr lang="en-US" sz="2000" dirty="0" smtClean="0"/>
            </a:br>
            <a:r>
              <a:rPr lang="en-US" sz="1600" dirty="0" smtClean="0"/>
              <a:t/>
            </a:r>
            <a:br>
              <a:rPr lang="en-US" sz="1600" dirty="0" smtClean="0"/>
            </a:br>
            <a:endParaRPr lang="en-GB" dirty="0"/>
          </a:p>
        </p:txBody>
      </p:sp>
      <p:sp>
        <p:nvSpPr>
          <p:cNvPr id="4098" name="AutoShape 2" descr="blob:https://web.whatsapp.com/094fb264-a43e-436f-96d0-f71aa9b8ea0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00" name="AutoShape 4" descr="blob:https://web.whatsapp.com/094fb264-a43e-436f-96d0-f71aa9b8ea0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 xmlns:p14="http://schemas.microsoft.com/office/powerpoint/2010/main" val="2333028114"/>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1"/>
        <p:cNvGrpSpPr/>
        <p:nvPr/>
      </p:nvGrpSpPr>
      <p:grpSpPr>
        <a:xfrm>
          <a:off x="0" y="0"/>
          <a:ext cx="0" cy="0"/>
          <a:chOff x="0" y="0"/>
          <a:chExt cx="0" cy="0"/>
        </a:xfrm>
      </p:grpSpPr>
      <p:sp>
        <p:nvSpPr>
          <p:cNvPr id="1802" name="Google Shape;1802;p47"/>
          <p:cNvSpPr txBox="1">
            <a:spLocks noGrp="1"/>
          </p:cNvSpPr>
          <p:nvPr>
            <p:ph type="title"/>
          </p:nvPr>
        </p:nvSpPr>
        <p:spPr>
          <a:xfrm>
            <a:off x="395536" y="195486"/>
            <a:ext cx="77091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solidFill>
                  <a:srgbClr val="FFFF00"/>
                </a:solidFill>
                <a:latin typeface="Asap" charset="0"/>
              </a:rPr>
              <a:t>OBJECTIVE</a:t>
            </a:r>
            <a:br>
              <a:rPr lang="en-US" sz="2800" dirty="0" smtClean="0">
                <a:solidFill>
                  <a:srgbClr val="FFFF00"/>
                </a:solidFill>
                <a:latin typeface="Asap" charset="0"/>
              </a:rPr>
            </a:br>
            <a:endParaRPr sz="2800" dirty="0">
              <a:solidFill>
                <a:srgbClr val="FFFF00"/>
              </a:solidFill>
              <a:latin typeface="Asap" charset="0"/>
            </a:endParaRPr>
          </a:p>
        </p:txBody>
      </p:sp>
      <p:sp>
        <p:nvSpPr>
          <p:cNvPr id="1803" name="Google Shape;1803;p47"/>
          <p:cNvSpPr txBox="1">
            <a:spLocks noGrp="1"/>
          </p:cNvSpPr>
          <p:nvPr>
            <p:ph type="body" idx="1"/>
          </p:nvPr>
        </p:nvSpPr>
        <p:spPr>
          <a:xfrm>
            <a:off x="467544" y="411510"/>
            <a:ext cx="7160376" cy="3416400"/>
          </a:xfrm>
          <a:prstGeom prst="rect">
            <a:avLst/>
          </a:prstGeom>
          <a:noFill/>
          <a:ln>
            <a:noFill/>
          </a:ln>
        </p:spPr>
        <p:txBody>
          <a:bodyPr spcFirstLastPara="1" wrap="square" lIns="91425" tIns="91425" rIns="91425" bIns="91425" anchor="t" anchorCtr="0">
            <a:noAutofit/>
          </a:bodyPr>
          <a:lstStyle/>
          <a:p>
            <a:pPr algn="just">
              <a:buFont typeface="Courier New" pitchFamily="49" charset="0"/>
              <a:buChar char="o"/>
            </a:pPr>
            <a:endParaRPr lang="en-GB" sz="2000" dirty="0" smtClean="0"/>
          </a:p>
          <a:p>
            <a:pPr algn="just">
              <a:buNone/>
            </a:pPr>
            <a:r>
              <a:rPr lang="en-GB" sz="2000" dirty="0" smtClean="0"/>
              <a:t>     Wireless bypass charging in electric vehicles (EVs) aims to enhance user convenience and charging flexibility. The primary objective is to enable EVs to charge wirelessly while on the move, without the need to plug in.</a:t>
            </a:r>
          </a:p>
          <a:p>
            <a:pPr algn="just">
              <a:buFont typeface="Courier New" pitchFamily="49" charset="0"/>
              <a:buChar char="o"/>
            </a:pPr>
            <a:endParaRPr lang="en-GB" sz="2000" dirty="0" smtClean="0"/>
          </a:p>
          <a:p>
            <a:pPr algn="just">
              <a:buNone/>
            </a:pPr>
            <a:r>
              <a:rPr lang="en-GB" sz="2000" dirty="0" smtClean="0"/>
              <a:t>     This technology allows vehicles to recharge their batteries automatically while driving over designated wireless charging pads embedded in the road.</a:t>
            </a:r>
          </a:p>
          <a:p>
            <a:pPr algn="just">
              <a:buFont typeface="Courier New" pitchFamily="49" charset="0"/>
              <a:buChar char="o"/>
            </a:pPr>
            <a:endParaRPr lang="en-GB" sz="2000" dirty="0" smtClean="0"/>
          </a:p>
          <a:p>
            <a:pPr algn="just">
              <a:buNone/>
            </a:pPr>
            <a:r>
              <a:rPr lang="en-GB" sz="2000" dirty="0" smtClean="0"/>
              <a:t>     Seamless charging experience.</a:t>
            </a:r>
          </a:p>
          <a:p>
            <a:pPr algn="just">
              <a:buNone/>
            </a:pPr>
            <a:r>
              <a:rPr lang="en-GB" sz="2000" dirty="0" smtClean="0"/>
              <a:t>     Extended driving </a:t>
            </a:r>
            <a:r>
              <a:rPr lang="en-GB" sz="2000" dirty="0" smtClean="0"/>
              <a:t>range.</a:t>
            </a:r>
            <a:endParaRPr lang="en-GB" sz="2000" dirty="0" smtClean="0"/>
          </a:p>
          <a:p>
            <a:pPr algn="just">
              <a:buNone/>
            </a:pPr>
            <a:r>
              <a:rPr lang="en-GB" sz="2000" dirty="0" smtClean="0"/>
              <a:t>     Increased energy </a:t>
            </a:r>
            <a:r>
              <a:rPr lang="en-GB" sz="2000" dirty="0" smtClean="0"/>
              <a:t>efficiency.</a:t>
            </a:r>
            <a:endParaRPr lang="en-GB" sz="2000" dirty="0" smtClean="0"/>
          </a:p>
          <a:p>
            <a:pPr algn="just">
              <a:buNone/>
            </a:pPr>
            <a:r>
              <a:rPr lang="en-GB" sz="2000" dirty="0" smtClean="0"/>
              <a:t>     Enhanced safety </a:t>
            </a:r>
            <a:r>
              <a:rPr lang="en-GB" sz="2000" smtClean="0"/>
              <a:t>and </a:t>
            </a:r>
            <a:r>
              <a:rPr lang="en-GB" sz="2000" smtClean="0"/>
              <a:t>reliability.</a:t>
            </a:r>
            <a:endParaRPr lang="en-GB" sz="2000" dirty="0" smtClean="0"/>
          </a:p>
          <a:p>
            <a:pPr>
              <a:buNone/>
            </a:pPr>
            <a:endParaRPr lang="en-GB" sz="20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2"/>
                                        </p:tgtEl>
                                        <p:attrNameLst>
                                          <p:attrName>style.visibility</p:attrName>
                                        </p:attrNameLst>
                                      </p:cBhvr>
                                      <p:to>
                                        <p:strVal val="visible"/>
                                      </p:to>
                                    </p:set>
                                    <p:animEffect transition="in" filter="fade">
                                      <p:cBhvr>
                                        <p:cTn id="7" dur="500"/>
                                        <p:tgtEl>
                                          <p:spTgt spid="18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03">
                                            <p:txEl>
                                              <p:pRg st="1" end="1"/>
                                            </p:txEl>
                                          </p:spTgt>
                                        </p:tgtEl>
                                        <p:attrNameLst>
                                          <p:attrName>style.visibility</p:attrName>
                                        </p:attrNameLst>
                                      </p:cBhvr>
                                      <p:to>
                                        <p:strVal val="visible"/>
                                      </p:to>
                                    </p:set>
                                    <p:anim calcmode="lin" valueType="num">
                                      <p:cBhvr additive="base">
                                        <p:cTn id="12" dur="500" fill="hold"/>
                                        <p:tgtEl>
                                          <p:spTgt spid="18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03">
                                            <p:txEl>
                                              <p:pRg st="3" end="3"/>
                                            </p:txEl>
                                          </p:spTgt>
                                        </p:tgtEl>
                                        <p:attrNameLst>
                                          <p:attrName>style.visibility</p:attrName>
                                        </p:attrNameLst>
                                      </p:cBhvr>
                                      <p:to>
                                        <p:strVal val="visible"/>
                                      </p:to>
                                    </p:set>
                                    <p:anim calcmode="lin" valueType="num">
                                      <p:cBhvr additive="base">
                                        <p:cTn id="18" dur="500" fill="hold"/>
                                        <p:tgtEl>
                                          <p:spTgt spid="180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803">
                                            <p:txEl>
                                              <p:pRg st="5" end="5"/>
                                            </p:txEl>
                                          </p:spTgt>
                                        </p:tgtEl>
                                        <p:attrNameLst>
                                          <p:attrName>style.visibility</p:attrName>
                                        </p:attrNameLst>
                                      </p:cBhvr>
                                      <p:to>
                                        <p:strVal val="visible"/>
                                      </p:to>
                                    </p:set>
                                    <p:anim calcmode="lin" valueType="num">
                                      <p:cBhvr additive="base">
                                        <p:cTn id="24" dur="500" fill="hold"/>
                                        <p:tgtEl>
                                          <p:spTgt spid="180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803">
                                            <p:txEl>
                                              <p:pRg st="6" end="6"/>
                                            </p:txEl>
                                          </p:spTgt>
                                        </p:tgtEl>
                                        <p:attrNameLst>
                                          <p:attrName>style.visibility</p:attrName>
                                        </p:attrNameLst>
                                      </p:cBhvr>
                                      <p:to>
                                        <p:strVal val="visible"/>
                                      </p:to>
                                    </p:set>
                                    <p:anim calcmode="lin" valueType="num">
                                      <p:cBhvr additive="base">
                                        <p:cTn id="30" dur="500" fill="hold"/>
                                        <p:tgtEl>
                                          <p:spTgt spid="180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803">
                                            <p:txEl>
                                              <p:pRg st="7" end="7"/>
                                            </p:txEl>
                                          </p:spTgt>
                                        </p:tgtEl>
                                        <p:attrNameLst>
                                          <p:attrName>style.visibility</p:attrName>
                                        </p:attrNameLst>
                                      </p:cBhvr>
                                      <p:to>
                                        <p:strVal val="visible"/>
                                      </p:to>
                                    </p:set>
                                    <p:anim calcmode="lin" valueType="num">
                                      <p:cBhvr additive="base">
                                        <p:cTn id="36" dur="500" fill="hold"/>
                                        <p:tgtEl>
                                          <p:spTgt spid="180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803">
                                            <p:txEl>
                                              <p:pRg st="8" end="8"/>
                                            </p:txEl>
                                          </p:spTgt>
                                        </p:tgtEl>
                                        <p:attrNameLst>
                                          <p:attrName>style.visibility</p:attrName>
                                        </p:attrNameLst>
                                      </p:cBhvr>
                                      <p:to>
                                        <p:strVal val="visible"/>
                                      </p:to>
                                    </p:set>
                                    <p:anim calcmode="lin" valueType="num">
                                      <p:cBhvr additive="base">
                                        <p:cTn id="42" dur="500" fill="hold"/>
                                        <p:tgtEl>
                                          <p:spTgt spid="180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8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1"/>
        <p:cNvGrpSpPr/>
        <p:nvPr/>
      </p:nvGrpSpPr>
      <p:grpSpPr>
        <a:xfrm>
          <a:off x="0" y="0"/>
          <a:ext cx="0" cy="0"/>
          <a:chOff x="0" y="0"/>
          <a:chExt cx="0" cy="0"/>
        </a:xfrm>
      </p:grpSpPr>
      <p:sp>
        <p:nvSpPr>
          <p:cNvPr id="1802" name="Google Shape;1802;p47"/>
          <p:cNvSpPr txBox="1">
            <a:spLocks noGrp="1"/>
          </p:cNvSpPr>
          <p:nvPr>
            <p:ph type="title"/>
          </p:nvPr>
        </p:nvSpPr>
        <p:spPr>
          <a:xfrm>
            <a:off x="467544" y="195486"/>
            <a:ext cx="77091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solidFill>
                  <a:srgbClr val="FFFF00"/>
                </a:solidFill>
                <a:latin typeface="Asap" charset="0"/>
              </a:rPr>
              <a:t>INTRODUCTION</a:t>
            </a:r>
            <a:endParaRPr sz="2800" dirty="0">
              <a:solidFill>
                <a:srgbClr val="FFFF00"/>
              </a:solidFill>
              <a:latin typeface="Asap" charset="0"/>
            </a:endParaRPr>
          </a:p>
        </p:txBody>
      </p:sp>
      <p:sp>
        <p:nvSpPr>
          <p:cNvPr id="1803" name="Google Shape;1803;p47"/>
          <p:cNvSpPr txBox="1">
            <a:spLocks noGrp="1"/>
          </p:cNvSpPr>
          <p:nvPr>
            <p:ph type="body" idx="1"/>
          </p:nvPr>
        </p:nvSpPr>
        <p:spPr>
          <a:xfrm>
            <a:off x="467544" y="699542"/>
            <a:ext cx="7160376" cy="3416400"/>
          </a:xfrm>
          <a:prstGeom prst="rect">
            <a:avLst/>
          </a:prstGeom>
        </p:spPr>
        <p:txBody>
          <a:bodyPr spcFirstLastPara="1" wrap="square" lIns="91425" tIns="91425" rIns="91425" bIns="91425" anchor="t" anchorCtr="0">
            <a:noAutofit/>
          </a:bodyPr>
          <a:lstStyle/>
          <a:p>
            <a:pPr marL="914400" lvl="0">
              <a:buClr>
                <a:schemeClr val="accent1"/>
              </a:buClr>
              <a:buChar char="●"/>
            </a:pPr>
            <a:r>
              <a:rPr lang="en-US" sz="2000" dirty="0">
                <a:latin typeface="Asap" charset="0"/>
              </a:rPr>
              <a:t>Electric vehicles (E-vehicles) are gaining prominence as a sustainable transportation solution</a:t>
            </a:r>
            <a:r>
              <a:rPr lang="en-US" sz="2000" dirty="0" smtClean="0">
                <a:latin typeface="Asap" charset="0"/>
              </a:rPr>
              <a:t>.-</a:t>
            </a:r>
          </a:p>
          <a:p>
            <a:pPr marL="914400" lvl="0">
              <a:buClr>
                <a:schemeClr val="accent1"/>
              </a:buClr>
              <a:buNone/>
            </a:pPr>
            <a:endParaRPr lang="en-US" sz="2000" dirty="0" smtClean="0">
              <a:latin typeface="Asap" charset="0"/>
            </a:endParaRPr>
          </a:p>
          <a:p>
            <a:pPr marL="914400" lvl="0">
              <a:buClr>
                <a:schemeClr val="accent1"/>
              </a:buClr>
              <a:buChar char="●"/>
            </a:pPr>
            <a:r>
              <a:rPr lang="en-US" sz="2000" dirty="0" smtClean="0">
                <a:latin typeface="Asap" charset="0"/>
              </a:rPr>
              <a:t> </a:t>
            </a:r>
            <a:r>
              <a:rPr lang="en-US" sz="2000" dirty="0">
                <a:latin typeface="Asap" charset="0"/>
              </a:rPr>
              <a:t>One of the critical challenges in E-vehicle adoption is the availability of reliable charging infrastructure</a:t>
            </a:r>
            <a:r>
              <a:rPr lang="en-US" sz="2000" dirty="0" smtClean="0">
                <a:latin typeface="Asap" charset="0"/>
              </a:rPr>
              <a:t>.</a:t>
            </a:r>
          </a:p>
          <a:p>
            <a:pPr marL="914400" lvl="0">
              <a:buClr>
                <a:schemeClr val="accent1"/>
              </a:buClr>
              <a:buChar char="●"/>
            </a:pPr>
            <a:endParaRPr lang="en-US" sz="2000" dirty="0" smtClean="0">
              <a:latin typeface="Asap" charset="0"/>
            </a:endParaRPr>
          </a:p>
          <a:p>
            <a:pPr marL="914400" lvl="0">
              <a:buClr>
                <a:schemeClr val="accent1"/>
              </a:buClr>
              <a:buChar char="●"/>
            </a:pPr>
            <a:r>
              <a:rPr lang="en-US" sz="2000" dirty="0" smtClean="0">
                <a:latin typeface="Asap" charset="0"/>
              </a:rPr>
              <a:t>The </a:t>
            </a:r>
            <a:r>
              <a:rPr lang="en-US" sz="2000" dirty="0">
                <a:latin typeface="Asap" charset="0"/>
              </a:rPr>
              <a:t>wireless bypass charging system powered by wind turbines offers an innovative solution</a:t>
            </a:r>
            <a:r>
              <a:rPr lang="en-US" sz="2000" dirty="0" smtClean="0">
                <a:latin typeface="Asap" charset="0"/>
              </a:rPr>
              <a:t>.</a:t>
            </a:r>
          </a:p>
          <a:p>
            <a:pPr marL="914400" lvl="0">
              <a:buClr>
                <a:schemeClr val="accent1"/>
              </a:buClr>
              <a:buNone/>
            </a:pPr>
            <a:endParaRPr lang="en-US" sz="2000" dirty="0" smtClean="0">
              <a:latin typeface="Asap" charset="0"/>
            </a:endParaRPr>
          </a:p>
          <a:p>
            <a:pPr marL="914400" lvl="0">
              <a:buClr>
                <a:schemeClr val="accent1"/>
              </a:buClr>
              <a:buChar char="●"/>
            </a:pPr>
            <a:r>
              <a:rPr lang="en-US" sz="2000" dirty="0" smtClean="0">
                <a:latin typeface="Asap" charset="0"/>
              </a:rPr>
              <a:t> </a:t>
            </a:r>
            <a:r>
              <a:rPr lang="en-US" sz="2000" dirty="0">
                <a:latin typeface="Asap" charset="0"/>
              </a:rPr>
              <a:t>This system combines renewable energy from wind turbines with wireless charging technology</a:t>
            </a:r>
            <a:r>
              <a:rPr lang="en-US" sz="2000" dirty="0" smtClean="0">
                <a:latin typeface="Asap" charset="0"/>
              </a:rPr>
              <a:t>.-</a:t>
            </a:r>
          </a:p>
          <a:p>
            <a:pPr marL="914400" lvl="0">
              <a:buClr>
                <a:schemeClr val="accent1"/>
              </a:buClr>
              <a:buChar char="●"/>
            </a:pPr>
            <a:r>
              <a:rPr lang="en-US" sz="2000" dirty="0" smtClean="0">
                <a:latin typeface="Asap" charset="0"/>
              </a:rPr>
              <a:t>It </a:t>
            </a:r>
            <a:r>
              <a:rPr lang="en-US" sz="2000" dirty="0">
                <a:latin typeface="Asap" charset="0"/>
              </a:rPr>
              <a:t>aims to make E-vehicle charging more accessible and eco-friendly in diverse </a:t>
            </a:r>
            <a:r>
              <a:rPr lang="en-US" sz="2000" dirty="0" smtClean="0">
                <a:latin typeface="Asap" charset="0"/>
              </a:rPr>
              <a:t>locations.</a:t>
            </a:r>
            <a:endParaRPr sz="2000" dirty="0">
              <a:latin typeface="Asap"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2"/>
                                        </p:tgtEl>
                                        <p:attrNameLst>
                                          <p:attrName>style.visibility</p:attrName>
                                        </p:attrNameLst>
                                      </p:cBhvr>
                                      <p:to>
                                        <p:strVal val="visible"/>
                                      </p:to>
                                    </p:set>
                                    <p:animEffect transition="in" filter="fade">
                                      <p:cBhvr>
                                        <p:cTn id="7" dur="500"/>
                                        <p:tgtEl>
                                          <p:spTgt spid="18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03">
                                            <p:txEl>
                                              <p:pRg st="0" end="0"/>
                                            </p:txEl>
                                          </p:spTgt>
                                        </p:tgtEl>
                                        <p:attrNameLst>
                                          <p:attrName>style.visibility</p:attrName>
                                        </p:attrNameLst>
                                      </p:cBhvr>
                                      <p:to>
                                        <p:strVal val="visible"/>
                                      </p:to>
                                    </p:set>
                                    <p:anim calcmode="lin" valueType="num">
                                      <p:cBhvr additive="base">
                                        <p:cTn id="12" dur="500" fill="hold"/>
                                        <p:tgtEl>
                                          <p:spTgt spid="180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0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803">
                                            <p:txEl>
                                              <p:pRg st="2" end="2"/>
                                            </p:txEl>
                                          </p:spTgt>
                                        </p:tgtEl>
                                        <p:attrNameLst>
                                          <p:attrName>style.visibility</p:attrName>
                                        </p:attrNameLst>
                                      </p:cBhvr>
                                      <p:to>
                                        <p:strVal val="visible"/>
                                      </p:to>
                                    </p:set>
                                    <p:anim calcmode="lin" valueType="num">
                                      <p:cBhvr additive="base">
                                        <p:cTn id="16" dur="500" fill="hold"/>
                                        <p:tgtEl>
                                          <p:spTgt spid="180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80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803">
                                            <p:txEl>
                                              <p:pRg st="4" end="4"/>
                                            </p:txEl>
                                          </p:spTgt>
                                        </p:tgtEl>
                                        <p:attrNameLst>
                                          <p:attrName>style.visibility</p:attrName>
                                        </p:attrNameLst>
                                      </p:cBhvr>
                                      <p:to>
                                        <p:strVal val="visible"/>
                                      </p:to>
                                    </p:set>
                                    <p:anim calcmode="lin" valueType="num">
                                      <p:cBhvr additive="base">
                                        <p:cTn id="20" dur="500" fill="hold"/>
                                        <p:tgtEl>
                                          <p:spTgt spid="180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80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803">
                                            <p:txEl>
                                              <p:pRg st="6" end="6"/>
                                            </p:txEl>
                                          </p:spTgt>
                                        </p:tgtEl>
                                        <p:attrNameLst>
                                          <p:attrName>style.visibility</p:attrName>
                                        </p:attrNameLst>
                                      </p:cBhvr>
                                      <p:to>
                                        <p:strVal val="visible"/>
                                      </p:to>
                                    </p:set>
                                    <p:anim calcmode="lin" valueType="num">
                                      <p:cBhvr additive="base">
                                        <p:cTn id="24" dur="500" fill="hold"/>
                                        <p:tgtEl>
                                          <p:spTgt spid="180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0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803">
                                            <p:txEl>
                                              <p:pRg st="7" end="7"/>
                                            </p:txEl>
                                          </p:spTgt>
                                        </p:tgtEl>
                                        <p:attrNameLst>
                                          <p:attrName>style.visibility</p:attrName>
                                        </p:attrNameLst>
                                      </p:cBhvr>
                                      <p:to>
                                        <p:strVal val="visible"/>
                                      </p:to>
                                    </p:set>
                                    <p:anim calcmode="lin" valueType="num">
                                      <p:cBhvr additive="base">
                                        <p:cTn id="28" dur="500" fill="hold"/>
                                        <p:tgtEl>
                                          <p:spTgt spid="180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8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546240097"/>
              </p:ext>
            </p:extLst>
          </p:nvPr>
        </p:nvGraphicFramePr>
        <p:xfrm>
          <a:off x="1115616" y="915566"/>
          <a:ext cx="6820555" cy="3804755"/>
        </p:xfrm>
        <a:graphic>
          <a:graphicData uri="http://schemas.openxmlformats.org/drawingml/2006/table">
            <a:tbl>
              <a:tblPr firstRow="1" bandRow="1">
                <a:tableStyleId>{284E427A-3D55-4303-BF80-6455036E1DE7}</a:tableStyleId>
              </a:tblPr>
              <a:tblGrid>
                <a:gridCol w="637928"/>
                <a:gridCol w="1635591"/>
                <a:gridCol w="1136759"/>
                <a:gridCol w="1270242"/>
                <a:gridCol w="1003276"/>
                <a:gridCol w="1136759"/>
              </a:tblGrid>
              <a:tr h="754377">
                <a:tc>
                  <a:txBody>
                    <a:bodyPr/>
                    <a:lstStyle/>
                    <a:p>
                      <a:pPr>
                        <a:lnSpc>
                          <a:spcPct val="115000"/>
                        </a:lnSpc>
                        <a:spcAft>
                          <a:spcPts val="0"/>
                        </a:spcAft>
                      </a:pPr>
                      <a:r>
                        <a:rPr lang="en-US" sz="1600" dirty="0" smtClean="0">
                          <a:effectLst/>
                          <a:latin typeface="Times New Roman" pitchFamily="18" charset="0"/>
                          <a:ea typeface="+mn-ea"/>
                          <a:cs typeface="Times New Roman" pitchFamily="18" charset="0"/>
                        </a:rPr>
                        <a:t>Sno.</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US" sz="1600" dirty="0" smtClean="0">
                          <a:effectLst/>
                          <a:latin typeface="Times New Roman" pitchFamily="18" charset="0"/>
                          <a:ea typeface="Calibri"/>
                          <a:cs typeface="Times New Roman" pitchFamily="18" charset="0"/>
                        </a:rPr>
                        <a:t>Year of</a:t>
                      </a:r>
                      <a:r>
                        <a:rPr lang="en-US" sz="1600" baseline="0" dirty="0" smtClean="0">
                          <a:effectLst/>
                          <a:latin typeface="Times New Roman" pitchFamily="18" charset="0"/>
                          <a:ea typeface="Calibri"/>
                          <a:cs typeface="Times New Roman" pitchFamily="18" charset="0"/>
                        </a:rPr>
                        <a:t> Publication</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US" sz="1600" dirty="0" smtClean="0">
                          <a:effectLst/>
                          <a:latin typeface="Times New Roman" pitchFamily="18" charset="0"/>
                          <a:ea typeface="Calibri"/>
                          <a:cs typeface="Times New Roman" pitchFamily="18" charset="0"/>
                        </a:rPr>
                        <a:t>Author</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US" sz="1600" dirty="0" smtClean="0">
                          <a:effectLst/>
                          <a:latin typeface="Times New Roman" pitchFamily="18" charset="0"/>
                          <a:ea typeface="Calibri"/>
                          <a:cs typeface="Times New Roman" pitchFamily="18" charset="0"/>
                        </a:rPr>
                        <a:t>Method</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US" sz="1600" dirty="0" smtClean="0">
                          <a:effectLst/>
                          <a:latin typeface="Times New Roman" pitchFamily="18" charset="0"/>
                          <a:ea typeface="Calibri"/>
                          <a:cs typeface="Times New Roman" pitchFamily="18" charset="0"/>
                        </a:rPr>
                        <a:t>Advantage</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US" sz="1600" dirty="0" smtClean="0">
                          <a:effectLst/>
                          <a:latin typeface="Times New Roman" pitchFamily="18" charset="0"/>
                          <a:ea typeface="Calibri"/>
                          <a:cs typeface="Times New Roman" pitchFamily="18" charset="0"/>
                        </a:rPr>
                        <a:t>Disadvantage</a:t>
                      </a:r>
                      <a:endParaRPr lang="en-IN" sz="1600" dirty="0">
                        <a:effectLst/>
                        <a:latin typeface="Times New Roman" pitchFamily="18" charset="0"/>
                        <a:ea typeface="Calibri"/>
                        <a:cs typeface="Times New Roman" pitchFamily="18" charset="0"/>
                      </a:endParaRPr>
                    </a:p>
                  </a:txBody>
                  <a:tcPr marL="68580" marR="68580" marT="0" marB="0"/>
                </a:tc>
              </a:tr>
              <a:tr h="829799">
                <a:tc>
                  <a:txBody>
                    <a:bodyPr/>
                    <a:lstStyle/>
                    <a:p>
                      <a:pPr>
                        <a:lnSpc>
                          <a:spcPct val="115000"/>
                        </a:lnSpc>
                        <a:spcAft>
                          <a:spcPts val="0"/>
                        </a:spcAft>
                      </a:pPr>
                      <a:r>
                        <a:rPr lang="en-US" sz="1200" dirty="0" smtClean="0">
                          <a:effectLst/>
                          <a:latin typeface="Times New Roman" pitchFamily="18" charset="0"/>
                          <a:ea typeface="Calibri"/>
                          <a:cs typeface="Times New Roman" pitchFamily="18" charset="0"/>
                        </a:rPr>
                        <a:t>1</a:t>
                      </a:r>
                      <a:endParaRPr lang="en-IN" sz="1200" dirty="0">
                        <a:effectLst/>
                        <a:latin typeface="Times New Roman" pitchFamily="18" charset="0"/>
                        <a:ea typeface="Calibri"/>
                        <a:cs typeface="Times New Roman" pitchFamily="18" charset="0"/>
                      </a:endParaRPr>
                    </a:p>
                    <a:p>
                      <a:pPr>
                        <a:lnSpc>
                          <a:spcPct val="115000"/>
                        </a:lnSpc>
                        <a:spcAft>
                          <a:spcPts val="0"/>
                        </a:spcAft>
                      </a:pPr>
                      <a:r>
                        <a:rPr lang="en-IN" sz="1200" dirty="0">
                          <a:effectLst/>
                          <a:latin typeface="Times New Roman" pitchFamily="18" charset="0"/>
                          <a:ea typeface="Calibri"/>
                          <a:cs typeface="Times New Roman" pitchFamily="18" charset="0"/>
                        </a:rPr>
                        <a:t>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2019</a:t>
                      </a: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M.S.Ahmed, K. R. Smith  </a:t>
                      </a: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Bypass charging with battery storage for wireless EV charging</a:t>
                      </a: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Efficient utilization of wind energy.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Implementation Complexity</a:t>
                      </a:r>
                    </a:p>
                  </a:txBody>
                  <a:tcPr marL="68580" marR="68580" marT="0" marB="0"/>
                </a:tc>
              </a:tr>
              <a:tr h="947258">
                <a:tc>
                  <a:txBody>
                    <a:bodyPr/>
                    <a:lstStyle/>
                    <a:p>
                      <a:pPr>
                        <a:lnSpc>
                          <a:spcPct val="115000"/>
                        </a:lnSpc>
                        <a:spcAft>
                          <a:spcPts val="0"/>
                        </a:spcAft>
                      </a:pPr>
                      <a:r>
                        <a:rPr lang="en-US" sz="1200" dirty="0" smtClean="0">
                          <a:effectLst/>
                          <a:latin typeface="Times New Roman" pitchFamily="18" charset="0"/>
                          <a:ea typeface="Calibri"/>
                          <a:cs typeface="Times New Roman" pitchFamily="18" charset="0"/>
                        </a:rPr>
                        <a:t>2</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2020</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J. H. Kim,</a:t>
                      </a:r>
                    </a:p>
                    <a:p>
                      <a:pPr>
                        <a:lnSpc>
                          <a:spcPct val="115000"/>
                        </a:lnSpc>
                        <a:spcAft>
                          <a:spcPts val="0"/>
                        </a:spcAft>
                      </a:pPr>
                      <a:r>
                        <a:rPr lang="en-IN" sz="1200" dirty="0">
                          <a:effectLst/>
                          <a:latin typeface="Times New Roman" pitchFamily="18" charset="0"/>
                          <a:ea typeface="Calibri"/>
                          <a:cs typeface="Times New Roman" pitchFamily="18" charset="0"/>
                        </a:rPr>
                        <a:t>S. H. Park, </a:t>
                      </a:r>
                    </a:p>
                    <a:p>
                      <a:pPr>
                        <a:lnSpc>
                          <a:spcPct val="115000"/>
                        </a:lnSpc>
                        <a:spcAft>
                          <a:spcPts val="0"/>
                        </a:spcAft>
                      </a:pPr>
                      <a:r>
                        <a:rPr lang="en-IN" sz="1200" dirty="0">
                          <a:effectLst/>
                          <a:latin typeface="Times New Roman" pitchFamily="18" charset="0"/>
                          <a:ea typeface="Calibri"/>
                          <a:cs typeface="Times New Roman" pitchFamily="18" charset="0"/>
                        </a:rPr>
                        <a:t>L. G. Lee  </a:t>
                      </a: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Direct EV charging without intermediary batteries</a:t>
                      </a: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Reduced system cost and complexity.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Inconsistent charging rates in low wind conditions.</a:t>
                      </a:r>
                    </a:p>
                  </a:txBody>
                  <a:tcPr marL="68580" marR="68580" marT="0" marB="0"/>
                </a:tc>
              </a:tr>
              <a:tr h="920701">
                <a:tc>
                  <a:txBody>
                    <a:bodyPr/>
                    <a:lstStyle/>
                    <a:p>
                      <a:r>
                        <a:rPr lang="en-US" sz="1200" dirty="0" smtClean="0">
                          <a:latin typeface="Times New Roman" pitchFamily="18" charset="0"/>
                          <a:cs typeface="Times New Roman" pitchFamily="18" charset="0"/>
                        </a:rPr>
                        <a:t>3</a:t>
                      </a:r>
                      <a:endParaRPr lang="en-IN" sz="1200" dirty="0">
                        <a:latin typeface="Times New Roman" pitchFamily="18" charset="0"/>
                        <a:cs typeface="Times New Roman" pitchFamily="18" charset="0"/>
                      </a:endParaRPr>
                    </a:p>
                  </a:txBody>
                  <a:tcPr/>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2019</a:t>
                      </a:r>
                    </a:p>
                    <a:p>
                      <a:pPr algn="ctr">
                        <a:lnSpc>
                          <a:spcPct val="115000"/>
                        </a:lnSpc>
                        <a:spcAft>
                          <a:spcPts val="0"/>
                        </a:spcAft>
                      </a:pPr>
                      <a:r>
                        <a:rPr lang="en-IN" sz="1200" dirty="0">
                          <a:effectLst/>
                          <a:latin typeface="Times New Roman" pitchFamily="18" charset="0"/>
                          <a:ea typeface="Calibri"/>
                          <a:cs typeface="Times New Roman" pitchFamily="18" charset="0"/>
                        </a:rPr>
                        <a:t>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X. Chen, </a:t>
                      </a:r>
                    </a:p>
                    <a:p>
                      <a:pPr>
                        <a:lnSpc>
                          <a:spcPct val="115000"/>
                        </a:lnSpc>
                        <a:spcAft>
                          <a:spcPts val="0"/>
                        </a:spcAft>
                      </a:pPr>
                      <a:r>
                        <a:rPr lang="en-IN" sz="1200" dirty="0">
                          <a:effectLst/>
                          <a:latin typeface="Times New Roman" pitchFamily="18" charset="0"/>
                          <a:ea typeface="Calibri"/>
                          <a:cs typeface="Times New Roman" pitchFamily="18" charset="0"/>
                        </a:rPr>
                        <a:t>Y. Liu,</a:t>
                      </a:r>
                    </a:p>
                    <a:p>
                      <a:pPr>
                        <a:lnSpc>
                          <a:spcPct val="115000"/>
                        </a:lnSpc>
                        <a:spcAft>
                          <a:spcPts val="0"/>
                        </a:spcAft>
                      </a:pPr>
                      <a:r>
                        <a:rPr lang="en-IN" sz="1200" dirty="0">
                          <a:effectLst/>
                          <a:latin typeface="Times New Roman" pitchFamily="18" charset="0"/>
                          <a:ea typeface="Calibri"/>
                          <a:cs typeface="Times New Roman" pitchFamily="18" charset="0"/>
                        </a:rPr>
                        <a:t>Z. Wang  </a:t>
                      </a:r>
                    </a:p>
                    <a:p>
                      <a:pPr>
                        <a:lnSpc>
                          <a:spcPct val="115000"/>
                        </a:lnSpc>
                        <a:spcAft>
                          <a:spcPts val="0"/>
                        </a:spcAft>
                      </a:pPr>
                      <a:r>
                        <a:rPr lang="en-IN" sz="1200" dirty="0">
                          <a:effectLst/>
                          <a:latin typeface="Times New Roman" pitchFamily="18" charset="0"/>
                          <a:ea typeface="Calibri"/>
                          <a:cs typeface="Times New Roman" pitchFamily="18" charset="0"/>
                        </a:rPr>
                        <a:t>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Wind turbine integrated with resonant inductive coupling for charging.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High efficiency charging.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Complex electromagnetic design.</a:t>
                      </a:r>
                    </a:p>
                  </a:txBody>
                  <a:tcPr marL="68580" marR="68580" marT="0" marB="0"/>
                </a:tc>
              </a:tr>
            </a:tbl>
          </a:graphicData>
        </a:graphic>
      </p:graphicFrame>
      <p:sp>
        <p:nvSpPr>
          <p:cNvPr id="3" name="TextBox 2"/>
          <p:cNvSpPr txBox="1"/>
          <p:nvPr/>
        </p:nvSpPr>
        <p:spPr>
          <a:xfrm>
            <a:off x="467544" y="267494"/>
            <a:ext cx="3515706" cy="523220"/>
          </a:xfrm>
          <a:prstGeom prst="rect">
            <a:avLst/>
          </a:prstGeom>
          <a:noFill/>
        </p:spPr>
        <p:txBody>
          <a:bodyPr wrap="none" rtlCol="0">
            <a:spAutoFit/>
          </a:bodyPr>
          <a:lstStyle/>
          <a:p>
            <a:r>
              <a:rPr lang="en-US" sz="2800" b="1" dirty="0" smtClean="0">
                <a:solidFill>
                  <a:srgbClr val="FFFF00"/>
                </a:solidFill>
                <a:latin typeface="Asap" charset="0"/>
              </a:rPr>
              <a:t>LITERATURE SURVEY</a:t>
            </a:r>
            <a:endParaRPr lang="en-GB" sz="2800" b="1" dirty="0"/>
          </a:p>
        </p:txBody>
      </p:sp>
    </p:spTree>
    <p:extLst>
      <p:ext uri="{BB962C8B-B14F-4D97-AF65-F5344CB8AC3E}">
        <p14:creationId xmlns:p14="http://schemas.microsoft.com/office/powerpoint/2010/main" xmlns="" val="333603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413160198"/>
              </p:ext>
            </p:extLst>
          </p:nvPr>
        </p:nvGraphicFramePr>
        <p:xfrm>
          <a:off x="1115616" y="771550"/>
          <a:ext cx="6768752" cy="3651319"/>
        </p:xfrm>
        <a:graphic>
          <a:graphicData uri="http://schemas.openxmlformats.org/drawingml/2006/table">
            <a:tbl>
              <a:tblPr firstRow="1" bandRow="1">
                <a:tableStyleId>{284E427A-3D55-4303-BF80-6455036E1DE7}</a:tableStyleId>
              </a:tblPr>
              <a:tblGrid>
                <a:gridCol w="543407"/>
                <a:gridCol w="1328801"/>
                <a:gridCol w="936104"/>
                <a:gridCol w="1224136"/>
                <a:gridCol w="1008112"/>
                <a:gridCol w="1728192"/>
              </a:tblGrid>
              <a:tr h="158120">
                <a:tc>
                  <a:txBody>
                    <a:bodyPr/>
                    <a:lstStyle/>
                    <a:p>
                      <a:r>
                        <a:rPr lang="en-US"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Year of</a:t>
                      </a:r>
                      <a:r>
                        <a:rPr lang="en-US" baseline="0" dirty="0" smtClean="0">
                          <a:latin typeface="Times New Roman" pitchFamily="18" charset="0"/>
                          <a:cs typeface="Times New Roman" pitchFamily="18" charset="0"/>
                        </a:rPr>
                        <a:t> Publication</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Author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Method</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Advantage</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Disadvantage</a:t>
                      </a:r>
                      <a:endParaRPr lang="en-IN" dirty="0">
                        <a:latin typeface="Times New Roman" pitchFamily="18" charset="0"/>
                        <a:cs typeface="Times New Roman" pitchFamily="18" charset="0"/>
                      </a:endParaRPr>
                    </a:p>
                  </a:txBody>
                  <a:tcPr/>
                </a:tc>
              </a:tr>
              <a:tr h="370840">
                <a:tc>
                  <a:txBody>
                    <a:bodyPr/>
                    <a:lstStyle/>
                    <a:p>
                      <a:r>
                        <a:rPr lang="en-US" sz="1200" dirty="0" smtClean="0">
                          <a:latin typeface="Times New Roman" pitchFamily="18" charset="0"/>
                          <a:cs typeface="Times New Roman" pitchFamily="18" charset="0"/>
                        </a:rPr>
                        <a:t>4</a:t>
                      </a:r>
                      <a:endParaRPr lang="en-IN" sz="1200" dirty="0">
                        <a:latin typeface="Times New Roman" pitchFamily="18" charset="0"/>
                        <a:cs typeface="Times New Roman" pitchFamily="18" charset="0"/>
                      </a:endParaRPr>
                    </a:p>
                  </a:txBody>
                  <a:tcPr/>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2019</a:t>
                      </a:r>
                    </a:p>
                    <a:p>
                      <a:pPr algn="ctr">
                        <a:lnSpc>
                          <a:spcPct val="115000"/>
                        </a:lnSpc>
                        <a:spcAft>
                          <a:spcPts val="0"/>
                        </a:spcAft>
                      </a:pPr>
                      <a:r>
                        <a:rPr lang="en-IN" sz="1200" dirty="0">
                          <a:effectLst/>
                          <a:latin typeface="Times New Roman" pitchFamily="18" charset="0"/>
                          <a:ea typeface="Calibri"/>
                          <a:cs typeface="Times New Roman" pitchFamily="18" charset="0"/>
                        </a:rPr>
                        <a:t>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 R. Zhang, L. Li, </a:t>
                      </a:r>
                    </a:p>
                    <a:p>
                      <a:pPr>
                        <a:lnSpc>
                          <a:spcPct val="115000"/>
                        </a:lnSpc>
                        <a:spcAft>
                          <a:spcPts val="0"/>
                        </a:spcAft>
                      </a:pPr>
                      <a:r>
                        <a:rPr lang="en-IN" sz="1200" dirty="0">
                          <a:effectLst/>
                          <a:latin typeface="Times New Roman" pitchFamily="18" charset="0"/>
                          <a:ea typeface="Calibri"/>
                          <a:cs typeface="Times New Roman" pitchFamily="18" charset="0"/>
                        </a:rPr>
                        <a:t>H. Wang  </a:t>
                      </a: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Bypass charging method with resonant inductive coupling.  </a:t>
                      </a:r>
                    </a:p>
                    <a:p>
                      <a:pPr>
                        <a:lnSpc>
                          <a:spcPct val="115000"/>
                        </a:lnSpc>
                        <a:spcAft>
                          <a:spcPts val="0"/>
                        </a:spcAft>
                      </a:pPr>
                      <a:r>
                        <a:rPr lang="en-IN" sz="1200">
                          <a:effectLst/>
                          <a:latin typeface="Times New Roman" pitchFamily="18" charset="0"/>
                          <a:ea typeface="Calibri"/>
                          <a:cs typeface="Times New Roman" pitchFamily="18" charset="0"/>
                        </a:rPr>
                        <a:t> </a:t>
                      </a: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Maximizes wind energy utilization.  </a:t>
                      </a:r>
                    </a:p>
                    <a:p>
                      <a:pPr>
                        <a:lnSpc>
                          <a:spcPct val="115000"/>
                        </a:lnSpc>
                        <a:spcAft>
                          <a:spcPts val="0"/>
                        </a:spcAft>
                      </a:pPr>
                      <a:r>
                        <a:rPr lang="en-IN" sz="1200">
                          <a:effectLst/>
                          <a:latin typeface="Times New Roman" pitchFamily="18" charset="0"/>
                          <a:ea typeface="Calibri"/>
                          <a:cs typeface="Times New Roman" pitchFamily="18" charset="0"/>
                        </a:rPr>
                        <a:t>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Complex implementation requiring sophisticated electronics.</a:t>
                      </a:r>
                    </a:p>
                  </a:txBody>
                  <a:tcPr marL="68580" marR="68580" marT="0" marB="0"/>
                </a:tc>
              </a:tr>
              <a:tr h="370840">
                <a:tc>
                  <a:txBody>
                    <a:bodyPr/>
                    <a:lstStyle/>
                    <a:p>
                      <a:r>
                        <a:rPr lang="en-US" sz="1200" dirty="0" smtClean="0">
                          <a:latin typeface="Times New Roman" pitchFamily="18" charset="0"/>
                          <a:cs typeface="Times New Roman" pitchFamily="18" charset="0"/>
                        </a:rPr>
                        <a:t>5</a:t>
                      </a:r>
                      <a:endParaRPr lang="en-IN" sz="1200" dirty="0">
                        <a:latin typeface="Times New Roman" pitchFamily="18" charset="0"/>
                        <a:cs typeface="Times New Roman" pitchFamily="18" charset="0"/>
                      </a:endParaRPr>
                    </a:p>
                  </a:txBody>
                  <a:tcPr/>
                </a:tc>
                <a:tc>
                  <a:txBody>
                    <a:bodyPr/>
                    <a:lstStyle/>
                    <a:p>
                      <a:pPr>
                        <a:lnSpc>
                          <a:spcPct val="115000"/>
                        </a:lnSpc>
                        <a:spcAft>
                          <a:spcPts val="0"/>
                        </a:spcAft>
                        <a:tabLst>
                          <a:tab pos="713740" algn="l"/>
                        </a:tabLst>
                      </a:pPr>
                      <a:r>
                        <a:rPr lang="en-IN" sz="1200" dirty="0">
                          <a:effectLst/>
                          <a:latin typeface="Times New Roman" pitchFamily="18" charset="0"/>
                          <a:ea typeface="Calibri"/>
                          <a:cs typeface="Times New Roman" pitchFamily="18" charset="0"/>
                        </a:rPr>
                        <a:t>2021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R. K. Sharma,</a:t>
                      </a:r>
                    </a:p>
                    <a:p>
                      <a:pPr>
                        <a:lnSpc>
                          <a:spcPct val="115000"/>
                        </a:lnSpc>
                        <a:spcAft>
                          <a:spcPts val="0"/>
                        </a:spcAft>
                      </a:pPr>
                      <a:r>
                        <a:rPr lang="en-IN" sz="1200" dirty="0">
                          <a:effectLst/>
                          <a:latin typeface="Times New Roman" pitchFamily="18" charset="0"/>
                          <a:ea typeface="Calibri"/>
                          <a:cs typeface="Times New Roman" pitchFamily="18" charset="0"/>
                        </a:rPr>
                        <a:t>S. K. Jain, R. S. Singh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Hybrid bypass charging with super capacitors</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Continuous charging in varying weather.</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Initial high investment</a:t>
                      </a:r>
                    </a:p>
                  </a:txBody>
                  <a:tcPr marL="68580" marR="68580" marT="0" marB="0"/>
                </a:tc>
              </a:tr>
              <a:tr h="1030039">
                <a:tc>
                  <a:txBody>
                    <a:bodyPr/>
                    <a:lstStyle/>
                    <a:p>
                      <a:r>
                        <a:rPr lang="en-US" sz="1200" dirty="0" smtClean="0">
                          <a:latin typeface="Times New Roman" pitchFamily="18" charset="0"/>
                          <a:cs typeface="Times New Roman" pitchFamily="18" charset="0"/>
                        </a:rPr>
                        <a:t>6</a:t>
                      </a:r>
                      <a:endParaRPr lang="en-IN" sz="1200" dirty="0">
                        <a:latin typeface="Times New Roman" pitchFamily="18" charset="0"/>
                        <a:cs typeface="Times New Roman" pitchFamily="18" charset="0"/>
                      </a:endParaRPr>
                    </a:p>
                  </a:txBody>
                  <a:tcPr/>
                </a:tc>
                <a:tc>
                  <a:txBody>
                    <a:bodyPr/>
                    <a:lstStyle/>
                    <a:p>
                      <a:pPr>
                        <a:lnSpc>
                          <a:spcPct val="115000"/>
                        </a:lnSpc>
                        <a:spcAft>
                          <a:spcPts val="0"/>
                        </a:spcAft>
                        <a:tabLst>
                          <a:tab pos="561340" algn="l"/>
                        </a:tabLst>
                      </a:pPr>
                      <a:r>
                        <a:rPr lang="en-IN" sz="1200" dirty="0">
                          <a:effectLst/>
                          <a:latin typeface="Times New Roman" pitchFamily="18" charset="0"/>
                          <a:ea typeface="Calibri"/>
                          <a:cs typeface="Times New Roman" pitchFamily="18" charset="0"/>
                        </a:rPr>
                        <a:t>2021	</a:t>
                      </a: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S. M. Patel, A. Gupta, M. Singh  </a:t>
                      </a: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Bypass charging using wind turbine and energy storage</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Enhanced energy management.  </a:t>
                      </a: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Increased initial setup cost.</a:t>
                      </a:r>
                    </a:p>
                    <a:p>
                      <a:pPr>
                        <a:lnSpc>
                          <a:spcPct val="115000"/>
                        </a:lnSpc>
                        <a:spcAft>
                          <a:spcPts val="0"/>
                        </a:spcAft>
                      </a:pPr>
                      <a:r>
                        <a:rPr lang="en-IN" sz="1200" dirty="0">
                          <a:effectLst/>
                          <a:latin typeface="Times New Roman" pitchFamily="18" charset="0"/>
                          <a:ea typeface="Calibri"/>
                          <a:cs typeface="Times New Roman" pitchFamily="18" charset="0"/>
                        </a:rPr>
                        <a:t> </a:t>
                      </a:r>
                    </a:p>
                  </a:txBody>
                  <a:tcPr marL="68580" marR="68580" marT="0" marB="0"/>
                </a:tc>
              </a:tr>
            </a:tbl>
          </a:graphicData>
        </a:graphic>
      </p:graphicFrame>
    </p:spTree>
    <p:extLst>
      <p:ext uri="{BB962C8B-B14F-4D97-AF65-F5344CB8AC3E}">
        <p14:creationId xmlns:p14="http://schemas.microsoft.com/office/powerpoint/2010/main" xmlns="" val="76387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551026188"/>
              </p:ext>
            </p:extLst>
          </p:nvPr>
        </p:nvGraphicFramePr>
        <p:xfrm>
          <a:off x="1115616" y="987574"/>
          <a:ext cx="6768752" cy="3456384"/>
        </p:xfrm>
        <a:graphic>
          <a:graphicData uri="http://schemas.openxmlformats.org/drawingml/2006/table">
            <a:tbl>
              <a:tblPr firstRow="1" bandRow="1">
                <a:tableStyleId>{284E427A-3D55-4303-BF80-6455036E1DE7}</a:tableStyleId>
              </a:tblPr>
              <a:tblGrid>
                <a:gridCol w="543407"/>
                <a:gridCol w="1328801"/>
                <a:gridCol w="792088"/>
                <a:gridCol w="1152128"/>
                <a:gridCol w="1080120"/>
                <a:gridCol w="1872208"/>
              </a:tblGrid>
              <a:tr h="230128">
                <a:tc>
                  <a:txBody>
                    <a:bodyPr/>
                    <a:lstStyle/>
                    <a:p>
                      <a:r>
                        <a:rPr lang="en-US"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Year of</a:t>
                      </a:r>
                      <a:r>
                        <a:rPr lang="en-US" baseline="0" dirty="0" smtClean="0">
                          <a:latin typeface="Times New Roman" pitchFamily="18" charset="0"/>
                          <a:cs typeface="Times New Roman" pitchFamily="18" charset="0"/>
                        </a:rPr>
                        <a:t> Publication</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Author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Method</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Advantage</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Disadvantage</a:t>
                      </a:r>
                      <a:endParaRPr lang="en-IN" dirty="0">
                        <a:latin typeface="Times New Roman" pitchFamily="18" charset="0"/>
                        <a:cs typeface="Times New Roman" pitchFamily="18" charset="0"/>
                      </a:endParaRPr>
                    </a:p>
                  </a:txBody>
                  <a:tcPr/>
                </a:tc>
              </a:tr>
              <a:tr h="370840">
                <a:tc>
                  <a:txBody>
                    <a:bodyPr/>
                    <a:lstStyle/>
                    <a:p>
                      <a:r>
                        <a:rPr lang="en-US" sz="1200" dirty="0" smtClean="0">
                          <a:latin typeface="Times New Roman" pitchFamily="18" charset="0"/>
                          <a:cs typeface="Times New Roman" pitchFamily="18" charset="0"/>
                        </a:rPr>
                        <a:t>7</a:t>
                      </a:r>
                      <a:endParaRPr lang="en-IN" sz="1200" dirty="0">
                        <a:latin typeface="Times New Roman" pitchFamily="18" charset="0"/>
                        <a:cs typeface="Times New Roman" pitchFamily="18" charset="0"/>
                      </a:endParaRPr>
                    </a:p>
                  </a:txBody>
                  <a:tcPr/>
                </a:tc>
                <a:tc>
                  <a:txBody>
                    <a:bodyPr/>
                    <a:lstStyle/>
                    <a:p>
                      <a:pPr>
                        <a:lnSpc>
                          <a:spcPct val="115000"/>
                        </a:lnSpc>
                        <a:spcAft>
                          <a:spcPts val="0"/>
                        </a:spcAft>
                        <a:tabLst>
                          <a:tab pos="574675" algn="l"/>
                        </a:tabLst>
                      </a:pPr>
                      <a:r>
                        <a:rPr lang="en-IN" sz="1200" dirty="0">
                          <a:effectLst/>
                          <a:latin typeface="Times New Roman" pitchFamily="18" charset="0"/>
                          <a:ea typeface="Calibri"/>
                          <a:cs typeface="Times New Roman" pitchFamily="18" charset="0"/>
                        </a:rPr>
                        <a:t>2019	</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T. Wang,</a:t>
                      </a:r>
                      <a:endParaRPr lang="en-IN" sz="1100" dirty="0">
                        <a:effectLst/>
                        <a:latin typeface="Times New Roman" pitchFamily="18" charset="0"/>
                        <a:ea typeface="Calibri"/>
                        <a:cs typeface="Times New Roman" pitchFamily="18" charset="0"/>
                      </a:endParaRPr>
                    </a:p>
                    <a:p>
                      <a:pPr>
                        <a:lnSpc>
                          <a:spcPct val="115000"/>
                        </a:lnSpc>
                        <a:spcAft>
                          <a:spcPts val="0"/>
                        </a:spcAft>
                      </a:pPr>
                      <a:r>
                        <a:rPr lang="en-IN" sz="1200" dirty="0">
                          <a:effectLst/>
                          <a:latin typeface="Times New Roman" pitchFamily="18" charset="0"/>
                          <a:ea typeface="Calibri"/>
                          <a:cs typeface="Times New Roman" pitchFamily="18" charset="0"/>
                        </a:rPr>
                        <a:t> X. Zhang  </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Bypass charging with resonant inductive coupling</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Efficient power transfer to EVs.  </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Complex implementation.</a:t>
                      </a:r>
                      <a:endParaRPr lang="en-IN" sz="1100" dirty="0">
                        <a:effectLst/>
                        <a:latin typeface="Times New Roman" pitchFamily="18" charset="0"/>
                        <a:ea typeface="Calibri"/>
                        <a:cs typeface="Times New Roman" pitchFamily="18" charset="0"/>
                      </a:endParaRPr>
                    </a:p>
                  </a:txBody>
                  <a:tcPr marL="68580" marR="68580" marT="0" marB="0"/>
                </a:tc>
              </a:tr>
              <a:tr h="370840">
                <a:tc>
                  <a:txBody>
                    <a:bodyPr/>
                    <a:lstStyle/>
                    <a:p>
                      <a:r>
                        <a:rPr lang="en-US" sz="1200" dirty="0" smtClean="0">
                          <a:latin typeface="Times New Roman" pitchFamily="18" charset="0"/>
                          <a:cs typeface="Times New Roman" pitchFamily="18" charset="0"/>
                        </a:rPr>
                        <a:t>8</a:t>
                      </a:r>
                      <a:endParaRPr lang="en-IN" sz="1200" dirty="0">
                        <a:latin typeface="Times New Roman" pitchFamily="18" charset="0"/>
                        <a:cs typeface="Times New Roman" pitchFamily="18" charset="0"/>
                      </a:endParaRPr>
                    </a:p>
                  </a:txBody>
                  <a:tcPr/>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2020</a:t>
                      </a:r>
                      <a:endParaRPr lang="en-IN" sz="1100" dirty="0">
                        <a:effectLst/>
                        <a:latin typeface="Times New Roman" pitchFamily="18" charset="0"/>
                        <a:ea typeface="Calibri"/>
                        <a:cs typeface="Times New Roman" pitchFamily="18" charset="0"/>
                      </a:endParaRPr>
                    </a:p>
                    <a:p>
                      <a:pPr algn="ctr">
                        <a:lnSpc>
                          <a:spcPct val="115000"/>
                        </a:lnSpc>
                        <a:spcAft>
                          <a:spcPts val="0"/>
                        </a:spcAft>
                      </a:pPr>
                      <a:r>
                        <a:rPr lang="en-IN" sz="1200" dirty="0">
                          <a:effectLst/>
                          <a:latin typeface="Times New Roman" pitchFamily="18" charset="0"/>
                          <a:ea typeface="Calibri"/>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A. N. Parks, M. S. Ahmed  </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Bypass charging with battery storage.  </a:t>
                      </a:r>
                      <a:endParaRPr lang="en-IN" sz="1100" dirty="0">
                        <a:effectLst/>
                        <a:latin typeface="Times New Roman" pitchFamily="18" charset="0"/>
                        <a:ea typeface="Calibri"/>
                        <a:cs typeface="Times New Roman" pitchFamily="18" charset="0"/>
                      </a:endParaRPr>
                    </a:p>
                    <a:p>
                      <a:pPr>
                        <a:lnSpc>
                          <a:spcPct val="115000"/>
                        </a:lnSpc>
                        <a:spcAft>
                          <a:spcPts val="0"/>
                        </a:spcAft>
                      </a:pPr>
                      <a:r>
                        <a:rPr lang="en-IN" sz="1200" dirty="0">
                          <a:effectLst/>
                          <a:latin typeface="Times New Roman" pitchFamily="18" charset="0"/>
                          <a:ea typeface="Calibri"/>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Maximized wind energy utilization.  </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Implementation complexity.</a:t>
                      </a:r>
                      <a:endParaRPr lang="en-IN" sz="1100" dirty="0">
                        <a:effectLst/>
                        <a:latin typeface="Times New Roman" pitchFamily="18" charset="0"/>
                        <a:ea typeface="Calibri"/>
                        <a:cs typeface="Times New Roman" pitchFamily="18" charset="0"/>
                      </a:endParaRPr>
                    </a:p>
                  </a:txBody>
                  <a:tcPr marL="68580" marR="68580" marT="0" marB="0"/>
                </a:tc>
              </a:tr>
              <a:tr h="1255728">
                <a:tc>
                  <a:txBody>
                    <a:bodyPr/>
                    <a:lstStyle/>
                    <a:p>
                      <a:r>
                        <a:rPr lang="en-US" sz="1200" dirty="0" smtClean="0">
                          <a:latin typeface="Times New Roman" pitchFamily="18" charset="0"/>
                          <a:cs typeface="Times New Roman" pitchFamily="18" charset="0"/>
                        </a:rPr>
                        <a:t>9</a:t>
                      </a:r>
                      <a:endParaRPr lang="en-IN" sz="1200" dirty="0">
                        <a:latin typeface="Times New Roman" pitchFamily="18" charset="0"/>
                        <a:cs typeface="Times New Roman" pitchFamily="18" charset="0"/>
                      </a:endParaRPr>
                    </a:p>
                  </a:txBody>
                  <a:tcPr/>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2022</a:t>
                      </a:r>
                      <a:endParaRPr lang="en-IN" sz="1100" dirty="0">
                        <a:effectLst/>
                        <a:latin typeface="Times New Roman" pitchFamily="18" charset="0"/>
                        <a:ea typeface="Calibri"/>
                        <a:cs typeface="Times New Roman" pitchFamily="18" charset="0"/>
                      </a:endParaRPr>
                    </a:p>
                    <a:p>
                      <a:pPr algn="ctr">
                        <a:lnSpc>
                          <a:spcPct val="115000"/>
                        </a:lnSpc>
                        <a:spcAft>
                          <a:spcPts val="0"/>
                        </a:spcAft>
                      </a:pPr>
                      <a:r>
                        <a:rPr lang="en-IN" sz="1200" dirty="0">
                          <a:effectLst/>
                          <a:latin typeface="Times New Roman" pitchFamily="18" charset="0"/>
                          <a:ea typeface="Calibri"/>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a:effectLst/>
                          <a:latin typeface="Times New Roman" pitchFamily="18" charset="0"/>
                          <a:ea typeface="Calibri"/>
                          <a:cs typeface="Times New Roman" pitchFamily="18" charset="0"/>
                        </a:rPr>
                        <a:t>A. Gupta, </a:t>
                      </a:r>
                      <a:endParaRPr lang="en-IN" sz="1100">
                        <a:effectLst/>
                        <a:latin typeface="Times New Roman" pitchFamily="18" charset="0"/>
                        <a:ea typeface="Calibri"/>
                        <a:cs typeface="Times New Roman" pitchFamily="18" charset="0"/>
                      </a:endParaRPr>
                    </a:p>
                    <a:p>
                      <a:pPr>
                        <a:lnSpc>
                          <a:spcPct val="115000"/>
                        </a:lnSpc>
                        <a:spcAft>
                          <a:spcPts val="0"/>
                        </a:spcAft>
                      </a:pPr>
                      <a:r>
                        <a:rPr lang="en-IN" sz="1200">
                          <a:effectLst/>
                          <a:latin typeface="Times New Roman" pitchFamily="18" charset="0"/>
                          <a:ea typeface="Calibri"/>
                          <a:cs typeface="Times New Roman" pitchFamily="18" charset="0"/>
                        </a:rPr>
                        <a:t>S. M. Patel, M. Singh  </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Hybrid energy storage with wind turbine for bypass charging.  </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Enhanced energy reliability</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a:effectLst/>
                          <a:latin typeface="Times New Roman" pitchFamily="18" charset="0"/>
                          <a:ea typeface="Calibri"/>
                          <a:cs typeface="Times New Roman" pitchFamily="18" charset="0"/>
                        </a:rPr>
                        <a:t>Increased system complexity.</a:t>
                      </a:r>
                      <a:endParaRPr lang="en-IN" sz="1100" dirty="0">
                        <a:effectLst/>
                        <a:latin typeface="Times New Roman" pitchFamily="18" charset="0"/>
                        <a:ea typeface="Calibri"/>
                        <a:cs typeface="Times New Roman" pitchFamily="18" charset="0"/>
                      </a:endParaRPr>
                    </a:p>
                    <a:p>
                      <a:pPr>
                        <a:lnSpc>
                          <a:spcPct val="115000"/>
                        </a:lnSpc>
                        <a:spcAft>
                          <a:spcPts val="0"/>
                        </a:spcAft>
                      </a:pPr>
                      <a:r>
                        <a:rPr lang="en-IN" sz="1200" dirty="0">
                          <a:effectLst/>
                          <a:latin typeface="Times New Roman" pitchFamily="18" charset="0"/>
                          <a:ea typeface="Calibri"/>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xmlns="" val="73291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7" name="Google Shape;2077;p57"/>
          <p:cNvSpPr txBox="1">
            <a:spLocks noGrp="1"/>
          </p:cNvSpPr>
          <p:nvPr>
            <p:ph type="title"/>
          </p:nvPr>
        </p:nvSpPr>
        <p:spPr>
          <a:xfrm>
            <a:off x="323528" y="1491630"/>
            <a:ext cx="4248472" cy="936104"/>
          </a:xfrm>
          <a:prstGeom prst="rect">
            <a:avLst/>
          </a:prstGeom>
        </p:spPr>
        <p:txBody>
          <a:bodyPr spcFirstLastPara="1" wrap="square" lIns="91425" tIns="91425" rIns="91425" bIns="91425" anchor="t" anchorCtr="0">
            <a:noAutofit/>
          </a:bodyPr>
          <a:lstStyle/>
          <a:p>
            <a:pPr lvl="0"/>
            <a:r>
              <a:rPr lang="en-US" sz="2000" dirty="0" smtClean="0">
                <a:solidFill>
                  <a:srgbClr val="00B0F0"/>
                </a:solidFill>
                <a:latin typeface="Asap" charset="0"/>
              </a:rPr>
              <a:t>PLUG IN CHARGING METHOD</a:t>
            </a:r>
            <a:r>
              <a:rPr lang="en-US" sz="2000" b="0" dirty="0" smtClean="0">
                <a:solidFill>
                  <a:schemeClr val="accent4"/>
                </a:solidFill>
                <a:latin typeface="Asap" charset="0"/>
              </a:rPr>
              <a:t/>
            </a:r>
            <a:br>
              <a:rPr lang="en-US" sz="2000" b="0" dirty="0" smtClean="0">
                <a:solidFill>
                  <a:schemeClr val="accent4"/>
                </a:solidFill>
                <a:latin typeface="Asap" charset="0"/>
              </a:rPr>
            </a:br>
            <a:r>
              <a:rPr lang="en-US" sz="2000" b="0" dirty="0" smtClean="0">
                <a:solidFill>
                  <a:schemeClr val="accent4"/>
                </a:solidFill>
                <a:latin typeface="Asap" charset="0"/>
              </a:rPr>
              <a:t/>
            </a:r>
            <a:br>
              <a:rPr lang="en-US" sz="2000" b="0" dirty="0" smtClean="0">
                <a:solidFill>
                  <a:schemeClr val="accent4"/>
                </a:solidFill>
                <a:latin typeface="Asap" charset="0"/>
              </a:rPr>
            </a:br>
            <a:r>
              <a:rPr lang="en-US" sz="1600" dirty="0">
                <a:latin typeface="Asap" charset="0"/>
              </a:rPr>
              <a:t/>
            </a:r>
            <a:br>
              <a:rPr lang="en-US" sz="1600" dirty="0">
                <a:latin typeface="Asap" charset="0"/>
              </a:rPr>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endParaRPr sz="1800" dirty="0"/>
          </a:p>
        </p:txBody>
      </p:sp>
      <p:grpSp>
        <p:nvGrpSpPr>
          <p:cNvPr id="2079"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076056" y="1419622"/>
            <a:ext cx="3810000" cy="25431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p:cNvSpPr txBox="1"/>
          <p:nvPr/>
        </p:nvSpPr>
        <p:spPr>
          <a:xfrm>
            <a:off x="1475656" y="555526"/>
            <a:ext cx="3816424" cy="523220"/>
          </a:xfrm>
          <a:prstGeom prst="rect">
            <a:avLst/>
          </a:prstGeom>
          <a:noFill/>
        </p:spPr>
        <p:txBody>
          <a:bodyPr wrap="square" rtlCol="0">
            <a:spAutoFit/>
          </a:bodyPr>
          <a:lstStyle/>
          <a:p>
            <a:r>
              <a:rPr lang="en" sz="2800" dirty="0">
                <a:solidFill>
                  <a:srgbClr val="FFFF00"/>
                </a:solidFill>
                <a:latin typeface="Arial Rounded MT Bold" pitchFamily="34" charset="0"/>
              </a:rPr>
              <a:t>EXISTING </a:t>
            </a:r>
            <a:r>
              <a:rPr lang="en" sz="2800" dirty="0" smtClean="0">
                <a:solidFill>
                  <a:srgbClr val="FFFF00"/>
                </a:solidFill>
                <a:latin typeface="Arial Rounded MT Bold" pitchFamily="34" charset="0"/>
              </a:rPr>
              <a:t>SYSTEMS</a:t>
            </a:r>
            <a:endParaRPr lang="en-IN" sz="2800" dirty="0">
              <a:solidFill>
                <a:srgbClr val="FFFF00"/>
              </a:solidFill>
              <a:latin typeface="Arial Rounded MT Bold" pitchFamily="34" charset="0"/>
            </a:endParaRPr>
          </a:p>
        </p:txBody>
      </p:sp>
      <p:sp>
        <p:nvSpPr>
          <p:cNvPr id="46" name="TextBox 45"/>
          <p:cNvSpPr txBox="1"/>
          <p:nvPr/>
        </p:nvSpPr>
        <p:spPr>
          <a:xfrm>
            <a:off x="611560" y="2859782"/>
            <a:ext cx="4248472" cy="923330"/>
          </a:xfrm>
          <a:prstGeom prst="rect">
            <a:avLst/>
          </a:prstGeom>
          <a:noFill/>
        </p:spPr>
        <p:txBody>
          <a:bodyPr wrap="square" rtlCol="0">
            <a:spAutoFit/>
          </a:bodyPr>
          <a:lstStyle/>
          <a:p>
            <a:r>
              <a:rPr lang="en-GB" sz="1800" dirty="0" smtClean="0">
                <a:solidFill>
                  <a:schemeClr val="bg1"/>
                </a:solidFill>
                <a:latin typeface="Asap" charset="0"/>
              </a:rPr>
              <a:t>Level  - 1 charging  :  120 volts AC -22KW</a:t>
            </a:r>
          </a:p>
          <a:p>
            <a:r>
              <a:rPr lang="en-GB" sz="1800" dirty="0" smtClean="0">
                <a:solidFill>
                  <a:schemeClr val="bg1"/>
                </a:solidFill>
                <a:latin typeface="Asap" charset="0"/>
              </a:rPr>
              <a:t> </a:t>
            </a:r>
          </a:p>
          <a:p>
            <a:r>
              <a:rPr lang="en-GB" sz="1800" dirty="0" smtClean="0">
                <a:solidFill>
                  <a:schemeClr val="bg1"/>
                </a:solidFill>
                <a:latin typeface="Asap" charset="0"/>
              </a:rPr>
              <a:t>Level  -2 charging   : 240 volts AC</a:t>
            </a:r>
            <a:endParaRPr lang="en-GB" sz="1800" dirty="0">
              <a:solidFill>
                <a:schemeClr val="bg1"/>
              </a:solidFill>
              <a:latin typeface="Asap" charset="0"/>
            </a:endParaRPr>
          </a:p>
        </p:txBody>
      </p:sp>
    </p:spTree>
    <p:extLst>
      <p:ext uri="{BB962C8B-B14F-4D97-AF65-F5344CB8AC3E}">
        <p14:creationId xmlns="" xmlns:p14="http://schemas.microsoft.com/office/powerpoint/2010/main" val="4231563193"/>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77"/>
                                        </p:tgtEl>
                                        <p:attrNameLst>
                                          <p:attrName>style.visibility</p:attrName>
                                        </p:attrNameLst>
                                      </p:cBhvr>
                                      <p:to>
                                        <p:strVal val="visible"/>
                                      </p:to>
                                    </p:set>
                                    <p:animEffect transition="in" filter="circle(in)">
                                      <p:cBhvr>
                                        <p:cTn id="7" dur="2000"/>
                                        <p:tgtEl>
                                          <p:spTgt spid="207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7" name="Google Shape;2077;p57"/>
          <p:cNvSpPr txBox="1">
            <a:spLocks noGrp="1"/>
          </p:cNvSpPr>
          <p:nvPr>
            <p:ph type="title"/>
          </p:nvPr>
        </p:nvSpPr>
        <p:spPr>
          <a:xfrm>
            <a:off x="899592" y="627534"/>
            <a:ext cx="4320480" cy="936104"/>
          </a:xfrm>
          <a:prstGeom prst="rect">
            <a:avLst/>
          </a:prstGeom>
        </p:spPr>
        <p:txBody>
          <a:bodyPr spcFirstLastPara="1" wrap="square" lIns="91425" tIns="91425" rIns="91425" bIns="91425" anchor="t" anchorCtr="0">
            <a:noAutofit/>
          </a:bodyPr>
          <a:lstStyle/>
          <a:p>
            <a:pPr lvl="0"/>
            <a:r>
              <a:rPr lang="en-US" sz="2000" dirty="0" smtClean="0">
                <a:solidFill>
                  <a:srgbClr val="00B0F0"/>
                </a:solidFill>
                <a:latin typeface="Asap" charset="0"/>
              </a:rPr>
              <a:t>DIRECT CURRENT FAST CHARGING METHOD (DCFC)</a:t>
            </a:r>
            <a:r>
              <a:rPr lang="en-US" sz="2000" b="0" dirty="0" smtClean="0">
                <a:solidFill>
                  <a:schemeClr val="accent4"/>
                </a:solidFill>
                <a:latin typeface="Asap" charset="0"/>
              </a:rPr>
              <a:t/>
            </a:r>
            <a:br>
              <a:rPr lang="en-US" sz="2000" b="0" dirty="0" smtClean="0">
                <a:solidFill>
                  <a:schemeClr val="accent4"/>
                </a:solidFill>
                <a:latin typeface="Asap" charset="0"/>
              </a:rPr>
            </a:br>
            <a:r>
              <a:rPr lang="en-US" sz="2000" b="0" dirty="0" smtClean="0">
                <a:solidFill>
                  <a:schemeClr val="accent4"/>
                </a:solidFill>
                <a:latin typeface="Asap" charset="0"/>
              </a:rPr>
              <a:t/>
            </a:r>
            <a:br>
              <a:rPr lang="en-US" sz="2000" b="0" dirty="0" smtClean="0">
                <a:solidFill>
                  <a:schemeClr val="accent4"/>
                </a:solidFill>
                <a:latin typeface="Asap" charset="0"/>
              </a:rPr>
            </a:br>
            <a:r>
              <a:rPr lang="en-US" sz="1600" dirty="0">
                <a:latin typeface="Asap" charset="0"/>
              </a:rPr>
              <a:t/>
            </a:r>
            <a:br>
              <a:rPr lang="en-US" sz="1600" dirty="0">
                <a:latin typeface="Asap" charset="0"/>
              </a:rPr>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endParaRPr sz="1800" dirty="0"/>
          </a:p>
        </p:txBody>
      </p:sp>
      <p:grpSp>
        <p:nvGrpSpPr>
          <p:cNvPr id="4"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TextBox 45"/>
          <p:cNvSpPr txBox="1"/>
          <p:nvPr/>
        </p:nvSpPr>
        <p:spPr>
          <a:xfrm>
            <a:off x="827584" y="2139702"/>
            <a:ext cx="4248472" cy="1754326"/>
          </a:xfrm>
          <a:prstGeom prst="rect">
            <a:avLst/>
          </a:prstGeom>
          <a:noFill/>
        </p:spPr>
        <p:txBody>
          <a:bodyPr wrap="square" rtlCol="0">
            <a:spAutoFit/>
          </a:bodyPr>
          <a:lstStyle/>
          <a:p>
            <a:r>
              <a:rPr lang="en-GB" sz="1800" dirty="0" smtClean="0">
                <a:solidFill>
                  <a:schemeClr val="bg1"/>
                </a:solidFill>
                <a:latin typeface="Asap" charset="0"/>
              </a:rPr>
              <a:t>Rapid charging – 55Kw. </a:t>
            </a:r>
          </a:p>
          <a:p>
            <a:endParaRPr lang="en-GB" sz="1800" dirty="0" smtClean="0">
              <a:solidFill>
                <a:schemeClr val="bg1"/>
              </a:solidFill>
              <a:latin typeface="Asap" charset="0"/>
            </a:endParaRPr>
          </a:p>
          <a:p>
            <a:r>
              <a:rPr lang="en-GB" sz="1800" dirty="0" smtClean="0">
                <a:solidFill>
                  <a:schemeClr val="bg1"/>
                </a:solidFill>
                <a:latin typeface="Asap" charset="0"/>
              </a:rPr>
              <a:t>Duration of complete charging 30 minutes to 1 hour.</a:t>
            </a:r>
          </a:p>
          <a:p>
            <a:r>
              <a:rPr lang="en-GB" sz="1800" dirty="0" smtClean="0">
                <a:solidFill>
                  <a:schemeClr val="bg1"/>
                </a:solidFill>
                <a:latin typeface="Asap" charset="0"/>
              </a:rPr>
              <a:t> </a:t>
            </a:r>
          </a:p>
          <a:p>
            <a:r>
              <a:rPr lang="en-GB" sz="1800" dirty="0" smtClean="0">
                <a:solidFill>
                  <a:schemeClr val="bg1"/>
                </a:solidFill>
                <a:latin typeface="Asap" charset="0"/>
              </a:rPr>
              <a:t>Installed in Highways.</a:t>
            </a:r>
            <a:endParaRPr lang="en-GB" sz="1800" dirty="0">
              <a:solidFill>
                <a:schemeClr val="bg1"/>
              </a:solidFill>
              <a:latin typeface="Asap" charset="0"/>
            </a:endParaRPr>
          </a:p>
        </p:txBody>
      </p:sp>
      <p:pic>
        <p:nvPicPr>
          <p:cNvPr id="2050" name="Picture 2" descr="DCFC Rate Design Study - RMI"/>
          <p:cNvPicPr>
            <a:picLocks noChangeAspect="1" noChangeArrowheads="1"/>
          </p:cNvPicPr>
          <p:nvPr/>
        </p:nvPicPr>
        <p:blipFill>
          <a:blip r:embed="rId3"/>
          <a:srcRect/>
          <a:stretch>
            <a:fillRect/>
          </a:stretch>
        </p:blipFill>
        <p:spPr bwMode="auto">
          <a:xfrm>
            <a:off x="5508104" y="987574"/>
            <a:ext cx="2952328" cy="1676086"/>
          </a:xfrm>
          <a:prstGeom prst="rect">
            <a:avLst/>
          </a:prstGeom>
          <a:noFill/>
        </p:spPr>
      </p:pic>
      <p:sp>
        <p:nvSpPr>
          <p:cNvPr id="2052" name="AutoShape 4"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4" name="AutoShape 6"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6" name="AutoShape 8"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8" name="AutoShape 10"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60" name="AutoShape 12"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062" name="Picture 14" descr="Top 10 Things to Know Before Buying an Electric Car Charging Station -  Chargetech"/>
          <p:cNvPicPr>
            <a:picLocks noChangeAspect="1" noChangeArrowheads="1"/>
          </p:cNvPicPr>
          <p:nvPr/>
        </p:nvPicPr>
        <p:blipFill>
          <a:blip r:embed="rId4"/>
          <a:srcRect/>
          <a:stretch>
            <a:fillRect/>
          </a:stretch>
        </p:blipFill>
        <p:spPr bwMode="auto">
          <a:xfrm>
            <a:off x="4499992" y="3003798"/>
            <a:ext cx="2880320" cy="1707654"/>
          </a:xfrm>
          <a:prstGeom prst="rect">
            <a:avLst/>
          </a:prstGeom>
          <a:noFill/>
        </p:spPr>
      </p:pic>
    </p:spTree>
    <p:extLst>
      <p:ext uri="{BB962C8B-B14F-4D97-AF65-F5344CB8AC3E}">
        <p14:creationId xmlns="" xmlns:p14="http://schemas.microsoft.com/office/powerpoint/2010/main" val="4231563193"/>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77"/>
                                        </p:tgtEl>
                                        <p:attrNameLst>
                                          <p:attrName>style.visibility</p:attrName>
                                        </p:attrNameLst>
                                      </p:cBhvr>
                                      <p:to>
                                        <p:strVal val="visible"/>
                                      </p:to>
                                    </p:set>
                                    <p:animEffect transition="in" filter="circle(in)">
                                      <p:cBhvr>
                                        <p:cTn id="7" dur="2000"/>
                                        <p:tgtEl>
                                          <p:spTgt spid="2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7" name="Google Shape;2077;p57"/>
          <p:cNvSpPr txBox="1">
            <a:spLocks noGrp="1"/>
          </p:cNvSpPr>
          <p:nvPr>
            <p:ph type="title"/>
          </p:nvPr>
        </p:nvSpPr>
        <p:spPr>
          <a:xfrm>
            <a:off x="971600" y="339502"/>
            <a:ext cx="4968552" cy="1080120"/>
          </a:xfrm>
          <a:prstGeom prst="rect">
            <a:avLst/>
          </a:prstGeom>
          <a:noFill/>
        </p:spPr>
        <p:txBody>
          <a:bodyPr spcFirstLastPara="1" wrap="square" lIns="91425" tIns="91425" rIns="91425" bIns="91425" anchor="t" anchorCtr="0">
            <a:noAutofit/>
          </a:bodyPr>
          <a:lstStyle/>
          <a:p>
            <a:pPr lvl="0"/>
            <a:r>
              <a:rPr lang="en-US" sz="2000" b="0" dirty="0" smtClean="0">
                <a:solidFill>
                  <a:schemeClr val="accent4"/>
                </a:solidFill>
                <a:latin typeface="Asap" charset="0"/>
              </a:rPr>
              <a:t/>
            </a:r>
            <a:br>
              <a:rPr lang="en-US" sz="2000" b="0" dirty="0" smtClean="0">
                <a:solidFill>
                  <a:schemeClr val="accent4"/>
                </a:solidFill>
                <a:latin typeface="Asap" charset="0"/>
              </a:rPr>
            </a:br>
            <a:r>
              <a:rPr lang="en-GB" sz="2000" dirty="0" smtClean="0">
                <a:solidFill>
                  <a:srgbClr val="00B0F0"/>
                </a:solidFill>
                <a:latin typeface="Asap" charset="0"/>
              </a:rPr>
              <a:t>VEHICLE-TO-GRID (V2G) CHARGING </a:t>
            </a:r>
            <a:r>
              <a:rPr lang="en-US" sz="2000" b="0" dirty="0" smtClean="0">
                <a:solidFill>
                  <a:schemeClr val="accent4"/>
                </a:solidFill>
                <a:latin typeface="Asap" charset="0"/>
              </a:rPr>
              <a:t/>
            </a:r>
            <a:br>
              <a:rPr lang="en-US" sz="2000" b="0" dirty="0" smtClean="0">
                <a:solidFill>
                  <a:schemeClr val="accent4"/>
                </a:solidFill>
                <a:latin typeface="Asap" charset="0"/>
              </a:rPr>
            </a:br>
            <a:r>
              <a:rPr lang="en-US" sz="1600" dirty="0">
                <a:latin typeface="Asap" charset="0"/>
              </a:rPr>
              <a:t/>
            </a:r>
            <a:br>
              <a:rPr lang="en-US" sz="1600" dirty="0">
                <a:latin typeface="Asap" charset="0"/>
              </a:rPr>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endParaRPr sz="1800" dirty="0"/>
          </a:p>
        </p:txBody>
      </p:sp>
      <p:grpSp>
        <p:nvGrpSpPr>
          <p:cNvPr id="2" name="Google Shape;2079;p57"/>
          <p:cNvGrpSpPr/>
          <p:nvPr/>
        </p:nvGrpSpPr>
        <p:grpSpPr>
          <a:xfrm rot="5400000">
            <a:off x="8358462" y="4192114"/>
            <a:ext cx="646037" cy="180671"/>
            <a:chOff x="3546149" y="1286052"/>
            <a:chExt cx="646037" cy="180671"/>
          </a:xfrm>
        </p:grpSpPr>
        <p:sp>
          <p:nvSpPr>
            <p:cNvPr id="2080" name="Google Shape;2080;p57"/>
            <p:cNvSpPr/>
            <p:nvPr/>
          </p:nvSpPr>
          <p:spPr>
            <a:xfrm>
              <a:off x="3550264" y="1286052"/>
              <a:ext cx="27996" cy="26561"/>
            </a:xfrm>
            <a:custGeom>
              <a:avLst/>
              <a:gdLst/>
              <a:ahLst/>
              <a:cxnLst/>
              <a:rect l="l" t="t" r="r" b="b"/>
              <a:pathLst>
                <a:path w="1034" h="981" extrusionOk="0">
                  <a:moveTo>
                    <a:pt x="517" y="1"/>
                  </a:moveTo>
                  <a:cubicBezTo>
                    <a:pt x="258" y="1"/>
                    <a:pt x="0" y="175"/>
                    <a:pt x="30" y="525"/>
                  </a:cubicBezTo>
                  <a:cubicBezTo>
                    <a:pt x="46" y="829"/>
                    <a:pt x="274" y="981"/>
                    <a:pt x="505" y="981"/>
                  </a:cubicBezTo>
                  <a:cubicBezTo>
                    <a:pt x="737" y="981"/>
                    <a:pt x="973" y="829"/>
                    <a:pt x="1003" y="525"/>
                  </a:cubicBezTo>
                  <a:cubicBezTo>
                    <a:pt x="1034" y="175"/>
                    <a:pt x="775"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3619387"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3687697"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3755980"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3824291" y="1287081"/>
              <a:ext cx="26371" cy="26371"/>
            </a:xfrm>
            <a:custGeom>
              <a:avLst/>
              <a:gdLst/>
              <a:ahLst/>
              <a:cxnLst/>
              <a:rect l="l" t="t" r="r" b="b"/>
              <a:pathLst>
                <a:path w="974" h="974" extrusionOk="0">
                  <a:moveTo>
                    <a:pt x="487" y="1"/>
                  </a:moveTo>
                  <a:cubicBezTo>
                    <a:pt x="214" y="1"/>
                    <a:pt x="1" y="213"/>
                    <a:pt x="1" y="487"/>
                  </a:cubicBezTo>
                  <a:cubicBezTo>
                    <a:pt x="1" y="761"/>
                    <a:pt x="214" y="973"/>
                    <a:pt x="487" y="973"/>
                  </a:cubicBezTo>
                  <a:cubicBezTo>
                    <a:pt x="761" y="973"/>
                    <a:pt x="974" y="761"/>
                    <a:pt x="974" y="487"/>
                  </a:cubicBezTo>
                  <a:cubicBezTo>
                    <a:pt x="974" y="213"/>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3888485" y="1287081"/>
              <a:ext cx="31299" cy="26750"/>
            </a:xfrm>
            <a:custGeom>
              <a:avLst/>
              <a:gdLst/>
              <a:ahLst/>
              <a:cxnLst/>
              <a:rect l="l" t="t" r="r" b="b"/>
              <a:pathLst>
                <a:path w="1156" h="988" extrusionOk="0">
                  <a:moveTo>
                    <a:pt x="639" y="1"/>
                  </a:moveTo>
                  <a:cubicBezTo>
                    <a:pt x="213" y="1"/>
                    <a:pt x="1" y="517"/>
                    <a:pt x="305" y="852"/>
                  </a:cubicBezTo>
                  <a:cubicBezTo>
                    <a:pt x="399" y="946"/>
                    <a:pt x="516" y="988"/>
                    <a:pt x="634" y="988"/>
                  </a:cubicBezTo>
                  <a:cubicBezTo>
                    <a:pt x="895" y="988"/>
                    <a:pt x="1156" y="781"/>
                    <a:pt x="1156" y="487"/>
                  </a:cubicBezTo>
                  <a:cubicBezTo>
                    <a:pt x="1156" y="213"/>
                    <a:pt x="913"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3960911" y="1287081"/>
              <a:ext cx="26371" cy="26371"/>
            </a:xfrm>
            <a:custGeom>
              <a:avLst/>
              <a:gdLst/>
              <a:ahLst/>
              <a:cxnLst/>
              <a:rect l="l" t="t" r="r" b="b"/>
              <a:pathLst>
                <a:path w="974" h="974" extrusionOk="0">
                  <a:moveTo>
                    <a:pt x="487" y="1"/>
                  </a:moveTo>
                  <a:cubicBezTo>
                    <a:pt x="213" y="1"/>
                    <a:pt x="1" y="213"/>
                    <a:pt x="1" y="487"/>
                  </a:cubicBezTo>
                  <a:cubicBezTo>
                    <a:pt x="1"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4028382" y="1286052"/>
              <a:ext cx="28023" cy="26561"/>
            </a:xfrm>
            <a:custGeom>
              <a:avLst/>
              <a:gdLst/>
              <a:ahLst/>
              <a:cxnLst/>
              <a:rect l="l" t="t" r="r" b="b"/>
              <a:pathLst>
                <a:path w="1035" h="981" extrusionOk="0">
                  <a:moveTo>
                    <a:pt x="518" y="1"/>
                  </a:moveTo>
                  <a:cubicBezTo>
                    <a:pt x="259" y="1"/>
                    <a:pt x="1" y="175"/>
                    <a:pt x="31" y="525"/>
                  </a:cubicBezTo>
                  <a:cubicBezTo>
                    <a:pt x="62" y="829"/>
                    <a:pt x="290" y="981"/>
                    <a:pt x="518" y="981"/>
                  </a:cubicBezTo>
                  <a:cubicBezTo>
                    <a:pt x="746" y="981"/>
                    <a:pt x="974" y="829"/>
                    <a:pt x="1004" y="525"/>
                  </a:cubicBezTo>
                  <a:cubicBezTo>
                    <a:pt x="1034" y="175"/>
                    <a:pt x="77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4097531" y="1287081"/>
              <a:ext cx="26344" cy="26371"/>
            </a:xfrm>
            <a:custGeom>
              <a:avLst/>
              <a:gdLst/>
              <a:ahLst/>
              <a:cxnLst/>
              <a:rect l="l" t="t" r="r" b="b"/>
              <a:pathLst>
                <a:path w="973"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4165842" y="1287081"/>
              <a:ext cx="26344" cy="26371"/>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3550264" y="1336466"/>
              <a:ext cx="27996" cy="26561"/>
            </a:xfrm>
            <a:custGeom>
              <a:avLst/>
              <a:gdLst/>
              <a:ahLst/>
              <a:cxnLst/>
              <a:rect l="l" t="t" r="r" b="b"/>
              <a:pathLst>
                <a:path w="1034" h="981" extrusionOk="0">
                  <a:moveTo>
                    <a:pt x="517" y="0"/>
                  </a:moveTo>
                  <a:cubicBezTo>
                    <a:pt x="258" y="0"/>
                    <a:pt x="0" y="183"/>
                    <a:pt x="30" y="548"/>
                  </a:cubicBezTo>
                  <a:cubicBezTo>
                    <a:pt x="46" y="836"/>
                    <a:pt x="274" y="981"/>
                    <a:pt x="505" y="981"/>
                  </a:cubicBezTo>
                  <a:cubicBezTo>
                    <a:pt x="737"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3614432" y="1338117"/>
              <a:ext cx="31299" cy="26100"/>
            </a:xfrm>
            <a:custGeom>
              <a:avLst/>
              <a:gdLst/>
              <a:ahLst/>
              <a:cxnLst/>
              <a:rect l="l" t="t" r="r" b="b"/>
              <a:pathLst>
                <a:path w="1156" h="964" extrusionOk="0">
                  <a:moveTo>
                    <a:pt x="670" y="0"/>
                  </a:moveTo>
                  <a:cubicBezTo>
                    <a:pt x="214" y="0"/>
                    <a:pt x="1" y="517"/>
                    <a:pt x="305" y="821"/>
                  </a:cubicBezTo>
                  <a:cubicBezTo>
                    <a:pt x="414" y="920"/>
                    <a:pt x="542" y="964"/>
                    <a:pt x="665"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7"/>
            <p:cNvSpPr/>
            <p:nvPr/>
          </p:nvSpPr>
          <p:spPr>
            <a:xfrm>
              <a:off x="3682742" y="1338117"/>
              <a:ext cx="31299" cy="26100"/>
            </a:xfrm>
            <a:custGeom>
              <a:avLst/>
              <a:gdLst/>
              <a:ahLst/>
              <a:cxnLst/>
              <a:rect l="l" t="t" r="r" b="b"/>
              <a:pathLst>
                <a:path w="1156" h="964" extrusionOk="0">
                  <a:moveTo>
                    <a:pt x="639" y="0"/>
                  </a:moveTo>
                  <a:cubicBezTo>
                    <a:pt x="214"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7"/>
            <p:cNvSpPr/>
            <p:nvPr/>
          </p:nvSpPr>
          <p:spPr>
            <a:xfrm>
              <a:off x="3755168" y="1336466"/>
              <a:ext cx="28023" cy="26561"/>
            </a:xfrm>
            <a:custGeom>
              <a:avLst/>
              <a:gdLst/>
              <a:ahLst/>
              <a:cxnLst/>
              <a:rect l="l" t="t" r="r" b="b"/>
              <a:pathLst>
                <a:path w="1035" h="981" extrusionOk="0">
                  <a:moveTo>
                    <a:pt x="517" y="0"/>
                  </a:moveTo>
                  <a:cubicBezTo>
                    <a:pt x="259" y="0"/>
                    <a:pt x="1" y="183"/>
                    <a:pt x="31" y="548"/>
                  </a:cubicBezTo>
                  <a:cubicBezTo>
                    <a:pt x="46" y="836"/>
                    <a:pt x="274" y="981"/>
                    <a:pt x="506" y="981"/>
                  </a:cubicBezTo>
                  <a:cubicBezTo>
                    <a:pt x="738" y="981"/>
                    <a:pt x="973" y="836"/>
                    <a:pt x="1004" y="548"/>
                  </a:cubicBezTo>
                  <a:cubicBezTo>
                    <a:pt x="1034" y="183"/>
                    <a:pt x="776"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7"/>
            <p:cNvSpPr/>
            <p:nvPr/>
          </p:nvSpPr>
          <p:spPr>
            <a:xfrm>
              <a:off x="3819363" y="1338117"/>
              <a:ext cx="31299" cy="26100"/>
            </a:xfrm>
            <a:custGeom>
              <a:avLst/>
              <a:gdLst/>
              <a:ahLst/>
              <a:cxnLst/>
              <a:rect l="l" t="t" r="r" b="b"/>
              <a:pathLst>
                <a:path w="1156" h="964" extrusionOk="0">
                  <a:moveTo>
                    <a:pt x="669" y="0"/>
                  </a:moveTo>
                  <a:cubicBezTo>
                    <a:pt x="244" y="0"/>
                    <a:pt x="0" y="517"/>
                    <a:pt x="304" y="821"/>
                  </a:cubicBezTo>
                  <a:cubicBezTo>
                    <a:pt x="413" y="920"/>
                    <a:pt x="541" y="964"/>
                    <a:pt x="66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7"/>
            <p:cNvSpPr/>
            <p:nvPr/>
          </p:nvSpPr>
          <p:spPr>
            <a:xfrm>
              <a:off x="3888485" y="1338117"/>
              <a:ext cx="31299" cy="26100"/>
            </a:xfrm>
            <a:custGeom>
              <a:avLst/>
              <a:gdLst/>
              <a:ahLst/>
              <a:cxnLst/>
              <a:rect l="l" t="t" r="r" b="b"/>
              <a:pathLst>
                <a:path w="1156" h="964" extrusionOk="0">
                  <a:moveTo>
                    <a:pt x="639" y="0"/>
                  </a:moveTo>
                  <a:cubicBezTo>
                    <a:pt x="213" y="0"/>
                    <a:pt x="1" y="517"/>
                    <a:pt x="305" y="821"/>
                  </a:cubicBezTo>
                  <a:cubicBezTo>
                    <a:pt x="404" y="920"/>
                    <a:pt x="528" y="964"/>
                    <a:pt x="651" y="964"/>
                  </a:cubicBezTo>
                  <a:cubicBezTo>
                    <a:pt x="907" y="964"/>
                    <a:pt x="1156" y="774"/>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7"/>
            <p:cNvSpPr/>
            <p:nvPr/>
          </p:nvSpPr>
          <p:spPr>
            <a:xfrm>
              <a:off x="3960099" y="1336466"/>
              <a:ext cx="27996" cy="26561"/>
            </a:xfrm>
            <a:custGeom>
              <a:avLst/>
              <a:gdLst/>
              <a:ahLst/>
              <a:cxnLst/>
              <a:rect l="l" t="t" r="r" b="b"/>
              <a:pathLst>
                <a:path w="1034" h="981" extrusionOk="0">
                  <a:moveTo>
                    <a:pt x="517" y="0"/>
                  </a:moveTo>
                  <a:cubicBezTo>
                    <a:pt x="258" y="0"/>
                    <a:pt x="0" y="183"/>
                    <a:pt x="31" y="548"/>
                  </a:cubicBezTo>
                  <a:cubicBezTo>
                    <a:pt x="61" y="836"/>
                    <a:pt x="289" y="981"/>
                    <a:pt x="517" y="981"/>
                  </a:cubicBezTo>
                  <a:cubicBezTo>
                    <a:pt x="745" y="981"/>
                    <a:pt x="973" y="836"/>
                    <a:pt x="1003" y="548"/>
                  </a:cubicBezTo>
                  <a:cubicBezTo>
                    <a:pt x="1034" y="183"/>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7"/>
            <p:cNvSpPr/>
            <p:nvPr/>
          </p:nvSpPr>
          <p:spPr>
            <a:xfrm>
              <a:off x="4028382" y="1336466"/>
              <a:ext cx="28023" cy="26561"/>
            </a:xfrm>
            <a:custGeom>
              <a:avLst/>
              <a:gdLst/>
              <a:ahLst/>
              <a:cxnLst/>
              <a:rect l="l" t="t" r="r" b="b"/>
              <a:pathLst>
                <a:path w="1035" h="981" extrusionOk="0">
                  <a:moveTo>
                    <a:pt x="518" y="0"/>
                  </a:moveTo>
                  <a:cubicBezTo>
                    <a:pt x="259" y="0"/>
                    <a:pt x="1" y="183"/>
                    <a:pt x="31" y="548"/>
                  </a:cubicBezTo>
                  <a:cubicBezTo>
                    <a:pt x="62" y="836"/>
                    <a:pt x="290" y="981"/>
                    <a:pt x="518" y="981"/>
                  </a:cubicBezTo>
                  <a:cubicBezTo>
                    <a:pt x="746" y="981"/>
                    <a:pt x="974" y="836"/>
                    <a:pt x="1004" y="548"/>
                  </a:cubicBezTo>
                  <a:cubicBezTo>
                    <a:pt x="1034" y="183"/>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7"/>
            <p:cNvSpPr/>
            <p:nvPr/>
          </p:nvSpPr>
          <p:spPr>
            <a:xfrm>
              <a:off x="4092577" y="1338117"/>
              <a:ext cx="31299" cy="26100"/>
            </a:xfrm>
            <a:custGeom>
              <a:avLst/>
              <a:gdLst/>
              <a:ahLst/>
              <a:cxnLst/>
              <a:rect l="l" t="t" r="r" b="b"/>
              <a:pathLst>
                <a:path w="1156" h="964" extrusionOk="0">
                  <a:moveTo>
                    <a:pt x="670" y="0"/>
                  </a:moveTo>
                  <a:cubicBezTo>
                    <a:pt x="244" y="0"/>
                    <a:pt x="1" y="517"/>
                    <a:pt x="335" y="821"/>
                  </a:cubicBezTo>
                  <a:cubicBezTo>
                    <a:pt x="434" y="920"/>
                    <a:pt x="555" y="964"/>
                    <a:pt x="674" y="964"/>
                  </a:cubicBezTo>
                  <a:cubicBezTo>
                    <a:pt x="921" y="964"/>
                    <a:pt x="1156" y="774"/>
                    <a:pt x="1156" y="487"/>
                  </a:cubicBezTo>
                  <a:cubicBezTo>
                    <a:pt x="1156" y="213"/>
                    <a:pt x="943" y="0"/>
                    <a:pt x="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7"/>
            <p:cNvSpPr/>
            <p:nvPr/>
          </p:nvSpPr>
          <p:spPr>
            <a:xfrm>
              <a:off x="4160887" y="1338117"/>
              <a:ext cx="31299" cy="26100"/>
            </a:xfrm>
            <a:custGeom>
              <a:avLst/>
              <a:gdLst/>
              <a:ahLst/>
              <a:cxnLst/>
              <a:rect l="l" t="t" r="r" b="b"/>
              <a:pathLst>
                <a:path w="1156" h="964" extrusionOk="0">
                  <a:moveTo>
                    <a:pt x="669" y="0"/>
                  </a:moveTo>
                  <a:cubicBezTo>
                    <a:pt x="244" y="0"/>
                    <a:pt x="1" y="517"/>
                    <a:pt x="335" y="821"/>
                  </a:cubicBezTo>
                  <a:cubicBezTo>
                    <a:pt x="434" y="920"/>
                    <a:pt x="555" y="964"/>
                    <a:pt x="674" y="964"/>
                  </a:cubicBezTo>
                  <a:cubicBezTo>
                    <a:pt x="920" y="964"/>
                    <a:pt x="1156" y="774"/>
                    <a:pt x="1156" y="487"/>
                  </a:cubicBezTo>
                  <a:cubicBezTo>
                    <a:pt x="1156" y="213"/>
                    <a:pt x="94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7"/>
            <p:cNvSpPr/>
            <p:nvPr/>
          </p:nvSpPr>
          <p:spPr>
            <a:xfrm>
              <a:off x="3550264" y="1387285"/>
              <a:ext cx="27996" cy="26561"/>
            </a:xfrm>
            <a:custGeom>
              <a:avLst/>
              <a:gdLst/>
              <a:ahLst/>
              <a:cxnLst/>
              <a:rect l="l" t="t" r="r" b="b"/>
              <a:pathLst>
                <a:path w="1034" h="981" extrusionOk="0">
                  <a:moveTo>
                    <a:pt x="517" y="0"/>
                  </a:moveTo>
                  <a:cubicBezTo>
                    <a:pt x="258" y="0"/>
                    <a:pt x="0" y="175"/>
                    <a:pt x="30" y="525"/>
                  </a:cubicBezTo>
                  <a:cubicBezTo>
                    <a:pt x="46" y="829"/>
                    <a:pt x="274" y="981"/>
                    <a:pt x="505" y="981"/>
                  </a:cubicBezTo>
                  <a:cubicBezTo>
                    <a:pt x="737" y="981"/>
                    <a:pt x="973" y="829"/>
                    <a:pt x="1003" y="525"/>
                  </a:cubicBezTo>
                  <a:cubicBezTo>
                    <a:pt x="1034" y="175"/>
                    <a:pt x="775"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7"/>
            <p:cNvSpPr/>
            <p:nvPr/>
          </p:nvSpPr>
          <p:spPr>
            <a:xfrm>
              <a:off x="3619387"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7"/>
            <p:cNvSpPr/>
            <p:nvPr/>
          </p:nvSpPr>
          <p:spPr>
            <a:xfrm>
              <a:off x="3687697"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7"/>
            <p:cNvSpPr/>
            <p:nvPr/>
          </p:nvSpPr>
          <p:spPr>
            <a:xfrm>
              <a:off x="3755980"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7"/>
            <p:cNvSpPr/>
            <p:nvPr/>
          </p:nvSpPr>
          <p:spPr>
            <a:xfrm>
              <a:off x="3824291" y="1388314"/>
              <a:ext cx="26371" cy="27183"/>
            </a:xfrm>
            <a:custGeom>
              <a:avLst/>
              <a:gdLst/>
              <a:ahLst/>
              <a:cxnLst/>
              <a:rect l="l" t="t" r="r" b="b"/>
              <a:pathLst>
                <a:path w="974" h="1004" extrusionOk="0">
                  <a:moveTo>
                    <a:pt x="487" y="0"/>
                  </a:moveTo>
                  <a:cubicBezTo>
                    <a:pt x="214" y="0"/>
                    <a:pt x="1" y="213"/>
                    <a:pt x="1" y="487"/>
                  </a:cubicBezTo>
                  <a:cubicBezTo>
                    <a:pt x="1" y="760"/>
                    <a:pt x="214" y="1003"/>
                    <a:pt x="487" y="1003"/>
                  </a:cubicBezTo>
                  <a:cubicBezTo>
                    <a:pt x="761" y="1003"/>
                    <a:pt x="974" y="760"/>
                    <a:pt x="974" y="487"/>
                  </a:cubicBezTo>
                  <a:cubicBezTo>
                    <a:pt x="974" y="213"/>
                    <a:pt x="761"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7"/>
            <p:cNvSpPr/>
            <p:nvPr/>
          </p:nvSpPr>
          <p:spPr>
            <a:xfrm>
              <a:off x="3888485" y="1388314"/>
              <a:ext cx="31299" cy="26913"/>
            </a:xfrm>
            <a:custGeom>
              <a:avLst/>
              <a:gdLst/>
              <a:ahLst/>
              <a:cxnLst/>
              <a:rect l="l" t="t" r="r" b="b"/>
              <a:pathLst>
                <a:path w="1156" h="994" extrusionOk="0">
                  <a:moveTo>
                    <a:pt x="639" y="0"/>
                  </a:moveTo>
                  <a:cubicBezTo>
                    <a:pt x="213" y="0"/>
                    <a:pt x="1" y="547"/>
                    <a:pt x="305" y="851"/>
                  </a:cubicBezTo>
                  <a:cubicBezTo>
                    <a:pt x="402" y="949"/>
                    <a:pt x="525" y="993"/>
                    <a:pt x="647" y="993"/>
                  </a:cubicBezTo>
                  <a:cubicBezTo>
                    <a:pt x="904" y="993"/>
                    <a:pt x="1156" y="796"/>
                    <a:pt x="1156" y="487"/>
                  </a:cubicBezTo>
                  <a:cubicBezTo>
                    <a:pt x="1156" y="213"/>
                    <a:pt x="913"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7"/>
            <p:cNvSpPr/>
            <p:nvPr/>
          </p:nvSpPr>
          <p:spPr>
            <a:xfrm>
              <a:off x="3960911" y="1388314"/>
              <a:ext cx="26371" cy="27183"/>
            </a:xfrm>
            <a:custGeom>
              <a:avLst/>
              <a:gdLst/>
              <a:ahLst/>
              <a:cxnLst/>
              <a:rect l="l" t="t" r="r" b="b"/>
              <a:pathLst>
                <a:path w="974" h="1004" extrusionOk="0">
                  <a:moveTo>
                    <a:pt x="487" y="0"/>
                  </a:moveTo>
                  <a:cubicBezTo>
                    <a:pt x="213" y="0"/>
                    <a:pt x="1" y="213"/>
                    <a:pt x="1" y="487"/>
                  </a:cubicBezTo>
                  <a:cubicBezTo>
                    <a:pt x="1"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7"/>
            <p:cNvSpPr/>
            <p:nvPr/>
          </p:nvSpPr>
          <p:spPr>
            <a:xfrm>
              <a:off x="4028382" y="1387285"/>
              <a:ext cx="28023" cy="26561"/>
            </a:xfrm>
            <a:custGeom>
              <a:avLst/>
              <a:gdLst/>
              <a:ahLst/>
              <a:cxnLst/>
              <a:rect l="l" t="t" r="r" b="b"/>
              <a:pathLst>
                <a:path w="1035" h="981" extrusionOk="0">
                  <a:moveTo>
                    <a:pt x="518" y="0"/>
                  </a:moveTo>
                  <a:cubicBezTo>
                    <a:pt x="259" y="0"/>
                    <a:pt x="1" y="175"/>
                    <a:pt x="31" y="525"/>
                  </a:cubicBezTo>
                  <a:cubicBezTo>
                    <a:pt x="62" y="829"/>
                    <a:pt x="290" y="981"/>
                    <a:pt x="518" y="981"/>
                  </a:cubicBezTo>
                  <a:cubicBezTo>
                    <a:pt x="746" y="981"/>
                    <a:pt x="974" y="829"/>
                    <a:pt x="1004" y="525"/>
                  </a:cubicBezTo>
                  <a:cubicBezTo>
                    <a:pt x="1034" y="175"/>
                    <a:pt x="77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7"/>
            <p:cNvSpPr/>
            <p:nvPr/>
          </p:nvSpPr>
          <p:spPr>
            <a:xfrm>
              <a:off x="4097531" y="1388314"/>
              <a:ext cx="26344" cy="27183"/>
            </a:xfrm>
            <a:custGeom>
              <a:avLst/>
              <a:gdLst/>
              <a:ahLst/>
              <a:cxnLst/>
              <a:rect l="l" t="t" r="r" b="b"/>
              <a:pathLst>
                <a:path w="973" h="1004" extrusionOk="0">
                  <a:moveTo>
                    <a:pt x="487" y="0"/>
                  </a:moveTo>
                  <a:cubicBezTo>
                    <a:pt x="213" y="0"/>
                    <a:pt x="0" y="213"/>
                    <a:pt x="0" y="487"/>
                  </a:cubicBezTo>
                  <a:cubicBezTo>
                    <a:pt x="0" y="760"/>
                    <a:pt x="213" y="1003"/>
                    <a:pt x="487" y="1003"/>
                  </a:cubicBezTo>
                  <a:cubicBezTo>
                    <a:pt x="760" y="1003"/>
                    <a:pt x="973" y="760"/>
                    <a:pt x="973" y="487"/>
                  </a:cubicBezTo>
                  <a:cubicBezTo>
                    <a:pt x="973" y="213"/>
                    <a:pt x="76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7"/>
            <p:cNvSpPr/>
            <p:nvPr/>
          </p:nvSpPr>
          <p:spPr>
            <a:xfrm>
              <a:off x="4165842" y="1388314"/>
              <a:ext cx="26344" cy="27183"/>
            </a:xfrm>
            <a:custGeom>
              <a:avLst/>
              <a:gdLst/>
              <a:ahLst/>
              <a:cxnLst/>
              <a:rect l="l" t="t" r="r" b="b"/>
              <a:pathLst>
                <a:path w="973" h="1004" extrusionOk="0">
                  <a:moveTo>
                    <a:pt x="486" y="0"/>
                  </a:moveTo>
                  <a:cubicBezTo>
                    <a:pt x="213" y="0"/>
                    <a:pt x="0" y="213"/>
                    <a:pt x="0" y="487"/>
                  </a:cubicBezTo>
                  <a:cubicBezTo>
                    <a:pt x="0" y="760"/>
                    <a:pt x="213" y="1003"/>
                    <a:pt x="486" y="1003"/>
                  </a:cubicBezTo>
                  <a:cubicBezTo>
                    <a:pt x="760" y="1003"/>
                    <a:pt x="973" y="760"/>
                    <a:pt x="973" y="487"/>
                  </a:cubicBezTo>
                  <a:cubicBezTo>
                    <a:pt x="973" y="213"/>
                    <a:pt x="760" y="0"/>
                    <a:pt x="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7"/>
            <p:cNvSpPr/>
            <p:nvPr/>
          </p:nvSpPr>
          <p:spPr>
            <a:xfrm>
              <a:off x="3546149" y="1439323"/>
              <a:ext cx="31299" cy="26506"/>
            </a:xfrm>
            <a:custGeom>
              <a:avLst/>
              <a:gdLst/>
              <a:ahLst/>
              <a:cxnLst/>
              <a:rect l="l" t="t" r="r" b="b"/>
              <a:pathLst>
                <a:path w="1156" h="979" extrusionOk="0">
                  <a:moveTo>
                    <a:pt x="669" y="1"/>
                  </a:moveTo>
                  <a:cubicBezTo>
                    <a:pt x="213" y="1"/>
                    <a:pt x="0" y="518"/>
                    <a:pt x="304" y="822"/>
                  </a:cubicBezTo>
                  <a:cubicBezTo>
                    <a:pt x="403" y="930"/>
                    <a:pt x="528" y="978"/>
                    <a:pt x="651" y="978"/>
                  </a:cubicBezTo>
                  <a:cubicBezTo>
                    <a:pt x="906" y="978"/>
                    <a:pt x="1155" y="774"/>
                    <a:pt x="1155" y="487"/>
                  </a:cubicBezTo>
                  <a:cubicBezTo>
                    <a:pt x="1155" y="214"/>
                    <a:pt x="942"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7"/>
            <p:cNvSpPr/>
            <p:nvPr/>
          </p:nvSpPr>
          <p:spPr>
            <a:xfrm>
              <a:off x="3619387"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7"/>
            <p:cNvSpPr/>
            <p:nvPr/>
          </p:nvSpPr>
          <p:spPr>
            <a:xfrm>
              <a:off x="3687697"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7"/>
            <p:cNvSpPr/>
            <p:nvPr/>
          </p:nvSpPr>
          <p:spPr>
            <a:xfrm>
              <a:off x="3755980"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7"/>
            <p:cNvSpPr/>
            <p:nvPr/>
          </p:nvSpPr>
          <p:spPr>
            <a:xfrm>
              <a:off x="3824291" y="1439323"/>
              <a:ext cx="26371" cy="2637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4" y="761"/>
                    <a:pt x="974" y="487"/>
                  </a:cubicBezTo>
                  <a:cubicBezTo>
                    <a:pt x="974" y="214"/>
                    <a:pt x="761"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7"/>
            <p:cNvSpPr/>
            <p:nvPr/>
          </p:nvSpPr>
          <p:spPr>
            <a:xfrm>
              <a:off x="3891789" y="1440163"/>
              <a:ext cx="28835" cy="26561"/>
            </a:xfrm>
            <a:custGeom>
              <a:avLst/>
              <a:gdLst/>
              <a:ahLst/>
              <a:cxnLst/>
              <a:rect l="l" t="t" r="r" b="b"/>
              <a:pathLst>
                <a:path w="1065" h="981" extrusionOk="0">
                  <a:moveTo>
                    <a:pt x="532" y="0"/>
                  </a:moveTo>
                  <a:cubicBezTo>
                    <a:pt x="297" y="0"/>
                    <a:pt x="61" y="152"/>
                    <a:pt x="31" y="456"/>
                  </a:cubicBezTo>
                  <a:cubicBezTo>
                    <a:pt x="0" y="806"/>
                    <a:pt x="266" y="981"/>
                    <a:pt x="532" y="981"/>
                  </a:cubicBezTo>
                  <a:cubicBezTo>
                    <a:pt x="798" y="981"/>
                    <a:pt x="1064" y="806"/>
                    <a:pt x="1034" y="456"/>
                  </a:cubicBezTo>
                  <a:cubicBezTo>
                    <a:pt x="1003" y="152"/>
                    <a:pt x="768"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7"/>
            <p:cNvSpPr/>
            <p:nvPr/>
          </p:nvSpPr>
          <p:spPr>
            <a:xfrm>
              <a:off x="3960911" y="1439323"/>
              <a:ext cx="26371" cy="26371"/>
            </a:xfrm>
            <a:custGeom>
              <a:avLst/>
              <a:gdLst/>
              <a:ahLst/>
              <a:cxnLst/>
              <a:rect l="l" t="t" r="r" b="b"/>
              <a:pathLst>
                <a:path w="974" h="974" extrusionOk="0">
                  <a:moveTo>
                    <a:pt x="487" y="1"/>
                  </a:moveTo>
                  <a:cubicBezTo>
                    <a:pt x="213" y="1"/>
                    <a:pt x="1" y="214"/>
                    <a:pt x="1" y="487"/>
                  </a:cubicBezTo>
                  <a:cubicBezTo>
                    <a:pt x="1"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7"/>
            <p:cNvSpPr/>
            <p:nvPr/>
          </p:nvSpPr>
          <p:spPr>
            <a:xfrm>
              <a:off x="4024267" y="1439323"/>
              <a:ext cx="31326" cy="26506"/>
            </a:xfrm>
            <a:custGeom>
              <a:avLst/>
              <a:gdLst/>
              <a:ahLst/>
              <a:cxnLst/>
              <a:rect l="l" t="t" r="r" b="b"/>
              <a:pathLst>
                <a:path w="1157" h="979" extrusionOk="0">
                  <a:moveTo>
                    <a:pt x="670" y="1"/>
                  </a:moveTo>
                  <a:cubicBezTo>
                    <a:pt x="244" y="1"/>
                    <a:pt x="1" y="518"/>
                    <a:pt x="305" y="822"/>
                  </a:cubicBezTo>
                  <a:cubicBezTo>
                    <a:pt x="414" y="930"/>
                    <a:pt x="542" y="978"/>
                    <a:pt x="666" y="978"/>
                  </a:cubicBezTo>
                  <a:cubicBezTo>
                    <a:pt x="921" y="978"/>
                    <a:pt x="1156" y="774"/>
                    <a:pt x="1156" y="487"/>
                  </a:cubicBezTo>
                  <a:cubicBezTo>
                    <a:pt x="1156" y="214"/>
                    <a:pt x="943"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7"/>
            <p:cNvSpPr/>
            <p:nvPr/>
          </p:nvSpPr>
          <p:spPr>
            <a:xfrm>
              <a:off x="4097531" y="1439323"/>
              <a:ext cx="26344" cy="26371"/>
            </a:xfrm>
            <a:custGeom>
              <a:avLst/>
              <a:gdLst/>
              <a:ahLst/>
              <a:cxnLst/>
              <a:rect l="l" t="t" r="r" b="b"/>
              <a:pathLst>
                <a:path w="973"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7"/>
            <p:cNvSpPr/>
            <p:nvPr/>
          </p:nvSpPr>
          <p:spPr>
            <a:xfrm>
              <a:off x="4165842" y="1439323"/>
              <a:ext cx="26344" cy="26371"/>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TextBox 45"/>
          <p:cNvSpPr txBox="1"/>
          <p:nvPr/>
        </p:nvSpPr>
        <p:spPr>
          <a:xfrm>
            <a:off x="539552" y="2211710"/>
            <a:ext cx="3744416" cy="1754326"/>
          </a:xfrm>
          <a:prstGeom prst="rect">
            <a:avLst/>
          </a:prstGeom>
          <a:noFill/>
        </p:spPr>
        <p:txBody>
          <a:bodyPr wrap="square" rtlCol="0">
            <a:spAutoFit/>
          </a:bodyPr>
          <a:lstStyle/>
          <a:p>
            <a:r>
              <a:rPr lang="en-GB" sz="1800" dirty="0" smtClean="0">
                <a:solidFill>
                  <a:schemeClr val="bg1"/>
                </a:solidFill>
                <a:latin typeface="Asap" charset="0"/>
              </a:rPr>
              <a:t>Vehicle-to-grid technology allows EVs to not only receive energy from the grid but also to send excess energy stored in their batteries back to the grid when needed.</a:t>
            </a:r>
            <a:endParaRPr lang="en-GB" sz="1800" dirty="0">
              <a:solidFill>
                <a:schemeClr val="bg1"/>
              </a:solidFill>
              <a:latin typeface="Asap" charset="0"/>
            </a:endParaRPr>
          </a:p>
        </p:txBody>
      </p:sp>
      <p:sp>
        <p:nvSpPr>
          <p:cNvPr id="2052" name="AutoShape 4"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4" name="AutoShape 6"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6" name="AutoShape 8"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8" name="AutoShape 10"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60" name="AutoShape 12" descr="Charged EVs | Polish EVSE maker to test new heavy-duty EV chargers at  charging hubs - Charged EV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4818" name="Picture 2" descr="Revolutionizing Energy Distribution: Exploring the Potential of Vehicle-to- Grid (V2G) Technology"/>
          <p:cNvPicPr>
            <a:picLocks noChangeAspect="1" noChangeArrowheads="1"/>
          </p:cNvPicPr>
          <p:nvPr/>
        </p:nvPicPr>
        <p:blipFill>
          <a:blip r:embed="rId3"/>
          <a:srcRect/>
          <a:stretch>
            <a:fillRect/>
          </a:stretch>
        </p:blipFill>
        <p:spPr bwMode="auto">
          <a:xfrm>
            <a:off x="4932040" y="1419622"/>
            <a:ext cx="3888432" cy="2304256"/>
          </a:xfrm>
          <a:prstGeom prst="rect">
            <a:avLst/>
          </a:prstGeom>
          <a:noFill/>
        </p:spPr>
      </p:pic>
    </p:spTree>
    <p:extLst>
      <p:ext uri="{BB962C8B-B14F-4D97-AF65-F5344CB8AC3E}">
        <p14:creationId xmlns="" xmlns:p14="http://schemas.microsoft.com/office/powerpoint/2010/main" val="4231563193"/>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77"/>
                                        </p:tgtEl>
                                        <p:attrNameLst>
                                          <p:attrName>style.visibility</p:attrName>
                                        </p:attrNameLst>
                                      </p:cBhvr>
                                      <p:to>
                                        <p:strVal val="visible"/>
                                      </p:to>
                                    </p:set>
                                    <p:animEffect transition="in" filter="circle(in)">
                                      <p:cBhvr>
                                        <p:cTn id="7" dur="2000"/>
                                        <p:tgtEl>
                                          <p:spTgt spid="2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 grpId="0"/>
    </p:bldLst>
  </p:timing>
</p:sld>
</file>

<file path=ppt/theme/theme1.xml><?xml version="1.0" encoding="utf-8"?>
<a:theme xmlns:a="http://schemas.openxmlformats.org/drawingml/2006/main" name="Geometric Electricity by Slidesgo">
  <a:themeElements>
    <a:clrScheme name="Simple Light">
      <a:dk1>
        <a:srgbClr val="11101B"/>
      </a:dk1>
      <a:lt1>
        <a:srgbClr val="FFFFFF"/>
      </a:lt1>
      <a:dk2>
        <a:srgbClr val="181622"/>
      </a:dk2>
      <a:lt2>
        <a:srgbClr val="FBEA4C"/>
      </a:lt2>
      <a:accent1>
        <a:srgbClr val="FFBE3E"/>
      </a:accent1>
      <a:accent2>
        <a:srgbClr val="5E5A72"/>
      </a:accent2>
      <a:accent3>
        <a:srgbClr val="9F9DAA"/>
      </a:accent3>
      <a:accent4>
        <a:srgbClr val="FFFFFF"/>
      </a:accent4>
      <a:accent5>
        <a:srgbClr val="FFFFFF"/>
      </a:accent5>
      <a:accent6>
        <a:srgbClr val="FFFFFF"/>
      </a:accent6>
      <a:hlink>
        <a:srgbClr val="FFBE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3124</TotalTime>
  <Words>849</Words>
  <Application>Microsoft Office PowerPoint</Application>
  <PresentationFormat>On-screen Show (16:9)</PresentationFormat>
  <Paragraphs>187</Paragraphs>
  <Slides>19</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Asap</vt:lpstr>
      <vt:lpstr>Roboto</vt:lpstr>
      <vt:lpstr>Courier New</vt:lpstr>
      <vt:lpstr>Times New Roman</vt:lpstr>
      <vt:lpstr>Calibri</vt:lpstr>
      <vt:lpstr>Arial Rounded MT Bold</vt:lpstr>
      <vt:lpstr>Roboto Condensed Light</vt:lpstr>
      <vt:lpstr>Geometric Electricity by Slidesgo</vt:lpstr>
      <vt:lpstr>WIRELESS BYPASS Charging System For E-Vehicle using DARRIEUS</vt:lpstr>
      <vt:lpstr>OBJECTIVE </vt:lpstr>
      <vt:lpstr>INTRODUCTION</vt:lpstr>
      <vt:lpstr>Slide 4</vt:lpstr>
      <vt:lpstr>Slide 5</vt:lpstr>
      <vt:lpstr>Slide 6</vt:lpstr>
      <vt:lpstr>PLUG IN CHARGING METHOD        </vt:lpstr>
      <vt:lpstr>DIRECT CURRENT FAST CHARGING METHOD (DCFC)        </vt:lpstr>
      <vt:lpstr> VEHICLE-TO-GRID (V2G) CHARGING        </vt:lpstr>
      <vt:lpstr> ON-SITE SOLAR PANNEL CHARGING        </vt:lpstr>
      <vt:lpstr>     </vt:lpstr>
      <vt:lpstr>1. Darrieus wind turbine is a Vertical  Axis Wind Turbine (VAWT).  2. It has a curved aerofoil blades mounted on the rotating shaft.   </vt:lpstr>
      <vt:lpstr>Slide 13</vt:lpstr>
      <vt:lpstr>Slide 14</vt:lpstr>
      <vt:lpstr>Slide 15</vt:lpstr>
      <vt:lpstr>Slide 16</vt:lpstr>
      <vt:lpstr>Slide 17</vt:lpstr>
      <vt:lpstr>1.  Dynamic charging on highways.  2. Autonomous Vehicles  3. Urban transportation networks.   4.  Racing vehicles.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Bypass Charging System For E-Vehicle using Wind Turbine</dc:title>
  <dc:creator>HOME</dc:creator>
  <cp:lastModifiedBy>HOME</cp:lastModifiedBy>
  <cp:revision>80</cp:revision>
  <dcterms:modified xsi:type="dcterms:W3CDTF">2024-04-04T12:02:03Z</dcterms:modified>
</cp:coreProperties>
</file>