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3"/>
  </p:notesMasterIdLst>
  <p:sldIdLst>
    <p:sldId id="256" r:id="rId2"/>
    <p:sldId id="283" r:id="rId3"/>
    <p:sldId id="285" r:id="rId4"/>
    <p:sldId id="290" r:id="rId5"/>
    <p:sldId id="286" r:id="rId6"/>
    <p:sldId id="287" r:id="rId7"/>
    <p:sldId id="288" r:id="rId8"/>
    <p:sldId id="291" r:id="rId9"/>
    <p:sldId id="289" r:id="rId10"/>
    <p:sldId id="28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702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4CCB8-D2A5-4BD6-979B-7659658589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6E0BB-9E76-46AD-B2C5-4528B94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81262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26458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467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2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26084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49559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71471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0451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K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778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65976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69ACBF-ECF7-4041-A2DD-D051116BC837}" type="datetimeFigureOut">
              <a:rPr lang="en-KH" smtClean="0"/>
              <a:t>02/15/2023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FD5EAA-D836-9848-BFBB-8700D739EE8A}" type="slidenum">
              <a:rPr lang="en-KH" smtClean="0"/>
              <a:t>‹#›</a:t>
            </a:fld>
            <a:endParaRPr lang="en-K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yal University of Phnom Penh - Wikipedia">
            <a:extLst>
              <a:ext uri="{FF2B5EF4-FFF2-40B4-BE49-F238E27FC236}">
                <a16:creationId xmlns:a16="http://schemas.microsoft.com/office/drawing/2014/main" id="{3DB9156E-0DF9-269A-EDEB-0D1156EB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7" y="211740"/>
            <a:ext cx="1382321" cy="134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yal University of Phnom Penh - News">
            <a:extLst>
              <a:ext uri="{FF2B5EF4-FFF2-40B4-BE49-F238E27FC236}">
                <a16:creationId xmlns:a16="http://schemas.microsoft.com/office/drawing/2014/main" id="{E676AE64-51DE-D6E3-0032-F82FF01A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126" y="96133"/>
            <a:ext cx="1555098" cy="155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EA1608-7A03-578F-7064-307BA412CE97}"/>
              </a:ext>
            </a:extLst>
          </p:cNvPr>
          <p:cNvSpPr/>
          <p:nvPr/>
        </p:nvSpPr>
        <p:spPr>
          <a:xfrm>
            <a:off x="2096811" y="2909398"/>
            <a:ext cx="81334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25" dirty="0">
                <a:ln w="0"/>
                <a:solidFill>
                  <a:srgbClr val="000000"/>
                </a:solidFill>
                <a:latin typeface="Segoe UI" panose="020B0502040204020203" pitchFamily="34" charset="0"/>
                <a:cs typeface="Adobe Arabic" panose="02040503050201020203" pitchFamily="18" charset="-78"/>
              </a:rPr>
              <a:t>ECG Monitoring components</a:t>
            </a:r>
            <a:endParaRPr lang="en-US" sz="48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AD716-B5B3-32A5-82C9-AD3F57B13F0E}"/>
              </a:ext>
            </a:extLst>
          </p:cNvPr>
          <p:cNvSpPr/>
          <p:nvPr/>
        </p:nvSpPr>
        <p:spPr>
          <a:xfrm>
            <a:off x="8462761" y="5654382"/>
            <a:ext cx="35141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m-KH" sz="2000" dirty="0">
                <a:ln w="0"/>
                <a:solidFill>
                  <a:srgbClr val="33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anose="02000500000000020004" pitchFamily="2" charset="77"/>
                <a:cs typeface="Khmer OS Siemreap" panose="02000500000000020004" pitchFamily="2" charset="77"/>
              </a:rPr>
              <a:t>ដឹកនាំដោយៈ បណ្ឌិត ថាប់ ថារឿន</a:t>
            </a:r>
            <a:endParaRPr lang="en-US" sz="2000" b="0" cap="none" spc="0" dirty="0">
              <a:ln w="0"/>
              <a:solidFill>
                <a:srgbClr val="33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Siemreap" panose="02000500000000020004" pitchFamily="2" charset="77"/>
              <a:cs typeface="Khmer OS Siemreap" panose="02000500000000020004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E7B7F0-853E-A368-8EE7-8C1FF6317018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DC195C-2D6E-5DF9-1714-DF10DA00FAF0}"/>
              </a:ext>
            </a:extLst>
          </p:cNvPr>
          <p:cNvSpPr/>
          <p:nvPr/>
        </p:nvSpPr>
        <p:spPr>
          <a:xfrm>
            <a:off x="847142" y="461376"/>
            <a:ext cx="108110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m-KH" sz="2800" b="1" cap="none" spc="0" dirty="0">
                <a:ln/>
                <a:solidFill>
                  <a:srgbClr val="0070C0"/>
                </a:solidFill>
                <a:effectLst/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សាកលវិទ្យល័យភូមិន្ទភ្នំពេញ</a:t>
            </a:r>
            <a:endParaRPr lang="en-US" sz="2800" b="1" cap="none" spc="0" dirty="0">
              <a:ln/>
              <a:solidFill>
                <a:srgbClr val="0070C0"/>
              </a:solidFill>
              <a:effectLst/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65460-4A8B-3C96-5DEA-936789B993C8}"/>
              </a:ext>
            </a:extLst>
          </p:cNvPr>
          <p:cNvSpPr txBox="1"/>
          <p:nvPr/>
        </p:nvSpPr>
        <p:spPr>
          <a:xfrm>
            <a:off x="350989" y="5095679"/>
            <a:ext cx="3571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800" b="1" dirty="0">
                <a:ln w="0"/>
                <a:solidFill>
                  <a:srgbClr val="3366FF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ណែនាំដោយសិស្សច្បង​ </a:t>
            </a:r>
            <a:r>
              <a:rPr lang="km-KH" b="1" dirty="0">
                <a:ln w="0"/>
                <a:solidFill>
                  <a:srgbClr val="3366FF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រាល សុវណ្ណឌឿ</a:t>
            </a:r>
            <a:endParaRPr lang="en-US" sz="1800" b="1" cap="none" spc="0" dirty="0">
              <a:ln w="0"/>
              <a:solidFill>
                <a:srgbClr val="3366FF"/>
              </a:solidFill>
              <a:latin typeface="Khmer OS Siemreap" panose="02000500000000020004" pitchFamily="2" charset="77"/>
              <a:cs typeface="Khmer OS Siemreap" panose="02000500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C31F7-F92C-F78D-C403-A87F3C745825}"/>
              </a:ext>
            </a:extLst>
          </p:cNvPr>
          <p:cNvSpPr/>
          <p:nvPr/>
        </p:nvSpPr>
        <p:spPr>
          <a:xfrm>
            <a:off x="2477384" y="1874333"/>
            <a:ext cx="755176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m-KH" sz="4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ដេប៉ាតឺម៉ង ទូរគមនាគមន៏​ និងអេឡិចត្រូនិច</a:t>
            </a:r>
            <a:endParaRPr lang="en-US" sz="4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9A106-1776-61B7-DCFF-524670304C70}"/>
              </a:ext>
            </a:extLst>
          </p:cNvPr>
          <p:cNvSpPr txBox="1"/>
          <p:nvPr/>
        </p:nvSpPr>
        <p:spPr>
          <a:xfrm flipH="1">
            <a:off x="350989" y="5651295"/>
            <a:ext cx="3797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cap="none" spc="0" dirty="0">
                <a:ln w="0">
                  <a:noFill/>
                </a:ln>
                <a:solidFill>
                  <a:srgbClr val="3366FF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ធ្វើប</a:t>
            </a:r>
            <a:r>
              <a:rPr lang="km-KH" b="1" dirty="0">
                <a:ln w="0">
                  <a:noFill/>
                </a:ln>
                <a:solidFill>
                  <a:srgbClr val="3366FF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ទបង្ហាយដោយ </a:t>
            </a:r>
            <a:r>
              <a:rPr lang="km-KH" b="1" cap="none" spc="0" dirty="0">
                <a:ln w="0">
                  <a:noFill/>
                </a:ln>
                <a:solidFill>
                  <a:srgbClr val="3366FF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ផន​ សុវណ្ណារ៉ា</a:t>
            </a:r>
            <a:endParaRPr lang="en-US" sz="1800" b="1" cap="none" spc="0" dirty="0">
              <a:ln w="0">
                <a:noFill/>
              </a:ln>
              <a:solidFill>
                <a:srgbClr val="3366FF"/>
              </a:solidFill>
              <a:latin typeface="Khmer OS Siemreap" panose="02000500000000020004" pitchFamily="2" charset="77"/>
              <a:cs typeface="Khmer OS Siemreap" panose="02000500000000020004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AC812-19E6-DFBA-B724-7364EA7E85D8}"/>
              </a:ext>
            </a:extLst>
          </p:cNvPr>
          <p:cNvSpPr txBox="1"/>
          <p:nvPr/>
        </p:nvSpPr>
        <p:spPr>
          <a:xfrm>
            <a:off x="3113150" y="86697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Royal University of Phnom Penh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611B6-A736-0B1E-9190-DA2BFE114CF6}"/>
              </a:ext>
            </a:extLst>
          </p:cNvPr>
          <p:cNvSpPr txBox="1"/>
          <p:nvPr/>
        </p:nvSpPr>
        <p:spPr>
          <a:xfrm>
            <a:off x="3202883" y="164435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</a:rPr>
              <a:t>Faculty of Engineering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778B3-6FDF-80F5-6361-4151AB921912}"/>
              </a:ext>
            </a:extLst>
          </p:cNvPr>
          <p:cNvSpPr/>
          <p:nvPr/>
        </p:nvSpPr>
        <p:spPr>
          <a:xfrm>
            <a:off x="757990" y="1297678"/>
            <a:ext cx="108110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m-KH" sz="2400" b="1" dirty="0">
                <a:ln/>
                <a:solidFill>
                  <a:srgbClr val="0070C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មហាវិទ្យាល័យវិស្វកម្ម</a:t>
            </a:r>
            <a:endParaRPr lang="en-US" sz="2400" b="1" cap="none" spc="0" dirty="0">
              <a:ln/>
              <a:solidFill>
                <a:srgbClr val="0070C0"/>
              </a:solidFill>
              <a:effectLst/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C948F-91E6-8094-12CA-2E8BA3D0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58" y="3800475"/>
            <a:ext cx="4582103" cy="2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1B2402-4B62-8730-B8C3-33F3BA2DBEF9}"/>
              </a:ext>
            </a:extLst>
          </p:cNvPr>
          <p:cNvSpPr txBox="1"/>
          <p:nvPr/>
        </p:nvSpPr>
        <p:spPr>
          <a:xfrm>
            <a:off x="1123950" y="1220722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4. </a:t>
            </a:r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ឯកសារយោង</a:t>
            </a:r>
            <a:endParaRPr lang="en-US" sz="20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4E636EF-4636-B757-4231-B339763586F6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C38104-C0C2-0636-B9A6-AA8F620C0456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</a:t>
            </a:r>
            <a:endParaRPr lang="en-KH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493C7-9E1D-AB88-214B-6ADB55DC7BDA}"/>
              </a:ext>
            </a:extLst>
          </p:cNvPr>
          <p:cNvSpPr txBox="1"/>
          <p:nvPr/>
        </p:nvSpPr>
        <p:spPr>
          <a:xfrm>
            <a:off x="1162050" y="2161090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https://components101.com/modules/ad8232-ecg-module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8491-EC74-FB1E-D416-965D78B0949F}"/>
              </a:ext>
            </a:extLst>
          </p:cNvPr>
          <p:cNvSpPr txBox="1"/>
          <p:nvPr/>
        </p:nvSpPr>
        <p:spPr>
          <a:xfrm>
            <a:off x="1162050" y="2955264"/>
            <a:ext cx="874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2.https://datasheethub.com/wroom-esp32-wifi-based-microcontroller-development-board/</a:t>
            </a:r>
          </a:p>
        </p:txBody>
      </p:sp>
    </p:spTree>
    <p:extLst>
      <p:ext uri="{BB962C8B-B14F-4D97-AF65-F5344CB8AC3E}">
        <p14:creationId xmlns:p14="http://schemas.microsoft.com/office/powerpoint/2010/main" val="338447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8E6307-8DA9-DB5A-7A40-F226486FFB6E}"/>
              </a:ext>
            </a:extLst>
          </p:cNvPr>
          <p:cNvSpPr/>
          <p:nvPr/>
        </p:nvSpPr>
        <p:spPr>
          <a:xfrm>
            <a:off x="11599334" y="623612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9</a:t>
            </a:r>
            <a:endParaRPr lang="en-KH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7F57-D65D-05B2-1037-C67F6A43B58B}"/>
              </a:ext>
            </a:extLst>
          </p:cNvPr>
          <p:cNvSpPr txBox="1"/>
          <p:nvPr/>
        </p:nvSpPr>
        <p:spPr>
          <a:xfrm>
            <a:off x="4040981" y="2921168"/>
            <a:ext cx="38838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u="sng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439D77F-A2CC-9029-E4E5-35F3000DCC76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6E71D2F-CC31-8085-85D3-224E65804EE1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1</a:t>
            </a:r>
            <a:endParaRPr lang="en-K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D767C-3386-34EF-08AA-E0EC7FEAA9F5}"/>
              </a:ext>
            </a:extLst>
          </p:cNvPr>
          <p:cNvSpPr txBox="1"/>
          <p:nvPr/>
        </p:nvSpPr>
        <p:spPr>
          <a:xfrm>
            <a:off x="3048000" y="12005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Khmer OS" panose="02000500000000020004" pitchFamily="2" charset="0"/>
                <a:cs typeface="Khmer OS" panose="02000500000000020004" pitchFamily="2" charset="0"/>
              </a:rPr>
              <a:t>components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7C1AC-0229-A834-AF99-8E8FF96B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3"/>
          <a:stretch/>
        </p:blipFill>
        <p:spPr>
          <a:xfrm>
            <a:off x="7391399" y="2063300"/>
            <a:ext cx="3705225" cy="3483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B28DA6-8877-72B4-4A90-7174B013785D}"/>
              </a:ext>
            </a:extLst>
          </p:cNvPr>
          <p:cNvSpPr txBox="1"/>
          <p:nvPr/>
        </p:nvSpPr>
        <p:spPr>
          <a:xfrm>
            <a:off x="532295" y="55889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Khmer OS" panose="02000500000000020004" pitchFamily="2" charset="0"/>
                <a:cs typeface="Khmer OS" panose="02000500000000020004" pitchFamily="2" charset="0"/>
              </a:rPr>
              <a:t>ESP 32 WROOM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98C60-FE23-30B4-AE03-134F95BD90FE}"/>
              </a:ext>
            </a:extLst>
          </p:cNvPr>
          <p:cNvSpPr txBox="1"/>
          <p:nvPr/>
        </p:nvSpPr>
        <p:spPr>
          <a:xfrm>
            <a:off x="6196011" y="55889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Khmer OS" panose="02000500000000020004" pitchFamily="2" charset="0"/>
                <a:cs typeface="Khmer OS" panose="02000500000000020004" pitchFamily="2" charset="0"/>
              </a:rPr>
              <a:t>ECG Monitoring Sensor</a:t>
            </a:r>
            <a:endParaRPr lang="en-US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5F560A1-B160-07AB-E47E-EB1185CA46C3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2330AA-DF3D-DC8B-0771-726B61BFD9EF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  <a:endParaRPr lang="en-KH" dirty="0">
              <a:solidFill>
                <a:srgbClr val="0070C0"/>
              </a:solidFill>
            </a:endParaRPr>
          </a:p>
        </p:txBody>
      </p:sp>
      <p:pic>
        <p:nvPicPr>
          <p:cNvPr id="2" name="Picture 4" descr="ESP32 ESP-WROOM-32 Development Board">
            <a:extLst>
              <a:ext uri="{FF2B5EF4-FFF2-40B4-BE49-F238E27FC236}">
                <a16:creationId xmlns:a16="http://schemas.microsoft.com/office/drawing/2014/main" id="{BB8676CA-1678-A014-45DF-DAD9F2E8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88" y="1783449"/>
            <a:ext cx="3745813" cy="374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66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P32 ESP-WROOM-32 Development Board">
            <a:extLst>
              <a:ext uri="{FF2B5EF4-FFF2-40B4-BE49-F238E27FC236}">
                <a16:creationId xmlns:a16="http://schemas.microsoft.com/office/drawing/2014/main" id="{66747216-89EC-D42C-AB28-1A3FEFE5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1" y="1766886"/>
            <a:ext cx="44577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EB3C4C-F3C5-E1BE-9EF2-6B9194BCD265}"/>
              </a:ext>
            </a:extLst>
          </p:cNvPr>
          <p:cNvSpPr txBox="1"/>
          <p:nvPr/>
        </p:nvSpPr>
        <p:spPr>
          <a:xfrm>
            <a:off x="485774" y="1351776"/>
            <a:ext cx="3838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WROOM ESP 32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0CD24-6103-E390-2141-DF957A29B17F}"/>
              </a:ext>
            </a:extLst>
          </p:cNvPr>
          <p:cNvSpPr txBox="1"/>
          <p:nvPr/>
        </p:nvSpPr>
        <p:spPr>
          <a:xfrm>
            <a:off x="1352551" y="2018239"/>
            <a:ext cx="570547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ESP WROOM 32 is a dual-core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-apple-system"/>
              </a:rPr>
              <a:t>32-bit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all-powerful, universal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-apple-system"/>
              </a:rPr>
              <a:t>Wi-Fi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-apple-system"/>
              </a:rPr>
              <a:t>BT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 (Bluetooth),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-apple-system"/>
              </a:rPr>
              <a:t>BLE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 (Bluetooth LE) enabled MCU module that allows an extensive range of applications.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4AFFB-6103-FD56-F717-23447B112E5B}"/>
              </a:ext>
            </a:extLst>
          </p:cNvPr>
          <p:cNvSpPr txBox="1"/>
          <p:nvPr/>
        </p:nvSpPr>
        <p:spPr>
          <a:xfrm>
            <a:off x="1352551" y="4114324"/>
            <a:ext cx="546734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The dual-core MCU operates at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-apple-system"/>
              </a:rPr>
              <a:t>240 MHz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and provides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-apple-system"/>
              </a:rPr>
              <a:t>600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DMIPS of processing capability.</a:t>
            </a:r>
            <a:endParaRPr lang="en-US" sz="20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535DBCE-6869-2019-7593-F52763665E5B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4FC784-A37C-A19B-DB68-5FF196F427D0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  <a:endParaRPr lang="en-K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8B7589-354A-DA86-ED52-EEC4755B6E2E}"/>
              </a:ext>
            </a:extLst>
          </p:cNvPr>
          <p:cNvSpPr txBox="1"/>
          <p:nvPr/>
        </p:nvSpPr>
        <p:spPr>
          <a:xfrm>
            <a:off x="1123950" y="1014809"/>
            <a:ext cx="6267450" cy="4642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i="0" dirty="0">
                <a:solidFill>
                  <a:srgbClr val="222222"/>
                </a:solidFill>
                <a:effectLst/>
                <a:latin typeface="-apple-system"/>
              </a:rPr>
              <a:t>Features of ESP32 Microcontroller</a:t>
            </a:r>
          </a:p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Hybrid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-apple-system"/>
              </a:rPr>
              <a:t>Wi-FI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 &amp; Bluetooth.</a:t>
            </a:r>
          </a:p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High level of integration.</a:t>
            </a:r>
          </a:p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Ultra-low-power management.</a:t>
            </a:r>
          </a:p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4 MB Flash.</a:t>
            </a:r>
          </a:p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On-board PCB antenna.</a:t>
            </a:r>
          </a:p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Integrated 520 KB SRAM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EB4BA04-AED3-CB04-27A1-FDA2D219C166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80C2C3-79FD-3BFC-525F-606FCF4CBD75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</a:t>
            </a:r>
            <a:endParaRPr lang="en-K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A8D7-D5EA-739B-B4F8-066C138C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2039-571C-66B2-7F75-2CECEF38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SP32 Pinout and ESP-WROOM-32 Pinout | Sverige Energy">
            <a:extLst>
              <a:ext uri="{FF2B5EF4-FFF2-40B4-BE49-F238E27FC236}">
                <a16:creationId xmlns:a16="http://schemas.microsoft.com/office/drawing/2014/main" id="{BB877700-9096-0C09-2592-52BDE696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0"/>
            <a:ext cx="11947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6F4F6-6A8E-BC54-7191-78D0E4BEC6A5}"/>
              </a:ext>
            </a:extLst>
          </p:cNvPr>
          <p:cNvSpPr txBox="1"/>
          <p:nvPr/>
        </p:nvSpPr>
        <p:spPr>
          <a:xfrm>
            <a:off x="3286125" y="4901684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-apple-system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5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D1D041-4A82-E6B7-1913-7C8F271882F0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5</a:t>
            </a:r>
            <a:endParaRPr lang="en-K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C73DC8-277F-9D8E-9E35-5734F6ACD399}"/>
              </a:ext>
            </a:extLst>
          </p:cNvPr>
          <p:cNvSpPr txBox="1"/>
          <p:nvPr/>
        </p:nvSpPr>
        <p:spPr>
          <a:xfrm>
            <a:off x="1123950" y="1291709"/>
            <a:ext cx="3238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AD8232 ECG Module</a:t>
            </a:r>
          </a:p>
        </p:txBody>
      </p:sp>
      <p:pic>
        <p:nvPicPr>
          <p:cNvPr id="3074" name="Picture 2" descr="AD8232 ECG Module ">
            <a:extLst>
              <a:ext uri="{FF2B5EF4-FFF2-40B4-BE49-F238E27FC236}">
                <a16:creationId xmlns:a16="http://schemas.microsoft.com/office/drawing/2014/main" id="{57706AAA-F6ED-31DC-B23A-2E55EEAC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49" y="2145481"/>
            <a:ext cx="40290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A4410-D1E9-EC91-442B-AD505A926ADA}"/>
              </a:ext>
            </a:extLst>
          </p:cNvPr>
          <p:cNvSpPr txBox="1"/>
          <p:nvPr/>
        </p:nvSpPr>
        <p:spPr>
          <a:xfrm>
            <a:off x="1314450" y="2026468"/>
            <a:ext cx="609600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03030"/>
                </a:solidFill>
                <a:effectLst/>
                <a:latin typeface="-apple-system"/>
              </a:rPr>
              <a:t>The </a:t>
            </a:r>
            <a:r>
              <a:rPr lang="en-US" sz="2400" b="1" i="0" dirty="0">
                <a:solidFill>
                  <a:srgbClr val="303030"/>
                </a:solidFill>
                <a:effectLst/>
                <a:latin typeface="-apple-system"/>
              </a:rPr>
              <a:t>AD8232 ECG Module</a:t>
            </a:r>
            <a:r>
              <a:rPr lang="en-US" sz="2400" b="0" i="0" dirty="0">
                <a:solidFill>
                  <a:srgbClr val="303030"/>
                </a:solidFill>
                <a:effectLst/>
                <a:latin typeface="-apple-system"/>
              </a:rPr>
              <a:t> is a cost-effective board used to measure the electrical activity of the heart. This electrical activity can be charted as an ECG or Electrocardiogram and output as an analog reading.</a:t>
            </a:r>
            <a:endParaRPr lang="en-US" sz="24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C5C941D-B08A-6462-6A64-7A1AE5414C6E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30C871-5178-5C47-27D2-4FAD84180F30}"/>
              </a:ext>
            </a:extLst>
          </p:cNvPr>
          <p:cNvSpPr/>
          <p:nvPr/>
        </p:nvSpPr>
        <p:spPr>
          <a:xfrm>
            <a:off x="11599334" y="626533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  <a:endParaRPr lang="en-K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2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D8232 Module Pinout">
            <a:extLst>
              <a:ext uri="{FF2B5EF4-FFF2-40B4-BE49-F238E27FC236}">
                <a16:creationId xmlns:a16="http://schemas.microsoft.com/office/drawing/2014/main" id="{876C45C4-965A-7274-7BA3-0F681B37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075688"/>
            <a:ext cx="3524250" cy="329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8232 Module Overview">
            <a:extLst>
              <a:ext uri="{FF2B5EF4-FFF2-40B4-BE49-F238E27FC236}">
                <a16:creationId xmlns:a16="http://schemas.microsoft.com/office/drawing/2014/main" id="{BFC47FAE-3C3C-971C-4C51-0FE171B8D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285619"/>
            <a:ext cx="46101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0D4980-48B1-EF7C-DB80-3FCB704E08E9}"/>
              </a:ext>
            </a:extLst>
          </p:cNvPr>
          <p:cNvSpPr txBox="1"/>
          <p:nvPr/>
        </p:nvSpPr>
        <p:spPr>
          <a:xfrm>
            <a:off x="1123950" y="1291709"/>
            <a:ext cx="3238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AD8232 ECG Module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4814379-E23B-9444-32CD-3FDB8197F1FC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9B0182-98A5-B193-6483-74C8B96C27B8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  <a:endParaRPr lang="en-K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0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DE10B-4A63-FA01-8687-C86B6C01D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4327"/>
              </p:ext>
            </p:extLst>
          </p:nvPr>
        </p:nvGraphicFramePr>
        <p:xfrm>
          <a:off x="1133475" y="275813"/>
          <a:ext cx="9715501" cy="2761440"/>
        </p:xfrm>
        <a:graphic>
          <a:graphicData uri="http://schemas.openxmlformats.org/drawingml/2006/table">
            <a:tbl>
              <a:tblPr/>
              <a:tblGrid>
                <a:gridCol w="1222302">
                  <a:extLst>
                    <a:ext uri="{9D8B030D-6E8A-4147-A177-3AD203B41FA5}">
                      <a16:colId xmlns:a16="http://schemas.microsoft.com/office/drawing/2014/main" val="232227540"/>
                    </a:ext>
                  </a:extLst>
                </a:gridCol>
                <a:gridCol w="8493199">
                  <a:extLst>
                    <a:ext uri="{9D8B030D-6E8A-4147-A177-3AD203B41FA5}">
                      <a16:colId xmlns:a16="http://schemas.microsoft.com/office/drawing/2014/main" val="3042770796"/>
                    </a:ext>
                  </a:extLst>
                </a:gridCol>
              </a:tblGrid>
              <a:tr h="790987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Output (ADC)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Operational Amplifier Output. The fully conditioned heart rate signal is present at this output. OUT can be connected to the input of an ADC.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45266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LO-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Leads Off Comparator Output. In dc leads off detection mode, LO− is high when the electrode to −IN is disconnected, and it is low when connected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0471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LO+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Leads Off Comparator Output. In dc leads off detection mode, LOD+ is high when the +IN electrode is disconnected, and it is low when connected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22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A4FE3A-427E-EE8D-7580-035ED47F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0085"/>
              </p:ext>
            </p:extLst>
          </p:nvPr>
        </p:nvGraphicFramePr>
        <p:xfrm>
          <a:off x="1133474" y="3322638"/>
          <a:ext cx="9715502" cy="2790698"/>
        </p:xfrm>
        <a:graphic>
          <a:graphicData uri="http://schemas.openxmlformats.org/drawingml/2006/table">
            <a:tbl>
              <a:tblPr/>
              <a:tblGrid>
                <a:gridCol w="1733552">
                  <a:extLst>
                    <a:ext uri="{9D8B030D-6E8A-4147-A177-3AD203B41FA5}">
                      <a16:colId xmlns:a16="http://schemas.microsoft.com/office/drawing/2014/main" val="3448925770"/>
                    </a:ext>
                  </a:extLst>
                </a:gridCol>
                <a:gridCol w="7981950">
                  <a:extLst>
                    <a:ext uri="{9D8B030D-6E8A-4147-A177-3AD203B41FA5}">
                      <a16:colId xmlns:a16="http://schemas.microsoft.com/office/drawing/2014/main" val="147226214"/>
                    </a:ext>
                  </a:extLst>
                </a:gridCol>
              </a:tblGrid>
              <a:tr h="84931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RA (Right Arm)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-apple-system"/>
                        </a:rPr>
                        <a:t>RED Biomedical electrode pad RA(input).</a:t>
                      </a:r>
                      <a:r>
                        <a:rPr lang="en-US" sz="1800" b="0" dirty="0">
                          <a:effectLst/>
                          <a:latin typeface="-apple-system"/>
                        </a:rPr>
                        <a:t> Instrumentation Amplifier Negative Input. −IN is typically connected to the right arm (RA) electrode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70446"/>
                  </a:ext>
                </a:extLst>
              </a:tr>
              <a:tr h="94973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LA(Left Arm)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-apple-system"/>
                        </a:rPr>
                        <a:t>YELLOW Biomedical electrode pad LA(input). </a:t>
                      </a:r>
                      <a:r>
                        <a:rPr lang="en-US" sz="1800" b="0" dirty="0">
                          <a:effectLst/>
                          <a:latin typeface="-apple-system"/>
                        </a:rPr>
                        <a:t>Instrumentation Amplifier Positive Input. +IN is typically connected to the left arm (LA) electrode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24270"/>
                  </a:ext>
                </a:extLst>
              </a:tr>
              <a:tr h="774287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  <a:latin typeface="-apple-system"/>
                        </a:rPr>
                        <a:t>RL(Right Leg)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-apple-system"/>
                        </a:rPr>
                        <a:t>GREEN Biomedical electrode pad RL(input). </a:t>
                      </a:r>
                      <a:r>
                        <a:rPr lang="en-US" sz="1800" b="0" dirty="0">
                          <a:effectLst/>
                          <a:latin typeface="-apple-system"/>
                        </a:rPr>
                        <a:t>Right Leg Drive Output. Connect the driven electrode (typically, right leg) to the RLD pin.</a:t>
                      </a:r>
                    </a:p>
                  </a:txBody>
                  <a:tcPr marL="48760" marR="48760" marT="48760" marB="487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11581"/>
                  </a:ext>
                </a:extLst>
              </a:tr>
            </a:tbl>
          </a:graphicData>
        </a:graphic>
      </p:graphicFrame>
      <p:sp>
        <p:nvSpPr>
          <p:cNvPr id="6" name="Arrow: Chevron 5">
            <a:extLst>
              <a:ext uri="{FF2B5EF4-FFF2-40B4-BE49-F238E27FC236}">
                <a16:creationId xmlns:a16="http://schemas.microsoft.com/office/drawing/2014/main" id="{2DE1E55E-22EB-241A-A8B4-B8B7FF65BF80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D3084F-EE84-6813-74A1-547EE71E9410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8</a:t>
            </a:r>
            <a:endParaRPr lang="en-K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0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B6679A-F5CC-5B07-4D5F-9C628B50A574}"/>
              </a:ext>
            </a:extLst>
          </p:cNvPr>
          <p:cNvSpPr txBox="1"/>
          <p:nvPr/>
        </p:nvSpPr>
        <p:spPr>
          <a:xfrm>
            <a:off x="1152525" y="959533"/>
            <a:ext cx="6096000" cy="454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solidFill>
                  <a:srgbClr val="111111"/>
                </a:solidFill>
                <a:effectLst/>
                <a:latin typeface="-apple-system"/>
              </a:rPr>
              <a:t>Features of the AD8232 ECG Module </a:t>
            </a:r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-apple-system"/>
              </a:rPr>
              <a:t>Fully integrated single-lead ECG front end</a:t>
            </a:r>
          </a:p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-apple-system"/>
              </a:rPr>
              <a:t>Qualified for automotive application</a:t>
            </a:r>
          </a:p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-apple-system"/>
              </a:rPr>
              <a:t>Single-supply operation: 2.0 V to 3.5</a:t>
            </a:r>
          </a:p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-apple-system"/>
              </a:rPr>
              <a:t>Fast restore feature improves filter settling</a:t>
            </a:r>
          </a:p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-apple-system"/>
              </a:rPr>
              <a:t>Size: 3.5cm x 3cm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39550C4-9684-5E08-6FC1-EDE6CB1C8766}"/>
              </a:ext>
            </a:extLst>
          </p:cNvPr>
          <p:cNvSpPr/>
          <p:nvPr/>
        </p:nvSpPr>
        <p:spPr>
          <a:xfrm>
            <a:off x="0" y="381684"/>
            <a:ext cx="1162050" cy="418416"/>
          </a:xfrm>
          <a:prstGeom prst="chevron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C1D871-A77A-1208-67D1-BD7A13A01281}"/>
              </a:ext>
            </a:extLst>
          </p:cNvPr>
          <p:cNvSpPr/>
          <p:nvPr/>
        </p:nvSpPr>
        <p:spPr>
          <a:xfrm>
            <a:off x="11599334" y="6255174"/>
            <a:ext cx="592666" cy="59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9</a:t>
            </a:r>
            <a:endParaRPr lang="en-K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28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1835</TotalTime>
  <Words>461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Adobe Arabic</vt:lpstr>
      <vt:lpstr>-apple-system</vt:lpstr>
      <vt:lpstr>Calibri</vt:lpstr>
      <vt:lpstr>Calibri Light</vt:lpstr>
      <vt:lpstr>Courier New</vt:lpstr>
      <vt:lpstr>Khmer OS</vt:lpstr>
      <vt:lpstr>Khmer OS Muol Light</vt:lpstr>
      <vt:lpstr>Khmer OS Siemreap</vt:lpstr>
      <vt:lpstr>Segoe UI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Koy Motita</dc:creator>
  <cp:lastModifiedBy>Phorn Sovannara</cp:lastModifiedBy>
  <cp:revision>92</cp:revision>
  <dcterms:created xsi:type="dcterms:W3CDTF">2022-08-25T02:11:53Z</dcterms:created>
  <dcterms:modified xsi:type="dcterms:W3CDTF">2023-02-15T14:52:55Z</dcterms:modified>
</cp:coreProperties>
</file>