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17" r:id="rId3"/>
    <p:sldId id="368" r:id="rId5"/>
    <p:sldId id="334" r:id="rId6"/>
    <p:sldId id="361" r:id="rId7"/>
    <p:sldId id="362" r:id="rId8"/>
    <p:sldId id="364" r:id="rId9"/>
    <p:sldId id="365" r:id="rId10"/>
    <p:sldId id="324" r:id="rId11"/>
    <p:sldId id="366" r:id="rId12"/>
    <p:sldId id="367" r:id="rId13"/>
    <p:sldId id="331" r:id="rId14"/>
  </p:sldIdLst>
  <p:sldSz cx="12192000" cy="6858000"/>
  <p:notesSz cx="6858000" cy="9144000"/>
  <p:embeddedFontLst>
    <p:embeddedFont>
      <p:font typeface="OPPOSans M" panose="00020600040101010101" charset="-122"/>
      <p:regular r:id="rId19"/>
    </p:embeddedFont>
    <p:embeddedFont>
      <p:font typeface="OPPOSans B" panose="00020600040101010101" charset="-122"/>
      <p:regular r:id="rId20"/>
    </p:embeddedFont>
    <p:embeddedFont>
      <p:font typeface="OPPOSans H" panose="00020600040101010101" charset="-122"/>
      <p:regular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BEC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1.xml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B7B1F4D-9A06-41FD-9592-15639BF737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B7B1F4D-9A06-41FD-9592-15639BF737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3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: 形状 35"/>
          <p:cNvSpPr/>
          <p:nvPr/>
        </p:nvSpPr>
        <p:spPr>
          <a:xfrm rot="2700000">
            <a:off x="174179" y="-2646205"/>
            <a:ext cx="11768144" cy="11768144"/>
          </a:xfrm>
          <a:custGeom>
            <a:avLst/>
            <a:gdLst>
              <a:gd name="connsiteX0" fmla="*/ 0 w 11768144"/>
              <a:gd name="connsiteY0" fmla="*/ 7189109 h 11768144"/>
              <a:gd name="connsiteX1" fmla="*/ 7189108 w 11768144"/>
              <a:gd name="connsiteY1" fmla="*/ 0 h 11768144"/>
              <a:gd name="connsiteX2" fmla="*/ 8674431 w 11768144"/>
              <a:gd name="connsiteY2" fmla="*/ 0 h 11768144"/>
              <a:gd name="connsiteX3" fmla="*/ 11768144 w 11768144"/>
              <a:gd name="connsiteY3" fmla="*/ 3093713 h 11768144"/>
              <a:gd name="connsiteX4" fmla="*/ 11768144 w 11768144"/>
              <a:gd name="connsiteY4" fmla="*/ 5119641 h 11768144"/>
              <a:gd name="connsiteX5" fmla="*/ 5119641 w 11768144"/>
              <a:gd name="connsiteY5" fmla="*/ 11768144 h 11768144"/>
              <a:gd name="connsiteX6" fmla="*/ 3200484 w 11768144"/>
              <a:gd name="connsiteY6" fmla="*/ 11768144 h 11768144"/>
              <a:gd name="connsiteX7" fmla="*/ 0 w 11768144"/>
              <a:gd name="connsiteY7" fmla="*/ 8567660 h 1176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68144" h="11768144">
                <a:moveTo>
                  <a:pt x="0" y="7189109"/>
                </a:moveTo>
                <a:lnTo>
                  <a:pt x="7189108" y="0"/>
                </a:lnTo>
                <a:lnTo>
                  <a:pt x="8674431" y="0"/>
                </a:lnTo>
                <a:lnTo>
                  <a:pt x="11768144" y="3093713"/>
                </a:lnTo>
                <a:lnTo>
                  <a:pt x="11768144" y="5119641"/>
                </a:lnTo>
                <a:lnTo>
                  <a:pt x="5119641" y="11768144"/>
                </a:lnTo>
                <a:lnTo>
                  <a:pt x="3200484" y="11768144"/>
                </a:lnTo>
                <a:lnTo>
                  <a:pt x="0" y="8567660"/>
                </a:lnTo>
                <a:close/>
              </a:path>
            </a:pathLst>
          </a:custGeom>
          <a:solidFill>
            <a:schemeClr val="bg1"/>
          </a:solidFill>
          <a:ln w="9525">
            <a:gradFill>
              <a:gsLst>
                <a:gs pos="0">
                  <a:schemeClr val="accent2">
                    <a:alpha val="42000"/>
                  </a:schemeClr>
                </a:gs>
                <a:gs pos="50000">
                  <a:schemeClr val="accent2">
                    <a:lumMod val="75000"/>
                    <a:alpha val="30000"/>
                  </a:schemeClr>
                </a:gs>
                <a:gs pos="100000">
                  <a:schemeClr val="accent1">
                    <a:alpha val="27000"/>
                  </a:schemeClr>
                </a:gs>
              </a:gsLst>
              <a:lin ang="5400000" scaled="1"/>
            </a:gradFill>
          </a:ln>
          <a:effectLst>
            <a:outerShdw blurRad="419100" algn="ctr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947142" y="-873242"/>
            <a:ext cx="8222218" cy="8222218"/>
          </a:xfrm>
          <a:custGeom>
            <a:avLst/>
            <a:gdLst>
              <a:gd name="connsiteX0" fmla="*/ 0 w 8222218"/>
              <a:gd name="connsiteY0" fmla="*/ 3643183 h 8222218"/>
              <a:gd name="connsiteX1" fmla="*/ 3643183 w 8222218"/>
              <a:gd name="connsiteY1" fmla="*/ 0 h 8222218"/>
              <a:gd name="connsiteX2" fmla="*/ 8222218 w 8222218"/>
              <a:gd name="connsiteY2" fmla="*/ 0 h 8222218"/>
              <a:gd name="connsiteX3" fmla="*/ 8222218 w 8222218"/>
              <a:gd name="connsiteY3" fmla="*/ 5119641 h 8222218"/>
              <a:gd name="connsiteX4" fmla="*/ 5119641 w 8222218"/>
              <a:gd name="connsiteY4" fmla="*/ 8222218 h 8222218"/>
              <a:gd name="connsiteX5" fmla="*/ 0 w 8222218"/>
              <a:gd name="connsiteY5" fmla="*/ 8222218 h 822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2218" h="8222218">
                <a:moveTo>
                  <a:pt x="0" y="3643183"/>
                </a:moveTo>
                <a:lnTo>
                  <a:pt x="3643183" y="0"/>
                </a:lnTo>
                <a:lnTo>
                  <a:pt x="8222218" y="0"/>
                </a:lnTo>
                <a:lnTo>
                  <a:pt x="8222218" y="5119641"/>
                </a:lnTo>
                <a:lnTo>
                  <a:pt x="5119641" y="8222218"/>
                </a:lnTo>
                <a:lnTo>
                  <a:pt x="0" y="8222218"/>
                </a:lnTo>
                <a:close/>
              </a:path>
            </a:pathLst>
          </a:custGeom>
          <a:solidFill>
            <a:schemeClr val="bg1"/>
          </a:solidFill>
          <a:ln w="9525">
            <a:gradFill>
              <a:gsLst>
                <a:gs pos="0">
                  <a:schemeClr val="accent2">
                    <a:alpha val="42000"/>
                  </a:schemeClr>
                </a:gs>
                <a:gs pos="50000">
                  <a:schemeClr val="accent2">
                    <a:lumMod val="75000"/>
                    <a:alpha val="30000"/>
                  </a:schemeClr>
                </a:gs>
                <a:gs pos="100000">
                  <a:schemeClr val="accent1">
                    <a:alpha val="27000"/>
                  </a:schemeClr>
                </a:gs>
              </a:gsLst>
              <a:lin ang="5400000" scaled="1"/>
            </a:gradFill>
          </a:ln>
          <a:effectLst>
            <a:outerShdw blurRad="419100" algn="ctr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2700000">
            <a:off x="3295706" y="475322"/>
            <a:ext cx="5525090" cy="552509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9525">
            <a:gradFill>
              <a:gsLst>
                <a:gs pos="0">
                  <a:schemeClr val="accent2"/>
                </a:gs>
                <a:gs pos="50000">
                  <a:srgbClr val="0192FF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419100" algn="ctr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>
            <a:spLocks noChangeAspect="1" noChangeArrowheads="1"/>
          </p:cNvSpPr>
          <p:nvPr/>
        </p:nvSpPr>
        <p:spPr bwMode="auto">
          <a:xfrm>
            <a:off x="2726267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17353" y="4585131"/>
            <a:ext cx="344028" cy="344028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4272119" y="1642867"/>
            <a:ext cx="3572264" cy="3572264"/>
          </a:xfrm>
          <a:prstGeom prst="rect">
            <a:avLst/>
          </a:prstGeom>
          <a:solidFill>
            <a:schemeClr val="bg1"/>
          </a:solidFill>
          <a:ln w="31750">
            <a:gradFill>
              <a:gsLst>
                <a:gs pos="0">
                  <a:schemeClr val="accent2"/>
                </a:gs>
                <a:gs pos="50000">
                  <a:srgbClr val="0192FF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419100" algn="ctr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77616" y="4872634"/>
            <a:ext cx="628660" cy="62866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>
            <a:spLocks noChangeAspect="1" noChangeArrowheads="1"/>
          </p:cNvSpPr>
          <p:nvPr/>
        </p:nvSpPr>
        <p:spPr bwMode="auto">
          <a:xfrm>
            <a:off x="2726267" y="0"/>
            <a:ext cx="685800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OPPOSans M" panose="00020600040101010101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75921" y="4177455"/>
            <a:ext cx="2640157" cy="82994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</a:rPr>
              <a:t>Post-Larva Prawn Seed Detection System</a:t>
            </a:r>
            <a:endParaRPr kumimoji="0" lang="en-US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9" name="矩形: 剪去对角 8"/>
          <p:cNvSpPr/>
          <p:nvPr/>
        </p:nvSpPr>
        <p:spPr>
          <a:xfrm>
            <a:off x="1971554" y="2929448"/>
            <a:ext cx="8248892" cy="999101"/>
          </a:xfrm>
          <a:prstGeom prst="snip2DiagRect">
            <a:avLst>
              <a:gd name="adj1" fmla="val 16931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Live Count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6959683" y="4964197"/>
            <a:ext cx="1863524" cy="1863524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8639402" y="4077854"/>
            <a:ext cx="1863524" cy="1863524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829841" y="808845"/>
            <a:ext cx="1863524" cy="1863524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175582" y="37119"/>
            <a:ext cx="1863524" cy="1863524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596892" y="726714"/>
            <a:ext cx="344028" cy="344028"/>
          </a:xfrm>
          <a:prstGeom prst="ellipse">
            <a:avLst/>
          </a:prstGeom>
          <a:gradFill>
            <a:gsLst>
              <a:gs pos="0">
                <a:schemeClr val="accent2"/>
              </a:gs>
              <a:gs pos="69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075350" y="5361497"/>
            <a:ext cx="628660" cy="62866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5300" y="353060"/>
            <a:ext cx="7847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600" b="1" noProof="0" dirty="0">
                <a:ln>
                  <a:noFill/>
                </a:ln>
                <a:gradFill>
                  <a:gsLst>
                    <a:gs pos="0">
                      <a:schemeClr val="accent2"/>
                    </a:gs>
                    <a:gs pos="83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+mj-ea"/>
                <a:ea typeface="+mj-ea"/>
                <a:sym typeface="+mn-ea"/>
              </a:rPr>
              <a:t>Expanding Possibilities</a:t>
            </a:r>
            <a:endParaRPr lang="en-US" altLang="en-US" sz="3600" b="1" noProof="0" dirty="0">
              <a:ln>
                <a:noFill/>
              </a:ln>
              <a:gradFill>
                <a:gsLst>
                  <a:gs pos="0">
                    <a:schemeClr val="accent2"/>
                  </a:gs>
                  <a:gs pos="83000">
                    <a:schemeClr val="accent3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93" name="任意多边形: 形状 92"/>
          <p:cNvSpPr/>
          <p:nvPr>
            <p:custDataLst>
              <p:tags r:id="rId1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2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66750" y="1647190"/>
            <a:ext cx="10195560" cy="400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Mobile App Integration: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Real-time detection on the go.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Video Stream Analysis: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Detect and count PL seeds directly from live footage.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AI Enhancements: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Machine learning to adapt to new environments automatically.</a:t>
            </a: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: 形状 35"/>
          <p:cNvSpPr/>
          <p:nvPr/>
        </p:nvSpPr>
        <p:spPr>
          <a:xfrm rot="2700000">
            <a:off x="174179" y="-2646205"/>
            <a:ext cx="11768144" cy="11768144"/>
          </a:xfrm>
          <a:custGeom>
            <a:avLst/>
            <a:gdLst>
              <a:gd name="connsiteX0" fmla="*/ 0 w 11768144"/>
              <a:gd name="connsiteY0" fmla="*/ 7189109 h 11768144"/>
              <a:gd name="connsiteX1" fmla="*/ 7189108 w 11768144"/>
              <a:gd name="connsiteY1" fmla="*/ 0 h 11768144"/>
              <a:gd name="connsiteX2" fmla="*/ 8674431 w 11768144"/>
              <a:gd name="connsiteY2" fmla="*/ 0 h 11768144"/>
              <a:gd name="connsiteX3" fmla="*/ 11768144 w 11768144"/>
              <a:gd name="connsiteY3" fmla="*/ 3093713 h 11768144"/>
              <a:gd name="connsiteX4" fmla="*/ 11768144 w 11768144"/>
              <a:gd name="connsiteY4" fmla="*/ 5119641 h 11768144"/>
              <a:gd name="connsiteX5" fmla="*/ 5119641 w 11768144"/>
              <a:gd name="connsiteY5" fmla="*/ 11768144 h 11768144"/>
              <a:gd name="connsiteX6" fmla="*/ 3200484 w 11768144"/>
              <a:gd name="connsiteY6" fmla="*/ 11768144 h 11768144"/>
              <a:gd name="connsiteX7" fmla="*/ 0 w 11768144"/>
              <a:gd name="connsiteY7" fmla="*/ 8567660 h 1176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68144" h="11768144">
                <a:moveTo>
                  <a:pt x="0" y="7189109"/>
                </a:moveTo>
                <a:lnTo>
                  <a:pt x="7189108" y="0"/>
                </a:lnTo>
                <a:lnTo>
                  <a:pt x="8674431" y="0"/>
                </a:lnTo>
                <a:lnTo>
                  <a:pt x="11768144" y="3093713"/>
                </a:lnTo>
                <a:lnTo>
                  <a:pt x="11768144" y="5119641"/>
                </a:lnTo>
                <a:lnTo>
                  <a:pt x="5119641" y="11768144"/>
                </a:lnTo>
                <a:lnTo>
                  <a:pt x="3200484" y="11768144"/>
                </a:lnTo>
                <a:lnTo>
                  <a:pt x="0" y="8567660"/>
                </a:lnTo>
                <a:close/>
              </a:path>
            </a:pathLst>
          </a:custGeom>
          <a:solidFill>
            <a:schemeClr val="bg1"/>
          </a:solidFill>
          <a:ln w="9525">
            <a:gradFill>
              <a:gsLst>
                <a:gs pos="0">
                  <a:schemeClr val="accent2">
                    <a:alpha val="42000"/>
                  </a:schemeClr>
                </a:gs>
                <a:gs pos="50000">
                  <a:srgbClr val="0192FF">
                    <a:alpha val="30000"/>
                  </a:srgbClr>
                </a:gs>
                <a:gs pos="100000">
                  <a:schemeClr val="accent1">
                    <a:alpha val="27000"/>
                  </a:schemeClr>
                </a:gs>
              </a:gsLst>
              <a:lin ang="5400000" scaled="1"/>
            </a:gradFill>
          </a:ln>
          <a:effectLst>
            <a:outerShdw blurRad="419100" algn="ctr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947142" y="-873242"/>
            <a:ext cx="8222218" cy="8222218"/>
          </a:xfrm>
          <a:custGeom>
            <a:avLst/>
            <a:gdLst>
              <a:gd name="connsiteX0" fmla="*/ 0 w 8222218"/>
              <a:gd name="connsiteY0" fmla="*/ 3643183 h 8222218"/>
              <a:gd name="connsiteX1" fmla="*/ 3643183 w 8222218"/>
              <a:gd name="connsiteY1" fmla="*/ 0 h 8222218"/>
              <a:gd name="connsiteX2" fmla="*/ 8222218 w 8222218"/>
              <a:gd name="connsiteY2" fmla="*/ 0 h 8222218"/>
              <a:gd name="connsiteX3" fmla="*/ 8222218 w 8222218"/>
              <a:gd name="connsiteY3" fmla="*/ 5119641 h 8222218"/>
              <a:gd name="connsiteX4" fmla="*/ 5119641 w 8222218"/>
              <a:gd name="connsiteY4" fmla="*/ 8222218 h 8222218"/>
              <a:gd name="connsiteX5" fmla="*/ 0 w 8222218"/>
              <a:gd name="connsiteY5" fmla="*/ 8222218 h 822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2218" h="8222218">
                <a:moveTo>
                  <a:pt x="0" y="3643183"/>
                </a:moveTo>
                <a:lnTo>
                  <a:pt x="3643183" y="0"/>
                </a:lnTo>
                <a:lnTo>
                  <a:pt x="8222218" y="0"/>
                </a:lnTo>
                <a:lnTo>
                  <a:pt x="8222218" y="5119641"/>
                </a:lnTo>
                <a:lnTo>
                  <a:pt x="5119641" y="8222218"/>
                </a:lnTo>
                <a:lnTo>
                  <a:pt x="0" y="8222218"/>
                </a:lnTo>
                <a:close/>
              </a:path>
            </a:pathLst>
          </a:custGeom>
          <a:solidFill>
            <a:schemeClr val="bg1"/>
          </a:solidFill>
          <a:ln w="9525">
            <a:gradFill>
              <a:gsLst>
                <a:gs pos="0">
                  <a:schemeClr val="accent2">
                    <a:alpha val="42000"/>
                  </a:schemeClr>
                </a:gs>
                <a:gs pos="50000">
                  <a:srgbClr val="0192FF">
                    <a:alpha val="30000"/>
                  </a:srgbClr>
                </a:gs>
                <a:gs pos="100000">
                  <a:schemeClr val="accent1">
                    <a:alpha val="27000"/>
                  </a:schemeClr>
                </a:gs>
              </a:gsLst>
              <a:lin ang="5400000" scaled="1"/>
            </a:gradFill>
          </a:ln>
          <a:effectLst>
            <a:outerShdw blurRad="419100" algn="ctr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2700000">
            <a:off x="3295706" y="475322"/>
            <a:ext cx="5525090" cy="552509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rgbClr val="0192FF"/>
              </a:gs>
              <a:gs pos="100000">
                <a:schemeClr val="accent1"/>
              </a:gs>
            </a:gsLst>
            <a:lin ang="5400000" scaled="1"/>
          </a:gradFill>
          <a:ln w="9525">
            <a:gradFill>
              <a:gsLst>
                <a:gs pos="0">
                  <a:schemeClr val="accent2"/>
                </a:gs>
                <a:gs pos="50000">
                  <a:srgbClr val="0192FF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419100" algn="ctr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>
            <a:spLocks noChangeAspect="1" noChangeArrowheads="1"/>
          </p:cNvSpPr>
          <p:nvPr/>
        </p:nvSpPr>
        <p:spPr bwMode="auto">
          <a:xfrm>
            <a:off x="2726267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17353" y="4585131"/>
            <a:ext cx="344028" cy="344028"/>
          </a:xfrm>
          <a:prstGeom prst="ellipse">
            <a:avLst/>
          </a:prstGeom>
          <a:gradFill>
            <a:gsLst>
              <a:gs pos="0">
                <a:schemeClr val="accent2"/>
              </a:gs>
              <a:gs pos="50000">
                <a:srgbClr val="0192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4272119" y="1642867"/>
            <a:ext cx="3572264" cy="3572264"/>
          </a:xfrm>
          <a:prstGeom prst="rect">
            <a:avLst/>
          </a:prstGeom>
          <a:solidFill>
            <a:schemeClr val="bg1"/>
          </a:solidFill>
          <a:ln w="31750">
            <a:gradFill>
              <a:gsLst>
                <a:gs pos="0">
                  <a:schemeClr val="accent2"/>
                </a:gs>
                <a:gs pos="50000">
                  <a:srgbClr val="0192FF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419100" algn="ctr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77616" y="4872634"/>
            <a:ext cx="628660" cy="628660"/>
          </a:xfrm>
          <a:prstGeom prst="ellipse">
            <a:avLst/>
          </a:prstGeom>
          <a:gradFill>
            <a:gsLst>
              <a:gs pos="0">
                <a:schemeClr val="accent2"/>
              </a:gs>
              <a:gs pos="50000">
                <a:srgbClr val="0192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>
            <a:spLocks noChangeAspect="1" noChangeArrowheads="1"/>
          </p:cNvSpPr>
          <p:nvPr/>
        </p:nvSpPr>
        <p:spPr bwMode="auto">
          <a:xfrm>
            <a:off x="2726267" y="0"/>
            <a:ext cx="685800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OPPOSans M" panose="00020600040101010101" charset="-122"/>
              <a:cs typeface="+mn-cs"/>
            </a:endParaRPr>
          </a:p>
        </p:txBody>
      </p:sp>
      <p:sp>
        <p:nvSpPr>
          <p:cNvPr id="9" name="矩形: 剪去对角 8"/>
          <p:cNvSpPr/>
          <p:nvPr/>
        </p:nvSpPr>
        <p:spPr>
          <a:xfrm>
            <a:off x="1971554" y="2874027"/>
            <a:ext cx="8248892" cy="1109944"/>
          </a:xfrm>
          <a:prstGeom prst="snip2DiagRect">
            <a:avLst>
              <a:gd name="adj1" fmla="val 16931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THANK YOU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6959683" y="4964197"/>
            <a:ext cx="1863524" cy="1863524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8639402" y="4077854"/>
            <a:ext cx="1863524" cy="1863524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829841" y="808845"/>
            <a:ext cx="1863524" cy="1863524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175582" y="37119"/>
            <a:ext cx="1863524" cy="1863524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596892" y="726714"/>
            <a:ext cx="344028" cy="344028"/>
          </a:xfrm>
          <a:prstGeom prst="ellipse">
            <a:avLst/>
          </a:prstGeom>
          <a:gradFill>
            <a:gsLst>
              <a:gs pos="0">
                <a:schemeClr val="accent2"/>
              </a:gs>
              <a:gs pos="50000">
                <a:srgbClr val="0192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075350" y="5361497"/>
            <a:ext cx="628660" cy="628660"/>
          </a:xfrm>
          <a:prstGeom prst="ellipse">
            <a:avLst/>
          </a:prstGeom>
          <a:gradFill>
            <a:gsLst>
              <a:gs pos="0">
                <a:schemeClr val="accent2"/>
              </a:gs>
              <a:gs pos="50000">
                <a:srgbClr val="0192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775921" y="4185710"/>
            <a:ext cx="2640157" cy="3371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</a:rPr>
              <a:t>Teepakraaj G (Intern)</a:t>
            </a:r>
            <a:endParaRPr kumimoji="0" lang="en-US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5300" y="353060"/>
            <a:ext cx="10381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600" b="1" noProof="0" dirty="0">
                <a:ln>
                  <a:noFill/>
                </a:ln>
                <a:gradFill>
                  <a:gsLst>
                    <a:gs pos="0">
                      <a:schemeClr val="accent2"/>
                    </a:gs>
                    <a:gs pos="83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+mj-ea"/>
                <a:ea typeface="+mj-ea"/>
                <a:sym typeface="+mn-ea"/>
              </a:rPr>
              <a:t>Challenges in Post-Larva Seed Counting</a:t>
            </a:r>
            <a:endParaRPr lang="en-US" altLang="en-US" sz="3600" b="1" noProof="0" dirty="0">
              <a:ln>
                <a:noFill/>
              </a:ln>
              <a:gradFill>
                <a:gsLst>
                  <a:gs pos="0">
                    <a:schemeClr val="accent2"/>
                  </a:gs>
                  <a:gs pos="83000">
                    <a:schemeClr val="accent3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93" name="任意多边形: 形状 92"/>
          <p:cNvSpPr/>
          <p:nvPr>
            <p:custDataLst>
              <p:tags r:id="rId1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2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95300" y="1085215"/>
            <a:ext cx="7345680" cy="4687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 b="1">
                <a:solidFill>
                  <a:srgbClr val="404040"/>
                </a:solidFill>
              </a:rPr>
              <a:t>Manual Counting Limitations:</a:t>
            </a:r>
            <a:endParaRPr lang="en-US" altLang="en-US" sz="2400" b="1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404040"/>
                </a:solidFill>
              </a:rPr>
              <a:t>Time-consuming and labor-intensive.</a:t>
            </a:r>
            <a:endParaRPr lang="en-US" altLang="en-US" sz="240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404040"/>
                </a:solidFill>
              </a:rPr>
              <a:t>High chances of human error due to the tiny size of post-larva (PL) seeds.</a:t>
            </a:r>
            <a:endParaRPr lang="en-US" altLang="en-US" sz="240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404040"/>
                </a:solidFill>
              </a:rPr>
              <a:t>Difficulty in distinguishing seeds from debris or uneven backgrounds.</a:t>
            </a: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 b="1">
                <a:solidFill>
                  <a:srgbClr val="404040"/>
                </a:solidFill>
              </a:rPr>
              <a:t>Industry Need:</a:t>
            </a:r>
            <a:endParaRPr lang="en-US" altLang="en-US" sz="2400" b="1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404040"/>
                </a:solidFill>
              </a:rPr>
              <a:t>Accurate PL seed counts are critical for hatchery operations and aquaculture success.</a:t>
            </a:r>
            <a:endParaRPr lang="en-US" altLang="en-US" sz="240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404040"/>
                </a:solidFill>
              </a:rPr>
              <a:t>Lack of scalable, automated solutions tailored specifically for post-larva seeds.</a:t>
            </a:r>
            <a:endParaRPr lang="en-US" altLang="en-US" sz="2400">
              <a:solidFill>
                <a:srgbClr val="40404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4832" t="15028" r="63718" b="10569"/>
          <a:stretch>
            <a:fillRect/>
          </a:stretch>
        </p:blipFill>
        <p:spPr>
          <a:xfrm>
            <a:off x="8301355" y="1004570"/>
            <a:ext cx="3049905" cy="5217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26670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200" name="文本框 199"/>
          <p:cNvSpPr txBox="1"/>
          <p:nvPr>
            <p:custDataLst>
              <p:tags r:id="rId2"/>
            </p:custDataLst>
          </p:nvPr>
        </p:nvSpPr>
        <p:spPr>
          <a:xfrm>
            <a:off x="3849680" y="468139"/>
            <a:ext cx="4492640" cy="9233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accent2"/>
                    </a:gs>
                    <a:gs pos="83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+mj-ea"/>
                <a:ea typeface="+mj-ea"/>
                <a:cs typeface="+mn-cs"/>
              </a:rPr>
              <a:t>Automated Detection for Post-Larva Seeds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chemeClr val="accent2"/>
                  </a:gs>
                  <a:gs pos="83000">
                    <a:schemeClr val="accent3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78255" y="2164080"/>
            <a:ext cx="2652395" cy="2652395"/>
            <a:chOff x="1514793" y="2081504"/>
            <a:chExt cx="1596142" cy="1596142"/>
          </a:xfrm>
        </p:grpSpPr>
        <p:sp>
          <p:nvSpPr>
            <p:cNvPr id="7" name="椭圆 6"/>
            <p:cNvSpPr/>
            <p:nvPr/>
          </p:nvSpPr>
          <p:spPr>
            <a:xfrm>
              <a:off x="1787402" y="2354113"/>
              <a:ext cx="1050926" cy="1050926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 dirty="0">
                <a:gradFill>
                  <a:gsLst>
                    <a:gs pos="1000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8" name="弧形 7"/>
            <p:cNvSpPr/>
            <p:nvPr/>
          </p:nvSpPr>
          <p:spPr>
            <a:xfrm>
              <a:off x="1695622" y="2262333"/>
              <a:ext cx="1234486" cy="1234486"/>
            </a:xfrm>
            <a:prstGeom prst="arc">
              <a:avLst>
                <a:gd name="adj1" fmla="val 9989248"/>
                <a:gd name="adj2" fmla="val 18546388"/>
              </a:avLst>
            </a:prstGeom>
            <a:ln w="6350">
              <a:gradFill>
                <a:gsLst>
                  <a:gs pos="0">
                    <a:schemeClr val="accent2">
                      <a:alpha val="80000"/>
                    </a:schemeClr>
                  </a:gs>
                  <a:gs pos="100000">
                    <a:schemeClr val="accent1">
                      <a:alpha val="80000"/>
                    </a:schemeClr>
                  </a:gs>
                </a:gsLst>
                <a:lin ang="5400000" scaled="1"/>
              </a:gra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弧形 8"/>
            <p:cNvSpPr/>
            <p:nvPr/>
          </p:nvSpPr>
          <p:spPr>
            <a:xfrm>
              <a:off x="1594982" y="2161693"/>
              <a:ext cx="1435766" cy="1435766"/>
            </a:xfrm>
            <a:prstGeom prst="arc">
              <a:avLst>
                <a:gd name="adj1" fmla="val 18200386"/>
                <a:gd name="adj2" fmla="val 10502422"/>
              </a:avLst>
            </a:prstGeom>
            <a:ln w="635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0" name="弧形 9"/>
            <p:cNvSpPr/>
            <p:nvPr/>
          </p:nvSpPr>
          <p:spPr>
            <a:xfrm>
              <a:off x="1514793" y="2081504"/>
              <a:ext cx="1596142" cy="1596142"/>
            </a:xfrm>
            <a:prstGeom prst="arc">
              <a:avLst>
                <a:gd name="adj1" fmla="val 16772004"/>
                <a:gd name="adj2" fmla="val 3137432"/>
              </a:avLst>
            </a:prstGeom>
            <a:ln w="19050">
              <a:gradFill>
                <a:gsLst>
                  <a:gs pos="100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1" name="椭圆"/>
            <p:cNvSpPr/>
            <p:nvPr/>
          </p:nvSpPr>
          <p:spPr>
            <a:xfrm flipH="1" flipV="1">
              <a:off x="1514793" y="2081504"/>
              <a:ext cx="1596142" cy="1596142"/>
            </a:xfrm>
            <a:prstGeom prst="arc">
              <a:avLst>
                <a:gd name="adj1" fmla="val 16772004"/>
                <a:gd name="adj2" fmla="val 3227625"/>
              </a:avLst>
            </a:prstGeom>
            <a:ln w="19050">
              <a:gradFill>
                <a:gsLst>
                  <a:gs pos="1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068195" y="3152140"/>
            <a:ext cx="967105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文本框 32"/>
          <p:cNvSpPr txBox="1"/>
          <p:nvPr/>
        </p:nvSpPr>
        <p:spPr>
          <a:xfrm>
            <a:off x="1092635" y="5230434"/>
            <a:ext cx="30231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High accuracy in detecting and counting PL seeds</a:t>
            </a: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769485" y="2164080"/>
            <a:ext cx="2652395" cy="2652395"/>
            <a:chOff x="1514793" y="2081504"/>
            <a:chExt cx="1596142" cy="1596142"/>
          </a:xfrm>
        </p:grpSpPr>
        <p:sp>
          <p:nvSpPr>
            <p:cNvPr id="17" name="椭圆 16"/>
            <p:cNvSpPr/>
            <p:nvPr/>
          </p:nvSpPr>
          <p:spPr>
            <a:xfrm>
              <a:off x="1787402" y="2354113"/>
              <a:ext cx="1050926" cy="1050926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 dirty="0">
                <a:gradFill>
                  <a:gsLst>
                    <a:gs pos="1000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8" name="弧形 17"/>
            <p:cNvSpPr/>
            <p:nvPr/>
          </p:nvSpPr>
          <p:spPr>
            <a:xfrm>
              <a:off x="1695622" y="2262333"/>
              <a:ext cx="1234486" cy="1234486"/>
            </a:xfrm>
            <a:prstGeom prst="arc">
              <a:avLst>
                <a:gd name="adj1" fmla="val 9989248"/>
                <a:gd name="adj2" fmla="val 18546388"/>
              </a:avLst>
            </a:prstGeom>
            <a:noFill/>
            <a:ln>
              <a:gradFill>
                <a:gsLst>
                  <a:gs pos="0">
                    <a:schemeClr val="accent2">
                      <a:alpha val="80000"/>
                    </a:schemeClr>
                  </a:gs>
                  <a:gs pos="100000">
                    <a:schemeClr val="accent1">
                      <a:alpha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>
                <a:gradFill>
                  <a:gsLst>
                    <a:gs pos="1000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9" name="弧形 18"/>
            <p:cNvSpPr/>
            <p:nvPr/>
          </p:nvSpPr>
          <p:spPr>
            <a:xfrm>
              <a:off x="1594982" y="2161693"/>
              <a:ext cx="1435766" cy="1435766"/>
            </a:xfrm>
            <a:prstGeom prst="arc">
              <a:avLst>
                <a:gd name="adj1" fmla="val 18200386"/>
                <a:gd name="adj2" fmla="val 10502422"/>
              </a:avLst>
            </a:prstGeom>
            <a:ln w="635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1" name="弧形 20"/>
            <p:cNvSpPr/>
            <p:nvPr/>
          </p:nvSpPr>
          <p:spPr>
            <a:xfrm>
              <a:off x="1514793" y="2081504"/>
              <a:ext cx="1596142" cy="1596142"/>
            </a:xfrm>
            <a:prstGeom prst="arc">
              <a:avLst>
                <a:gd name="adj1" fmla="val 16772004"/>
                <a:gd name="adj2" fmla="val 3137432"/>
              </a:avLst>
            </a:prstGeom>
            <a:ln w="19050">
              <a:gradFill>
                <a:gsLst>
                  <a:gs pos="100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2" name="椭圆"/>
            <p:cNvSpPr/>
            <p:nvPr/>
          </p:nvSpPr>
          <p:spPr>
            <a:xfrm flipH="1" flipV="1">
              <a:off x="1514793" y="2081504"/>
              <a:ext cx="1596142" cy="1596142"/>
            </a:xfrm>
            <a:prstGeom prst="arc">
              <a:avLst>
                <a:gd name="adj1" fmla="val 16772004"/>
                <a:gd name="adj2" fmla="val 3227625"/>
              </a:avLst>
            </a:prstGeom>
            <a:ln w="19050">
              <a:gradFill>
                <a:gsLst>
                  <a:gs pos="100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662930" y="3152140"/>
            <a:ext cx="866775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文本框 32"/>
          <p:cNvSpPr txBox="1"/>
          <p:nvPr/>
        </p:nvSpPr>
        <p:spPr>
          <a:xfrm>
            <a:off x="4584445" y="5230434"/>
            <a:ext cx="30231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Scalability for hatcheries and aquaculture farms.</a:t>
            </a: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261350" y="2164080"/>
            <a:ext cx="2652395" cy="2652395"/>
            <a:chOff x="1514793" y="2081504"/>
            <a:chExt cx="1596142" cy="1596142"/>
          </a:xfrm>
        </p:grpSpPr>
        <p:sp>
          <p:nvSpPr>
            <p:cNvPr id="25" name="椭圆 24"/>
            <p:cNvSpPr/>
            <p:nvPr/>
          </p:nvSpPr>
          <p:spPr>
            <a:xfrm>
              <a:off x="1787402" y="2354113"/>
              <a:ext cx="1050926" cy="1050926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 dirty="0">
                <a:gradFill>
                  <a:gsLst>
                    <a:gs pos="1000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6" name="弧形 25"/>
            <p:cNvSpPr/>
            <p:nvPr/>
          </p:nvSpPr>
          <p:spPr>
            <a:xfrm>
              <a:off x="1695622" y="2262333"/>
              <a:ext cx="1234486" cy="1234486"/>
            </a:xfrm>
            <a:prstGeom prst="arc">
              <a:avLst>
                <a:gd name="adj1" fmla="val 9989248"/>
                <a:gd name="adj2" fmla="val 18546388"/>
              </a:avLst>
            </a:prstGeom>
            <a:ln w="6350">
              <a:gradFill>
                <a:gsLst>
                  <a:gs pos="0">
                    <a:schemeClr val="accent2">
                      <a:alpha val="80000"/>
                    </a:schemeClr>
                  </a:gs>
                  <a:gs pos="100000">
                    <a:schemeClr val="accent1">
                      <a:alpha val="80000"/>
                    </a:schemeClr>
                  </a:gs>
                </a:gsLst>
                <a:lin ang="5400000" scaled="1"/>
              </a:gra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弧形 26"/>
            <p:cNvSpPr/>
            <p:nvPr/>
          </p:nvSpPr>
          <p:spPr>
            <a:xfrm>
              <a:off x="1594982" y="2161693"/>
              <a:ext cx="1435766" cy="1435766"/>
            </a:xfrm>
            <a:prstGeom prst="arc">
              <a:avLst>
                <a:gd name="adj1" fmla="val 18200386"/>
                <a:gd name="adj2" fmla="val 10502422"/>
              </a:avLst>
            </a:prstGeom>
            <a:ln w="635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8" name="弧形 27"/>
            <p:cNvSpPr/>
            <p:nvPr/>
          </p:nvSpPr>
          <p:spPr>
            <a:xfrm>
              <a:off x="1514793" y="2081504"/>
              <a:ext cx="1596142" cy="1596142"/>
            </a:xfrm>
            <a:prstGeom prst="arc">
              <a:avLst>
                <a:gd name="adj1" fmla="val 16772004"/>
                <a:gd name="adj2" fmla="val 3137432"/>
              </a:avLst>
            </a:prstGeom>
            <a:ln w="19050">
              <a:gradFill>
                <a:gsLst>
                  <a:gs pos="1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2" name="椭圆"/>
            <p:cNvSpPr/>
            <p:nvPr/>
          </p:nvSpPr>
          <p:spPr>
            <a:xfrm flipH="1" flipV="1">
              <a:off x="1514793" y="2081504"/>
              <a:ext cx="1596142" cy="1596142"/>
            </a:xfrm>
            <a:prstGeom prst="arc">
              <a:avLst>
                <a:gd name="adj1" fmla="val 16772004"/>
                <a:gd name="adj2" fmla="val 3227625"/>
              </a:avLst>
            </a:prstGeom>
            <a:ln w="19050">
              <a:gradFill>
                <a:gsLst>
                  <a:gs pos="100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124950" y="3152140"/>
            <a:ext cx="925830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Ease of use with customizable parameters.</a:t>
            </a: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43585" y="1352550"/>
            <a:ext cx="1076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solidFill>
                  <a:srgbClr val="404040"/>
                </a:solidFill>
              </a:rPr>
              <a:t>Introducing a specialized image processing tool designed for PL prawn seeds.</a:t>
            </a:r>
            <a:endParaRPr lang="en-US" altLang="en-US" b="1">
              <a:solidFill>
                <a:srgbClr val="404040"/>
              </a:solidFill>
            </a:endParaRPr>
          </a:p>
          <a:p>
            <a:pPr algn="ctr"/>
            <a:endParaRPr lang="en-US" altLang="en-US" b="1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5300" y="35306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600" b="1" noProof="0" dirty="0">
                <a:ln>
                  <a:noFill/>
                </a:ln>
                <a:gradFill>
                  <a:gsLst>
                    <a:gs pos="0">
                      <a:schemeClr val="accent2"/>
                    </a:gs>
                    <a:gs pos="83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+mj-ea"/>
                <a:ea typeface="+mj-ea"/>
                <a:sym typeface="+mn-ea"/>
              </a:rPr>
              <a:t>How the System Works</a:t>
            </a:r>
            <a:endParaRPr lang="en-US" altLang="en-US" sz="3600" b="1" noProof="0" dirty="0">
              <a:ln>
                <a:noFill/>
              </a:ln>
              <a:gradFill>
                <a:gsLst>
                  <a:gs pos="0">
                    <a:schemeClr val="accent2"/>
                  </a:gs>
                  <a:gs pos="83000">
                    <a:schemeClr val="accent3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93" name="任意多边形: 形状 92"/>
          <p:cNvSpPr/>
          <p:nvPr>
            <p:custDataLst>
              <p:tags r:id="rId1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2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45" y="998855"/>
            <a:ext cx="5857875" cy="52393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66750" y="1181100"/>
            <a:ext cx="5433060" cy="4870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AutoNum type="arabicPeriod"/>
            </a:pPr>
            <a:r>
              <a:rPr lang="en-US" altLang="en-US" sz="2100">
                <a:solidFill>
                  <a:srgbClr val="404040"/>
                </a:solidFill>
              </a:rPr>
              <a:t>Input: Upload an image of PL seeds.</a:t>
            </a:r>
            <a:endParaRPr lang="en-US" altLang="en-US" sz="210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r>
              <a:rPr lang="en-US" altLang="en-US" sz="2100">
                <a:solidFill>
                  <a:srgbClr val="404040"/>
                </a:solidFill>
              </a:rPr>
              <a:t>Preprocessing:</a:t>
            </a:r>
            <a:endParaRPr lang="en-US" altLang="en-US" sz="210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>
                <a:solidFill>
                  <a:srgbClr val="404040"/>
                </a:solidFill>
              </a:rPr>
              <a:t>Convert to grayscale.</a:t>
            </a:r>
            <a:endParaRPr lang="en-US" altLang="en-US" sz="210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>
                <a:solidFill>
                  <a:srgbClr val="404040"/>
                </a:solidFill>
              </a:rPr>
              <a:t>Apply Gaussian blur to reduce noise.</a:t>
            </a:r>
            <a:endParaRPr lang="en-US" altLang="en-US" sz="2100">
              <a:solidFill>
                <a:srgbClr val="40404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2100">
                <a:solidFill>
                  <a:srgbClr val="404040"/>
                </a:solidFill>
              </a:rPr>
              <a:t>Thresholding:</a:t>
            </a:r>
            <a:endParaRPr lang="en-US" altLang="en-US" sz="210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>
                <a:solidFill>
                  <a:srgbClr val="404040"/>
                </a:solidFill>
              </a:rPr>
              <a:t>Binary conversion isolates PL seeds from the background.</a:t>
            </a:r>
            <a:endParaRPr lang="en-US" altLang="en-US" sz="210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r>
              <a:rPr lang="en-US" altLang="en-US" sz="2100">
                <a:solidFill>
                  <a:srgbClr val="404040"/>
                </a:solidFill>
              </a:rPr>
              <a:t>Detection:</a:t>
            </a:r>
            <a:endParaRPr lang="en-US" altLang="en-US" sz="210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>
                <a:solidFill>
                  <a:srgbClr val="404040"/>
                </a:solidFill>
              </a:rPr>
              <a:t>Contours are identified, filtered by size, and counted.</a:t>
            </a:r>
            <a:endParaRPr lang="en-US" altLang="en-US" sz="210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r>
              <a:rPr lang="en-US" altLang="en-US" sz="2100">
                <a:solidFill>
                  <a:srgbClr val="404040"/>
                </a:solidFill>
              </a:rPr>
              <a:t>Output: Display annotated results with total seed count.</a:t>
            </a:r>
            <a:endParaRPr lang="en-US" altLang="en-US" sz="2100">
              <a:solidFill>
                <a:srgbClr val="40404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03450" y="6238875"/>
            <a:ext cx="7260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Ref: https://github.com/TEEPAKRAAJ/Prawn-seed-detection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5300" y="353060"/>
            <a:ext cx="7847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600" b="1" noProof="0" dirty="0">
                <a:ln>
                  <a:noFill/>
                </a:ln>
                <a:gradFill>
                  <a:gsLst>
                    <a:gs pos="0">
                      <a:schemeClr val="accent2"/>
                    </a:gs>
                    <a:gs pos="83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+mj-ea"/>
                <a:ea typeface="+mj-ea"/>
                <a:sym typeface="+mn-ea"/>
              </a:rPr>
              <a:t>Why Our System Stands Out</a:t>
            </a:r>
            <a:endParaRPr lang="en-US" altLang="en-US" sz="3600" b="1" noProof="0" dirty="0">
              <a:ln>
                <a:noFill/>
              </a:ln>
              <a:gradFill>
                <a:gsLst>
                  <a:gs pos="0">
                    <a:schemeClr val="accent2"/>
                  </a:gs>
                  <a:gs pos="83000">
                    <a:schemeClr val="accent3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93" name="任意多边形: 形状 92"/>
          <p:cNvSpPr/>
          <p:nvPr>
            <p:custDataLst>
              <p:tags r:id="rId1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2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66750" y="1181100"/>
            <a:ext cx="10195560" cy="4870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Optimized for Post-Larva Seeds: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Tailored detection algorithms designed to handle small seed sizes.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High Precision: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Eliminates errors from manual counting.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Customizable Parameters: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Adjustable for different environmental conditions and image quality.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Time-Saving: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Processes images within seconds.</a:t>
            </a:r>
            <a:endParaRPr lang="en-US" altLang="en-US" sz="24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5300" y="353060"/>
            <a:ext cx="10381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600" b="1" noProof="0" dirty="0">
                <a:ln>
                  <a:noFill/>
                </a:ln>
                <a:gradFill>
                  <a:gsLst>
                    <a:gs pos="0">
                      <a:schemeClr val="accent2"/>
                    </a:gs>
                    <a:gs pos="83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+mj-ea"/>
                <a:ea typeface="+mj-ea"/>
                <a:sym typeface="+mn-ea"/>
              </a:rPr>
              <a:t>System in Action: Detection Results</a:t>
            </a:r>
            <a:endParaRPr lang="en-US" altLang="en-US" sz="3600" b="1" noProof="0" dirty="0">
              <a:ln>
                <a:noFill/>
              </a:ln>
              <a:gradFill>
                <a:gsLst>
                  <a:gs pos="0">
                    <a:schemeClr val="accent2"/>
                  </a:gs>
                  <a:gs pos="83000">
                    <a:schemeClr val="accent3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93" name="任意多边形: 形状 92"/>
          <p:cNvSpPr/>
          <p:nvPr>
            <p:custDataLst>
              <p:tags r:id="rId1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2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95300" y="2004695"/>
            <a:ext cx="4857750" cy="4687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None/>
            </a:pPr>
            <a:r>
              <a:rPr lang="en-US" altLang="en-US" sz="2100" b="1">
                <a:solidFill>
                  <a:srgbClr val="404040"/>
                </a:solidFill>
              </a:rPr>
              <a:t>Before and After Images:</a:t>
            </a:r>
            <a:endParaRPr lang="en-US" altLang="en-US" sz="2100" b="1">
              <a:solidFill>
                <a:srgbClr val="404040"/>
              </a:solidFill>
            </a:endParaRPr>
          </a:p>
          <a:p>
            <a:pPr indent="0">
              <a:buNone/>
            </a:pPr>
            <a:endParaRPr lang="en-US" altLang="en-US" sz="2100" b="1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>
                <a:solidFill>
                  <a:srgbClr val="404040"/>
                </a:solidFill>
              </a:rPr>
              <a:t>Show the original image of PL seeds.</a:t>
            </a:r>
            <a:endParaRPr lang="en-US" altLang="en-US" sz="210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>
                <a:solidFill>
                  <a:srgbClr val="404040"/>
                </a:solidFill>
              </a:rPr>
              <a:t>Display the processed result with seed count overlay</a:t>
            </a:r>
            <a:endParaRPr lang="en-US" altLang="en-US" sz="210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100">
              <a:solidFill>
                <a:srgbClr val="404040"/>
              </a:solidFill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 sz="2100">
                <a:solidFill>
                  <a:srgbClr val="404040"/>
                </a:solidFill>
              </a:rPr>
              <a:t>On average, our system detected 99% of PL seeds accurately in diverse lighting and background conditions..</a:t>
            </a:r>
            <a:endParaRPr lang="en-US" altLang="en-US" sz="2100">
              <a:solidFill>
                <a:srgbClr val="40404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70" y="998855"/>
            <a:ext cx="6810375" cy="52050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5300" y="353060"/>
            <a:ext cx="7847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600" b="1" noProof="0" dirty="0">
                <a:ln>
                  <a:noFill/>
                </a:ln>
                <a:gradFill>
                  <a:gsLst>
                    <a:gs pos="0">
                      <a:schemeClr val="accent2"/>
                    </a:gs>
                    <a:gs pos="83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+mj-ea"/>
                <a:ea typeface="+mj-ea"/>
                <a:sym typeface="+mn-ea"/>
              </a:rPr>
              <a:t>Applications of the System</a:t>
            </a:r>
            <a:endParaRPr lang="en-US" altLang="en-US" sz="3600" b="1" noProof="0" dirty="0">
              <a:ln>
                <a:noFill/>
              </a:ln>
              <a:gradFill>
                <a:gsLst>
                  <a:gs pos="0">
                    <a:schemeClr val="accent2"/>
                  </a:gs>
                  <a:gs pos="83000">
                    <a:schemeClr val="accent3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93" name="任意多边形: 形状 92"/>
          <p:cNvSpPr/>
          <p:nvPr>
            <p:custDataLst>
              <p:tags r:id="rId1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2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66750" y="1181100"/>
            <a:ext cx="10195560" cy="4870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Hatcheries: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Quality control during seed packaging and distribution.</a:t>
            </a: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Aquaculture Farms: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Accurate stocking density calculation for ponds.</a:t>
            </a: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Seed Transport Monitoring: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Ensures seed survival and uniform distribution during transit</a:t>
            </a: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404040"/>
                </a:solidFill>
              </a:rPr>
              <a:t>This system can save time and ensure consistent results across multiple batches of PL seeds."</a:t>
            </a: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404040"/>
                </a:solidFill>
              </a:rPr>
              <a:t>"A valuable tool for hatcheries aiming to streamline operations and improve productivity..</a:t>
            </a:r>
            <a:endParaRPr lang="en-US" altLang="en-US" sz="24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1"/>
          <p:cNvSpPr/>
          <p:nvPr/>
        </p:nvSpPr>
        <p:spPr>
          <a:xfrm>
            <a:off x="969645" y="1449070"/>
            <a:ext cx="10405110" cy="4576445"/>
          </a:xfrm>
          <a:prstGeom prst="roundRect">
            <a:avLst>
              <a:gd name="adj" fmla="val 4471"/>
            </a:avLst>
          </a:prstGeom>
          <a:solidFill>
            <a:schemeClr val="bg1"/>
          </a:solidFill>
          <a:ln>
            <a:noFill/>
          </a:ln>
          <a:effectLst>
            <a:outerShdw blurRad="939800" dist="431800" dir="5400000" algn="t" rotWithShape="0">
              <a:schemeClr val="accent1">
                <a:lumMod val="60000"/>
                <a:lumOff val="40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3"/>
          <p:cNvSpPr txBox="1"/>
          <p:nvPr>
            <p:custDataLst>
              <p:tags r:id="rId1"/>
            </p:custDataLst>
          </p:nvPr>
        </p:nvSpPr>
        <p:spPr>
          <a:xfrm>
            <a:off x="550545" y="492760"/>
            <a:ext cx="813625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4000" dirty="0">
                <a:gradFill>
                  <a:gsLst>
                    <a:gs pos="0">
                      <a:schemeClr val="accent2"/>
                    </a:gs>
                    <a:gs pos="80000">
                      <a:schemeClr val="accent1"/>
                    </a:gs>
                  </a:gsLst>
                  <a:path path="circle">
                    <a:fillToRect r="100000" b="100000"/>
                  </a:path>
                </a:gradFill>
                <a:latin typeface="+mj-ea"/>
                <a:ea typeface="+mj-ea"/>
                <a:sym typeface="+mn-lt"/>
              </a:rPr>
              <a:t>Why Automation is Superior</a:t>
            </a:r>
            <a:endParaRPr lang="en-US" altLang="en-US" sz="4000" dirty="0">
              <a:gradFill>
                <a:gsLst>
                  <a:gs pos="0">
                    <a:schemeClr val="accent2"/>
                  </a:gs>
                  <a:gs pos="80000">
                    <a:schemeClr val="accent1"/>
                  </a:gs>
                </a:gsLst>
                <a:path path="circle">
                  <a:fillToRect r="100000" b="100000"/>
                </a:path>
              </a:gradFill>
              <a:latin typeface="+mj-ea"/>
              <a:ea typeface="+mj-ea"/>
              <a:sym typeface="+mn-lt"/>
            </a:endParaRPr>
          </a:p>
        </p:txBody>
      </p:sp>
      <p:pic>
        <p:nvPicPr>
          <p:cNvPr id="34" name="Picture 33" descr="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55" y="1784350"/>
            <a:ext cx="5362575" cy="4241165"/>
          </a:xfrm>
          <a:prstGeom prst="rect">
            <a:avLst/>
          </a:prstGeom>
        </p:spPr>
      </p:pic>
      <p:graphicFrame>
        <p:nvGraphicFramePr>
          <p:cNvPr id="4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42265" y="1784350"/>
          <a:ext cx="5753735" cy="42081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02740"/>
                <a:gridCol w="2098675"/>
                <a:gridCol w="2052320"/>
              </a:tblGrid>
              <a:tr h="97917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Feature</a:t>
                      </a:r>
                      <a:endParaRPr lang="en-US" altLang="en-US" sz="14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gradFill>
                      <a:gsLst>
                        <a:gs pos="0">
                          <a:schemeClr val="accent2"/>
                        </a:gs>
                        <a:gs pos="83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OPPOSans B" panose="00020600040101010101" charset="-122"/>
                          <a:sym typeface="+mn-lt"/>
                        </a:rPr>
                        <a:t>Manual Counting</a:t>
                      </a:r>
                      <a:endParaRPr kumimoji="0" lang="en-US" altLang="zh-C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OPPOSans B" panose="00020600040101010101" charset="-122"/>
                        <a:sym typeface="+mn-lt"/>
                      </a:endParaRPr>
                    </a:p>
                  </a:txBody>
                  <a:tcPr marL="0" marR="0" marT="0" marB="0" anchor="ctr">
                    <a:gradFill>
                      <a:gsLst>
                        <a:gs pos="0">
                          <a:schemeClr val="accent2"/>
                        </a:gs>
                        <a:gs pos="83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OPPOSans B" panose="00020600040101010101" charset="-122"/>
                          <a:cs typeface="OPPOSans B" panose="00020600040101010101" charset="-122"/>
                          <a:sym typeface="+mn-lt"/>
                        </a:rPr>
                        <a:t>Automated Dection</a:t>
                      </a:r>
                      <a:endParaRPr kumimoji="0" lang="en-US" altLang="zh-C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OPPOSans B" panose="00020600040101010101" charset="-122"/>
                        <a:cs typeface="OPPOSans B" panose="00020600040101010101" charset="-122"/>
                        <a:sym typeface="+mn-lt"/>
                      </a:endParaRPr>
                    </a:p>
                  </a:txBody>
                  <a:tcPr marL="0" marR="0" marT="0" marB="0" anchor="ctr">
                    <a:gradFill>
                      <a:gsLst>
                        <a:gs pos="0">
                          <a:schemeClr val="accent2"/>
                        </a:gs>
                        <a:gs pos="83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Accuracy</a:t>
                      </a:r>
                      <a:endParaRPr sz="1200"/>
                    </a:p>
                  </a:txBody>
                  <a:tcPr marL="0" marR="0" marT="0" marB="0" anchor="ctr" anchorCtr="0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Variable</a:t>
                      </a:r>
                      <a:endParaRPr sz="1200"/>
                    </a:p>
                  </a:txBody>
                  <a:tcPr marL="0" marR="0" marT="0" marB="0" anchor="ctr" anchorCtr="0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Consistent (&gt;95%)</a:t>
                      </a:r>
                      <a:endParaRPr sz="1200"/>
                    </a:p>
                  </a:txBody>
                  <a:tcPr marL="0" marR="0" marT="0" marB="0" anchor="ctr" anchorCtr="0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085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Speed</a:t>
                      </a:r>
                      <a:endParaRPr sz="1200"/>
                    </a:p>
                  </a:txBody>
                  <a:tcPr marL="0" marR="0" marT="0" marB="0" anchor="ctr" anchorCtr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Slow</a:t>
                      </a:r>
                      <a:endParaRPr lang="en-US" sz="1200"/>
                    </a:p>
                  </a:txBody>
                  <a:tcPr marL="0" marR="0" marT="0" marB="0" anchor="ctr" anchorCtr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Fast (seconds/image)</a:t>
                      </a:r>
                      <a:endParaRPr lang="en-US" sz="1200"/>
                    </a:p>
                  </a:txBody>
                  <a:tcPr marL="0" marR="0" marT="0" marB="0" anchor="ctr" anchorCtr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42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Labor Requirement</a:t>
                      </a:r>
                      <a:endParaRPr lang="en-US" altLang="en-US" sz="1200"/>
                    </a:p>
                  </a:txBody>
                  <a:tcPr marL="0" marR="0" marT="0" marB="0" anchor="ctr" anchorCtr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High</a:t>
                      </a:r>
                      <a:endParaRPr lang="en-US" altLang="en-US" sz="1200"/>
                    </a:p>
                  </a:txBody>
                  <a:tcPr marL="0" marR="0" marT="0" marB="0" anchor="ctr" anchorCtr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Minimal</a:t>
                      </a:r>
                      <a:endParaRPr lang="en-US" altLang="en-US" sz="1200"/>
                    </a:p>
                  </a:txBody>
                  <a:tcPr marL="0" marR="0" marT="0" marB="0" anchor="ctr" anchorCtr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37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Scalability</a:t>
                      </a:r>
                      <a:endParaRPr lang="en-US" altLang="en-US" sz="1200"/>
                    </a:p>
                  </a:txBody>
                  <a:tcPr marL="0" marR="0" marT="0" marB="0" anchor="ctr" anchorCtr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Limited</a:t>
                      </a:r>
                      <a:endParaRPr lang="en-US" altLang="en-US" sz="1200"/>
                    </a:p>
                  </a:txBody>
                  <a:tcPr marL="0" marR="0" marT="0" marB="0" anchor="ctr" anchorCtr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Unlimited</a:t>
                      </a:r>
                      <a:endParaRPr lang="en-US" altLang="en-US" sz="1200"/>
                    </a:p>
                  </a:txBody>
                  <a:tcPr marL="0" marR="0" marT="0" marB="0" anchor="ctr" anchorCtr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5300" y="353060"/>
            <a:ext cx="7847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600" b="1" noProof="0" dirty="0">
                <a:ln>
                  <a:noFill/>
                </a:ln>
                <a:gradFill>
                  <a:gsLst>
                    <a:gs pos="0">
                      <a:schemeClr val="accent2"/>
                    </a:gs>
                    <a:gs pos="83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+mj-ea"/>
                <a:ea typeface="+mj-ea"/>
                <a:sym typeface="+mn-ea"/>
              </a:rPr>
              <a:t>Adaptable to Your Needs</a:t>
            </a:r>
            <a:endParaRPr lang="en-US" altLang="en-US" sz="3600" b="1" noProof="0" dirty="0">
              <a:ln>
                <a:noFill/>
              </a:ln>
              <a:gradFill>
                <a:gsLst>
                  <a:gs pos="0">
                    <a:schemeClr val="accent2"/>
                  </a:gs>
                  <a:gs pos="83000">
                    <a:schemeClr val="accent3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93" name="任意多边形: 形状 92"/>
          <p:cNvSpPr/>
          <p:nvPr>
            <p:custDataLst>
              <p:tags r:id="rId1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2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66750" y="1174115"/>
            <a:ext cx="10195560" cy="3844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Simple Setup Requirements: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A white tray serves as an ideal background for better contrast.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Proper lighting eliminates shadows and enhances detection accuracy.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Works Across Conditions: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Handles variations in seed size and density.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Adjustable detection settings for different image qualities.</a:t>
            </a:r>
            <a:endParaRPr lang="en-US" altLang="en-US" sz="2400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40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404040"/>
                </a:solidFill>
              </a:rPr>
              <a:t>Effortless Integration: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04040"/>
                </a:solidFill>
              </a:rPr>
              <a:t>Seamlessly fits into existing workflows without significant changes to infrastructure.</a:t>
            </a:r>
            <a:endParaRPr lang="en-US" altLang="en-US" sz="24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TABLE_BEAUTIFY" val="smartTable{3980eb87-7665-4a6c-aef9-6ba9d70cbba9}"/>
  <p:tag name="TABLE_ENDDRAG_ORIGIN_RECT" val="453*333"/>
  <p:tag name="TABLE_ENDDRAG_RECT" val="26*140*453*333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PP_MARK_KEY" val="35383b00-557e-4415-a50f-d21657253bc5"/>
  <p:tag name="COMMONDATA" val="eyJoZGlkIjoiOTg1MTFkYTFjMzIzYzg5MzM3OTk0OTJhNzVmNjkxZj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2951</Words>
  <Application>WPS Presentation</Application>
  <PresentationFormat>宽屏</PresentationFormat>
  <Paragraphs>142</Paragraphs>
  <Slides>11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OPPOSans M</vt:lpstr>
      <vt:lpstr>Arial</vt:lpstr>
      <vt:lpstr>HarmonyOS Sans SC</vt:lpstr>
      <vt:lpstr>OPPOSans B</vt:lpstr>
      <vt:lpstr>OPPOSans H</vt:lpstr>
      <vt:lpstr>Microsoft YaHei</vt:lpstr>
      <vt:lpstr>Arial Unicode MS</vt:lpstr>
      <vt:lpstr>OPPOSans R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Teepakraaj</cp:lastModifiedBy>
  <cp:revision>41</cp:revision>
  <dcterms:created xsi:type="dcterms:W3CDTF">2023-03-14T10:49:00Z</dcterms:created>
  <dcterms:modified xsi:type="dcterms:W3CDTF">2024-12-17T07:23:58Z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2F461A17EE8C4F3B8ADC70AF9FEF9859_11</vt:lpwstr>
  </property>
  <property fmtid="{D5CDD505-2E9C-101B-9397-08002B2CF9AE}" pid="3" name="KSOProductBuildVer">
    <vt:lpwstr>1033-12.2.0.19307</vt:lpwstr>
  </property>
</Properties>
</file>