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06" r:id="rId7"/>
    <p:sldId id="312" r:id="rId8"/>
    <p:sldId id="309" r:id="rId9"/>
    <p:sldId id="315" r:id="rId10"/>
    <p:sldId id="313" r:id="rId11"/>
    <p:sldId id="310" r:id="rId12"/>
    <p:sldId id="31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A1C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5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551F4F92-D640-42F9-9F81-61448FFF2DB3}" type="datetime1">
              <a:rPr lang="ko-KR" altLang="en-US" smtClean="0">
                <a:latin typeface="맑은 고딕" panose="020B0503020000020004" pitchFamily="50" charset="-127"/>
              </a:rPr>
              <a:t>2023-06-14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17369B77-94AB-0344-9EBF-9DB9EE8D3ABC}" type="slidenum">
              <a:rPr lang="ko-KR" smtClean="0">
                <a:latin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0195FCEF-8D64-466D-BF9A-020FB7FD4BF9}" type="datetime1">
              <a:rPr lang="ko-KR" altLang="en-US" smtClean="0"/>
              <a:t>2023-06-14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0775476F-A808-1F46-A368-07984F6DA22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ko-KR"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>
      <a:defRPr sz="1200" baseline="0">
        <a:ea typeface="맑은 고딕" panose="020B0503020000020004" pitchFamily="50" charset="-127"/>
      </a:defRPr>
    </a:lvl2pPr>
    <a:lvl3pPr marL="914400" algn="l">
      <a:defRPr sz="1200" baseline="0">
        <a:ea typeface="맑은 고딕" panose="020B0503020000020004" pitchFamily="50" charset="-127"/>
      </a:defRPr>
    </a:lvl3pPr>
    <a:lvl4pPr marL="1371600" algn="l">
      <a:defRPr sz="1200" baseline="0">
        <a:ea typeface="맑은 고딕" panose="020B0503020000020004" pitchFamily="50" charset="-127"/>
      </a:defRPr>
    </a:lvl4pPr>
    <a:lvl5pPr marL="1828800" algn="l">
      <a:defRPr sz="1200" baseline="0">
        <a:ea typeface="맑은 고딕" panose="020B0503020000020004" pitchFamily="50" charset="-127"/>
      </a:defRPr>
    </a:lvl5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0775476F-A808-1F46-A368-07984F6DA22E}" type="slidenum">
              <a:rPr lang="ko-KR" smtClean="0"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7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9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5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28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98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0775476F-A808-1F46-A368-07984F6DA22E}" type="slidenum">
              <a:rPr lang="en-US" altLang="ko-KR" smtClean="0"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식물이 포함된 그림&#10;&#10;자동 생성된 설명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가 포함된 그림&#10;&#10;자동 생성된 설명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ko-KR" sz="4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ko-KR" sz="2400">
                <a:latin typeface="+mj-ea"/>
                <a:ea typeface="+mj-ea"/>
              </a:defRPr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9" name="그림 8" descr="직물을 포함하는 사진&#10;&#10;자동 생성된 설명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, 식물을 포함하는 사진&#10;&#10;자동 생성된 설명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36" name="그림 35" descr="나무 클로즈업&#10;&#10;보통 신뢰도로 자동으로 생성되는 설명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38" name="그림 37" descr="꽃 무리&#10;&#10;낮은 신뢰도로 자동으로 생성되는 설명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직물을 포함하는 사진&#10;&#10;자동 생성된 설명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꽃, 식물을 포함하는 사진&#10;&#10;자동 생성된 설명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그림 9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그림 11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ko-KR" sz="2400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l">
              <a:lnSpc>
                <a:spcPct val="150000"/>
              </a:lnSpc>
              <a:defRPr lang="ko-KR" sz="2000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7" name="그림 6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ko-KR" sz="3200" baseline="0">
                <a:latin typeface="맑은 고딕 Semilight" panose="020B0502040204020203" pitchFamily="50" charset="-127"/>
              </a:defRPr>
            </a:lvl1pPr>
            <a:lvl2pPr>
              <a:defRPr lang="ko-KR" sz="2800" baseline="0">
                <a:latin typeface="맑은 고딕 Semilight" panose="020B0502040204020203" pitchFamily="50" charset="-127"/>
              </a:defRPr>
            </a:lvl2pPr>
            <a:lvl3pPr>
              <a:defRPr lang="ko-KR" sz="2400" baseline="0">
                <a:latin typeface="맑은 고딕 Semilight" panose="020B0502040204020203" pitchFamily="50" charset="-127"/>
              </a:defRPr>
            </a:lvl3pPr>
            <a:lvl4pPr>
              <a:defRPr lang="ko-KR" sz="2000" baseline="0">
                <a:latin typeface="맑은 고딕 Semilight" panose="020B0502040204020203" pitchFamily="50" charset="-127"/>
              </a:defRPr>
            </a:lvl4pPr>
            <a:lvl5pPr>
              <a:defRPr lang="ko-KR" sz="2000" baseline="0">
                <a:latin typeface="맑은 고딕 Semilight" panose="020B0502040204020203" pitchFamily="50" charset="-127"/>
              </a:defRPr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직물을 포함하는 사진&#10;&#10;자동 생성된 설명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 무리&#10;&#10;낮은 신뢰도로 자동으로 생성되는 설명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ko-KR" sz="2400" baseline="0">
                <a:latin typeface="+mj-ea"/>
                <a:ea typeface="+mj-ea"/>
              </a:defRPr>
            </a:lvl1pPr>
            <a:lvl2pPr marL="228600">
              <a:buClr>
                <a:srgbClr val="73292A"/>
              </a:buClr>
              <a:defRPr lang="ko-KR" sz="2000" baseline="0">
                <a:latin typeface="+mj-ea"/>
                <a:ea typeface="+mj-ea"/>
              </a:defRPr>
            </a:lvl2pPr>
            <a:lvl3pPr marL="685800">
              <a:buClr>
                <a:srgbClr val="73292A"/>
              </a:buClr>
              <a:defRPr lang="ko-KR" sz="1800" baseline="0">
                <a:latin typeface="+mj-ea"/>
                <a:ea typeface="+mj-ea"/>
              </a:defRPr>
            </a:lvl3pPr>
            <a:lvl4pPr marL="11430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4pPr>
            <a:lvl5pPr marL="16002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6" name="그림 5" descr="꽃, 식물을 포함하는 사진&#10;&#10;자동 생성된 설명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텍스트 개체 틀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sz="200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ctr">
              <a:lnSpc>
                <a:spcPct val="100000"/>
              </a:lnSpc>
              <a:defRPr lang="ko-KR" sz="180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식물 클로즈업&#10;&#10;낮은 신뢰도로 자동으로 생성되는 설명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그림 8" descr="이부자리, 원단을 포함하는 사진&#10;&#10;자동 생성된 설명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pic>
        <p:nvPicPr>
          <p:cNvPr id="15" name="그림 14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그림 16" descr="텍스트가 포함된 그림&#10;&#10;자동 생성된 설명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buClr>
                <a:srgbClr val="73292A"/>
              </a:buCl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초록색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직물을 포함하는 사진&#10;&#10;자동 생성된 설명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6" name="그림 15" descr="꽃, 식물을 포함하는 사진&#10;&#10;자동 생성된 설명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그림 18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accent3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28" name="텍스트 개체 틀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그림 개체 틀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그림 개체 틀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7" name="텍스트 개체 틀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7" name="그림 개체 틀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2" name="텍스트 개체 틀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 baseline="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84400" indent="-284400" algn="l" defTabSz="914400" rtl="0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ko-KR" sz="2800" kern="1200" baseline="0">
          <a:solidFill>
            <a:schemeClr val="accent3"/>
          </a:solidFill>
          <a:latin typeface="+mj-ea"/>
          <a:ea typeface="+mj-ea"/>
          <a:cs typeface="+mn-cs"/>
        </a:defRPr>
      </a:lvl1pPr>
      <a:lvl2pPr marL="568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baseline="0">
          <a:latin typeface="+mj-ea"/>
          <a:ea typeface="+mj-ea"/>
        </a:defRPr>
      </a:lvl2pPr>
      <a:lvl3pPr marL="1144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baseline="0">
          <a:latin typeface="+mj-ea"/>
          <a:ea typeface="+mj-ea"/>
        </a:defRPr>
      </a:lvl3pPr>
      <a:lvl4pPr marL="16020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4pPr>
      <a:lvl5pPr marL="20592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5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패션 스타일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이재민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488" y="1009364"/>
            <a:ext cx="3749040" cy="1325880"/>
          </a:xfrm>
        </p:spPr>
        <p:txBody>
          <a:bodyPr rtlCol="0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>
                <a:solidFill>
                  <a:schemeClr val="accent3"/>
                </a:solidFill>
                <a:ea typeface="맑은 고딕"/>
              </a:rPr>
              <a:t>목차</a:t>
            </a:r>
            <a:endParaRPr lang="ko-KR" dirty="0">
              <a:solidFill>
                <a:schemeClr val="accent3"/>
              </a:solidFill>
              <a:ea typeface="맑은 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 err="1"/>
              <a:t>A</a:t>
            </a:r>
            <a:endParaRPr lang="ko-KR" dirty="0"/>
          </a:p>
        </p:txBody>
      </p:sp>
      <p:pic>
        <p:nvPicPr>
          <p:cNvPr id="10" name="그림 9" descr="꽃잎 주목 효과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그림 1928" descr="꽃잎 주목 효과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6733" y="2638552"/>
            <a:ext cx="4626187" cy="324104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ko-KR" altLang="en-US" sz="17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프로젝트를 선택한 동기</a:t>
            </a:r>
            <a:endParaRPr lang="ko-KR" sz="17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ko-KR" altLang="en-US" sz="17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문제 정의</a:t>
            </a:r>
            <a:endParaRPr lang="ko-KR" sz="17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ko-KR" altLang="en-US" sz="17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문제를 </a:t>
            </a:r>
            <a:r>
              <a:rPr lang="ko-KR" altLang="en-US" sz="1700" u="sng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해결하기</a:t>
            </a:r>
            <a:r>
              <a:rPr lang="ko-KR" altLang="en-US" sz="17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 위해 수행했던 과정 및 결과</a:t>
            </a:r>
            <a:endParaRPr lang="ko-KR" sz="17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ko-KR" altLang="en-US" sz="17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프로토 타입 시연</a:t>
            </a:r>
            <a:endParaRPr lang="ko-KR" sz="17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티처블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머신을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사용하여 패션 스타일을 분류하는 프로젝트를 만들었습니다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자신의 스타일이 어떤 스타일인지 알 수 있고 추천 태그나 조합 등 패션 스타일에 도움을 줄 수 있는 방식으로 제작 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pPr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프로젝트를 선택한 동기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4</a:t>
            </a:fld>
            <a:endParaRPr lang="ko-KR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165A66CB-385B-FB6E-89D0-77C27CE3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저는 패션 산업에서 개인 맞춤형 추천 시스템의 중요성을 인지했습니다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스타일 중 개인의 취향에 맞는 스타일을 찾는 것은 어려운 과정입니다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이에 따라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티처블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머신을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활용하여 패션 스타일을 분류하고자 하는 프로젝트를 선택했습니다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r>
              <a:rPr lang="ko-KR" altLang="en-US" dirty="0"/>
              <a:t>문제 정의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5</a:t>
            </a:fld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7F3B7-83AA-11AA-2DEA-50D7904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우리는 패션 스타일 분류 시스템을 구축하여 개인의 스타일 선호도를 파악하고자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사용자의 이미지를 입력으로 받아 해당 이미지를 주요 패션 스타일 카테고리로 분류하는 문제를 해결하고자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solidFill>
                  <a:schemeClr val="accent3"/>
                </a:solidFill>
              </a:rPr>
              <a:t>문제 해결을 위한 과정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250F80-771B-6738-71D7-53D4AEAF431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수집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패션 스타일의 이미지 데이터를 수집하였습니다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수집한 데이터를 정제하고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티처블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머신에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적합한 형식으로 가공했습니다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티처블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머신 모델 생성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수집한 데이터를 사용하여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티처블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머신을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학습시켜 패션 스타일을 분류할 수 있는 모델을 생성했습니다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 평가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학습된 모델을 평가하여 분류 정확도와 성능을 검증했습니다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>
                <a:solidFill>
                  <a:schemeClr val="accent3"/>
                </a:solidFill>
                <a:ea typeface="맑은 고딕" panose="02020502070401020303" pitchFamily="18" charset="0"/>
              </a:rPr>
              <a:t>목표 달성 방법</a:t>
            </a:r>
            <a:endParaRPr 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7</a:t>
            </a:fld>
            <a:endParaRPr lang="ko-KR" dirty="0"/>
          </a:p>
        </p:txBody>
      </p:sp>
      <p:pic>
        <p:nvPicPr>
          <p:cNvPr id="28" name="내용 개체 틀 27">
            <a:extLst>
              <a:ext uri="{FF2B5EF4-FFF2-40B4-BE49-F238E27FC236}">
                <a16:creationId xmlns:a16="http://schemas.microsoft.com/office/drawing/2014/main" id="{B6EBA994-A81B-FC7C-4618-1EACE9E23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1068" y="2338620"/>
            <a:ext cx="6482746" cy="3320860"/>
          </a:xfrm>
        </p:spPr>
      </p:pic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852DD52B-41C4-7B96-7FCC-62F51562F4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67226" y="2363088"/>
            <a:ext cx="3200400" cy="3320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입력된 이미지를 기반으로 분류된 스타일을 확인할 수 있으며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이를 통해 개인의 스타일 선호도를 파악할 수 있습니다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/>
              </a:rPr>
              <a:t>프로토 타입 시연</a:t>
            </a:r>
            <a:r>
              <a:rPr lang="ko-KR" dirty="0">
                <a:solidFill>
                  <a:schemeClr val="accent3"/>
                </a:solidFill>
              </a:rPr>
              <a:t> 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782C03D-8C32-6CA1-75BE-130CA3C4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3471673"/>
            <a:ext cx="7744968" cy="670560"/>
          </a:xfrm>
        </p:spPr>
        <p:txBody>
          <a:bodyPr/>
          <a:lstStyle/>
          <a:p>
            <a:r>
              <a:rPr lang="ko-KR" altLang="en-US"/>
              <a:t>소스코드 제공 및 </a:t>
            </a:r>
            <a:r>
              <a:rPr lang="ko-KR" altLang="en-US" dirty="0"/>
              <a:t>스크립트 실행</a:t>
            </a:r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ko-KR"/>
            </a:defPPr>
          </a:lstStyle>
          <a:p>
            <a:pPr rtl="0"/>
            <a:r>
              <a:rPr lang="ko-KR" dirty="0"/>
              <a:t>감사합니다.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1" y="2011680"/>
            <a:ext cx="3313151" cy="2843784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2019141002 </a:t>
            </a:r>
            <a:r>
              <a:rPr lang="ko-KR" altLang="en-US" dirty="0"/>
              <a:t>이재민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맑은 고딕"/>
        <a:cs typeface=""/>
      </a:majorFont>
      <a:minorFont>
        <a:latin typeface="Gill Sans Nova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9230919.tgt.Office_68770992_TF56410444_Win32_OJ119649862.potx" id="{1F44BCAD-FB45-4810-B2BC-5BF4189AC4EB}" vid="{E6A0422D-87CA-4A5F-B5B4-4FA1BE421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{0A8FD524-F77F-49D3-8813-595D26C99505}tf56410444_win32</Template>
  <TotalTime>43</TotalTime>
  <Words>224</Words>
  <Application>Microsoft Office PowerPoint</Application>
  <PresentationFormat>와이드스크린</PresentationFormat>
  <Paragraphs>45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HY엽서L</vt:lpstr>
      <vt:lpstr>Söhne</vt:lpstr>
      <vt:lpstr>맑은 고딕</vt:lpstr>
      <vt:lpstr>맑은 고딕 Semilight</vt:lpstr>
      <vt:lpstr>Arial</vt:lpstr>
      <vt:lpstr>Gill Sans Nova Light</vt:lpstr>
      <vt:lpstr>Office 테마</vt:lpstr>
      <vt:lpstr>패션 스타일</vt:lpstr>
      <vt:lpstr>목차</vt:lpstr>
      <vt:lpstr>소개</vt:lpstr>
      <vt:lpstr>프로젝트를 선택한 동기</vt:lpstr>
      <vt:lpstr>문제 정의</vt:lpstr>
      <vt:lpstr>문제 해결을 위한 과정</vt:lpstr>
      <vt:lpstr>목표 달성 방법</vt:lpstr>
      <vt:lpstr>프로토 타입 시연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스타일</dc:title>
  <dc:creator>Lee Jae Min</dc:creator>
  <cp:lastModifiedBy>재민 이</cp:lastModifiedBy>
  <cp:revision>2</cp:revision>
  <dcterms:created xsi:type="dcterms:W3CDTF">2023-06-13T19:43:21Z</dcterms:created>
  <dcterms:modified xsi:type="dcterms:W3CDTF">2023-06-13T20:31:10Z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