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DM Sans Bold" charset="0"/>
      <p:regular r:id="rId23"/>
    </p:embeddedFont>
    <p:embeddedFont>
      <p:font typeface="Kollektif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5" d="100"/>
          <a:sy n="55" d="100"/>
        </p:scale>
        <p:origin x="451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15469258" y="218070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592531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 flipH="1" flipV="1">
            <a:off x="17618858" y="218070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21"/>
          <p:cNvSpPr/>
          <p:nvPr/>
        </p:nvSpPr>
        <p:spPr>
          <a:xfrm>
            <a:off x="0" y="6314681"/>
            <a:ext cx="2742949" cy="3972319"/>
          </a:xfrm>
          <a:custGeom>
            <a:avLst/>
            <a:gdLst/>
            <a:ahLst/>
            <a:cxnLst/>
            <a:rect l="l" t="t" r="r" b="b"/>
            <a:pathLst>
              <a:path w="2742949" h="3972319">
                <a:moveTo>
                  <a:pt x="0" y="0"/>
                </a:moveTo>
                <a:lnTo>
                  <a:pt x="2742949" y="0"/>
                </a:lnTo>
                <a:lnTo>
                  <a:pt x="2742949" y="3972319"/>
                </a:lnTo>
                <a:lnTo>
                  <a:pt x="0" y="39723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3804435" y="7864020"/>
            <a:ext cx="4416182" cy="2944121"/>
          </a:xfrm>
          <a:custGeom>
            <a:avLst/>
            <a:gdLst/>
            <a:ahLst/>
            <a:cxnLst/>
            <a:rect l="l" t="t" r="r" b="b"/>
            <a:pathLst>
              <a:path w="4416182" h="2944121">
                <a:moveTo>
                  <a:pt x="0" y="0"/>
                </a:moveTo>
                <a:lnTo>
                  <a:pt x="4416182" y="0"/>
                </a:lnTo>
                <a:lnTo>
                  <a:pt x="4416182" y="2944121"/>
                </a:lnTo>
                <a:lnTo>
                  <a:pt x="0" y="29441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5327905" y="6314681"/>
            <a:ext cx="6702712" cy="4475788"/>
          </a:xfrm>
          <a:custGeom>
            <a:avLst/>
            <a:gdLst/>
            <a:ahLst/>
            <a:cxnLst/>
            <a:rect l="l" t="t" r="r" b="b"/>
            <a:pathLst>
              <a:path w="6702712" h="4475788">
                <a:moveTo>
                  <a:pt x="0" y="0"/>
                </a:moveTo>
                <a:lnTo>
                  <a:pt x="6702712" y="0"/>
                </a:lnTo>
                <a:lnTo>
                  <a:pt x="6702712" y="4475788"/>
                </a:lnTo>
                <a:lnTo>
                  <a:pt x="0" y="447578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3753961" y="865301"/>
            <a:ext cx="11315247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A12439"/>
                </a:solidFill>
                <a:latin typeface="Kollektif Bold"/>
              </a:rPr>
              <a:t>DP PROJECT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213498" y="5277727"/>
            <a:ext cx="7197206" cy="103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Presented By: Tawfiq-E-Elahi            </a:t>
            </a:r>
          </a:p>
          <a:p>
            <a:pPr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Student ID     : 200042147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753961" y="3241902"/>
            <a:ext cx="11315247" cy="113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0"/>
              </a:lnSpc>
            </a:pPr>
            <a:r>
              <a:rPr lang="en-US" sz="7400">
                <a:solidFill>
                  <a:srgbClr val="545454"/>
                </a:solidFill>
                <a:latin typeface="Kollektif Bold"/>
              </a:rPr>
              <a:t>RACING IN IUT</a:t>
            </a:r>
          </a:p>
        </p:txBody>
      </p:sp>
      <p:sp>
        <p:nvSpPr>
          <p:cNvPr id="27" name="Freeform 27"/>
          <p:cNvSpPr/>
          <p:nvPr/>
        </p:nvSpPr>
        <p:spPr>
          <a:xfrm rot="-5400000">
            <a:off x="16592531" y="218070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Freeform 15"/>
          <p:cNvSpPr/>
          <p:nvPr/>
        </p:nvSpPr>
        <p:spPr>
          <a:xfrm>
            <a:off x="16383000" y="0"/>
            <a:ext cx="1905000" cy="3314700"/>
          </a:xfrm>
          <a:custGeom>
            <a:avLst/>
            <a:gdLst/>
            <a:ahLst/>
            <a:cxnLst/>
            <a:rect l="l" t="t" r="r" b="b"/>
            <a:pathLst>
              <a:path w="2450216" h="3675324">
                <a:moveTo>
                  <a:pt x="0" y="0"/>
                </a:moveTo>
                <a:lnTo>
                  <a:pt x="2450216" y="0"/>
                </a:lnTo>
                <a:lnTo>
                  <a:pt x="2450216" y="3675324"/>
                </a:lnTo>
                <a:lnTo>
                  <a:pt x="0" y="3675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54263" y="7886700"/>
            <a:ext cx="4573863" cy="2629231"/>
          </a:xfrm>
          <a:custGeom>
            <a:avLst/>
            <a:gdLst/>
            <a:ahLst/>
            <a:cxnLst/>
            <a:rect l="l" t="t" r="r" b="b"/>
            <a:pathLst>
              <a:path w="5438921" h="3054289">
                <a:moveTo>
                  <a:pt x="0" y="0"/>
                </a:moveTo>
                <a:lnTo>
                  <a:pt x="5438921" y="0"/>
                </a:lnTo>
                <a:lnTo>
                  <a:pt x="5438921" y="3054290"/>
                </a:lnTo>
                <a:lnTo>
                  <a:pt x="0" y="30542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910958" y="452991"/>
            <a:ext cx="8212645" cy="87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5"/>
              </a:lnSpc>
            </a:pPr>
            <a:r>
              <a:rPr lang="en-US" sz="5682">
                <a:solidFill>
                  <a:srgbClr val="A12439"/>
                </a:solidFill>
                <a:latin typeface="Kollektif Bold"/>
              </a:rPr>
              <a:t> DECORATOR PATTERN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5C7537-0C4C-D866-F3B8-9EDDC2319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01927"/>
            <a:ext cx="11582400" cy="76759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759" y="1324411"/>
            <a:ext cx="17550483" cy="7963532"/>
          </a:xfrm>
          <a:custGeom>
            <a:avLst/>
            <a:gdLst/>
            <a:ahLst/>
            <a:cxnLst/>
            <a:rect l="l" t="t" r="r" b="b"/>
            <a:pathLst>
              <a:path w="17550483" h="7963532">
                <a:moveTo>
                  <a:pt x="0" y="0"/>
                </a:moveTo>
                <a:lnTo>
                  <a:pt x="17550482" y="0"/>
                </a:lnTo>
                <a:lnTo>
                  <a:pt x="17550482" y="7963531"/>
                </a:lnTo>
                <a:lnTo>
                  <a:pt x="0" y="7963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10958" y="452991"/>
            <a:ext cx="7268870" cy="87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5"/>
              </a:lnSpc>
            </a:pPr>
            <a:r>
              <a:rPr lang="en-US" sz="5682" dirty="0">
                <a:solidFill>
                  <a:srgbClr val="A12439"/>
                </a:solidFill>
                <a:latin typeface="Kollektif Bold"/>
              </a:rPr>
              <a:t> UML OF RACE IN IUT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Freeform 15"/>
          <p:cNvSpPr/>
          <p:nvPr/>
        </p:nvSpPr>
        <p:spPr>
          <a:xfrm>
            <a:off x="15260863" y="-241186"/>
            <a:ext cx="3027137" cy="2018092"/>
          </a:xfrm>
          <a:custGeom>
            <a:avLst/>
            <a:gdLst/>
            <a:ahLst/>
            <a:cxnLst/>
            <a:rect l="l" t="t" r="r" b="b"/>
            <a:pathLst>
              <a:path w="3027137" h="2018092">
                <a:moveTo>
                  <a:pt x="0" y="0"/>
                </a:moveTo>
                <a:lnTo>
                  <a:pt x="3027137" y="0"/>
                </a:lnTo>
                <a:lnTo>
                  <a:pt x="3027137" y="2018092"/>
                </a:lnTo>
                <a:lnTo>
                  <a:pt x="0" y="201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05115" y="6612609"/>
            <a:ext cx="5015490" cy="5838767"/>
          </a:xfrm>
          <a:custGeom>
            <a:avLst/>
            <a:gdLst/>
            <a:ahLst/>
            <a:cxnLst/>
            <a:rect l="l" t="t" r="r" b="b"/>
            <a:pathLst>
              <a:path w="5015490" h="5838767">
                <a:moveTo>
                  <a:pt x="0" y="0"/>
                </a:moveTo>
                <a:lnTo>
                  <a:pt x="5015489" y="0"/>
                </a:lnTo>
                <a:lnTo>
                  <a:pt x="5015489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140806" y="767860"/>
            <a:ext cx="5703688" cy="97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35"/>
              </a:lnSpc>
            </a:pPr>
            <a:r>
              <a:rPr lang="en-US" sz="6399">
                <a:solidFill>
                  <a:srgbClr val="A12439"/>
                </a:solidFill>
                <a:latin typeface="Kollektif Bold"/>
              </a:rPr>
              <a:t>CHALLANGES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65198" y="2178325"/>
            <a:ext cx="1214707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 dirty="0">
                <a:solidFill>
                  <a:srgbClr val="545454"/>
                </a:solidFill>
                <a:latin typeface="DM Sans Bold"/>
              </a:rPr>
              <a:t>Understanding the large class Race.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65198" y="5698209"/>
            <a:ext cx="1214707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 dirty="0">
                <a:solidFill>
                  <a:srgbClr val="545454"/>
                </a:solidFill>
                <a:latin typeface="DM Sans Bold"/>
              </a:rPr>
              <a:t>Strategy pattern has not been fully implemented. There is no user option to select engine or turbocharger in the runtime. 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90204" y="4417241"/>
            <a:ext cx="3297062" cy="97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35"/>
              </a:lnSpc>
            </a:pPr>
            <a:r>
              <a:rPr lang="en-US" sz="6399" dirty="0">
                <a:solidFill>
                  <a:srgbClr val="A12439"/>
                </a:solidFill>
                <a:latin typeface="Kollektif Bold"/>
              </a:rPr>
              <a:t>FLAWS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AD3297C9-A11B-98F5-AC25-9767085356B6}"/>
              </a:ext>
            </a:extLst>
          </p:cNvPr>
          <p:cNvSpPr txBox="1"/>
          <p:nvPr/>
        </p:nvSpPr>
        <p:spPr>
          <a:xfrm>
            <a:off x="2735805" y="7538982"/>
            <a:ext cx="12147075" cy="467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 dirty="0">
                <a:solidFill>
                  <a:srgbClr val="545454"/>
                </a:solidFill>
                <a:latin typeface="DM Sans Bold"/>
              </a:rPr>
              <a:t>No exception handling for user input.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14D5A1FF-183E-7424-805E-E44DB845783D}"/>
              </a:ext>
            </a:extLst>
          </p:cNvPr>
          <p:cNvSpPr txBox="1"/>
          <p:nvPr/>
        </p:nvSpPr>
        <p:spPr>
          <a:xfrm>
            <a:off x="2717598" y="6986168"/>
            <a:ext cx="12147075" cy="467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 dirty="0">
                <a:solidFill>
                  <a:srgbClr val="545454"/>
                </a:solidFill>
                <a:latin typeface="DM Sans Bold"/>
              </a:rPr>
              <a:t>There is no factory for tracks.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4116" y="3320391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6" name="TextBox 46"/>
          <p:cNvSpPr txBox="1"/>
          <p:nvPr/>
        </p:nvSpPr>
        <p:spPr>
          <a:xfrm>
            <a:off x="4690475" y="7034630"/>
            <a:ext cx="8907051" cy="92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8"/>
              </a:lnSpc>
            </a:pPr>
            <a:r>
              <a:rPr lang="en-US" sz="6038">
                <a:solidFill>
                  <a:srgbClr val="A12439"/>
                </a:solidFill>
                <a:latin typeface="Kollektif Bold"/>
              </a:rPr>
              <a:t>DEMONSTRATION.........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565625"/>
            <a:ext cx="5335716" cy="1027869"/>
            <a:chOff x="0" y="0"/>
            <a:chExt cx="1405292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05292" cy="270714"/>
            </a:xfrm>
            <a:custGeom>
              <a:avLst/>
              <a:gdLst/>
              <a:ahLst/>
              <a:cxnLst/>
              <a:rect l="l" t="t" r="r" b="b"/>
              <a:pathLst>
                <a:path w="1405292" h="270714">
                  <a:moveTo>
                    <a:pt x="73999" y="0"/>
                  </a:moveTo>
                  <a:lnTo>
                    <a:pt x="1331292" y="0"/>
                  </a:lnTo>
                  <a:cubicBezTo>
                    <a:pt x="1350918" y="0"/>
                    <a:pt x="1369740" y="7796"/>
                    <a:pt x="1383618" y="21674"/>
                  </a:cubicBezTo>
                  <a:cubicBezTo>
                    <a:pt x="1397495" y="35551"/>
                    <a:pt x="1405292" y="54373"/>
                    <a:pt x="1405292" y="73999"/>
                  </a:cubicBezTo>
                  <a:lnTo>
                    <a:pt x="1405292" y="196715"/>
                  </a:lnTo>
                  <a:cubicBezTo>
                    <a:pt x="1405292" y="216341"/>
                    <a:pt x="1397495" y="235163"/>
                    <a:pt x="1383618" y="249041"/>
                  </a:cubicBezTo>
                  <a:cubicBezTo>
                    <a:pt x="1369740" y="262918"/>
                    <a:pt x="1350918" y="270714"/>
                    <a:pt x="1331292" y="270714"/>
                  </a:cubicBezTo>
                  <a:lnTo>
                    <a:pt x="73999" y="270714"/>
                  </a:lnTo>
                  <a:cubicBezTo>
                    <a:pt x="54373" y="270714"/>
                    <a:pt x="35551" y="262918"/>
                    <a:pt x="21674" y="249041"/>
                  </a:cubicBezTo>
                  <a:cubicBezTo>
                    <a:pt x="7796" y="235163"/>
                    <a:pt x="0" y="216341"/>
                    <a:pt x="0" y="196715"/>
                  </a:cubicBezTo>
                  <a:lnTo>
                    <a:pt x="0" y="73999"/>
                  </a:lnTo>
                  <a:cubicBezTo>
                    <a:pt x="0" y="54373"/>
                    <a:pt x="7796" y="35551"/>
                    <a:pt x="21674" y="21674"/>
                  </a:cubicBezTo>
                  <a:cubicBezTo>
                    <a:pt x="35551" y="7796"/>
                    <a:pt x="54373" y="0"/>
                    <a:pt x="73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405292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39300" y="4508110"/>
            <a:ext cx="6494580" cy="1027869"/>
            <a:chOff x="0" y="0"/>
            <a:chExt cx="1710507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10507" cy="270714"/>
            </a:xfrm>
            <a:custGeom>
              <a:avLst/>
              <a:gdLst/>
              <a:ahLst/>
              <a:cxnLst/>
              <a:rect l="l" t="t" r="r" b="b"/>
              <a:pathLst>
                <a:path w="1710507" h="270714">
                  <a:moveTo>
                    <a:pt x="60795" y="0"/>
                  </a:moveTo>
                  <a:lnTo>
                    <a:pt x="1649712" y="0"/>
                  </a:lnTo>
                  <a:cubicBezTo>
                    <a:pt x="1683288" y="0"/>
                    <a:pt x="1710507" y="27219"/>
                    <a:pt x="1710507" y="60795"/>
                  </a:cubicBezTo>
                  <a:lnTo>
                    <a:pt x="1710507" y="209919"/>
                  </a:lnTo>
                  <a:cubicBezTo>
                    <a:pt x="1710507" y="243496"/>
                    <a:pt x="1683288" y="270714"/>
                    <a:pt x="1649712" y="270714"/>
                  </a:cubicBezTo>
                  <a:lnTo>
                    <a:pt x="60795" y="270714"/>
                  </a:lnTo>
                  <a:cubicBezTo>
                    <a:pt x="27219" y="270714"/>
                    <a:pt x="0" y="243496"/>
                    <a:pt x="0" y="209919"/>
                  </a:cubicBezTo>
                  <a:lnTo>
                    <a:pt x="0" y="60795"/>
                  </a:lnTo>
                  <a:cubicBezTo>
                    <a:pt x="0" y="27219"/>
                    <a:pt x="27219" y="0"/>
                    <a:pt x="60795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710507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016968" y="79385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814421" y="793854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H="1" flipV="1">
            <a:off x="17016968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 flipH="1" flipV="1">
            <a:off x="1581442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2717464" y="2653532"/>
            <a:ext cx="4772190" cy="1027869"/>
            <a:chOff x="0" y="0"/>
            <a:chExt cx="1256873" cy="2707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56873" cy="270714"/>
            </a:xfrm>
            <a:custGeom>
              <a:avLst/>
              <a:gdLst/>
              <a:ahLst/>
              <a:cxnLst/>
              <a:rect l="l" t="t" r="r" b="b"/>
              <a:pathLst>
                <a:path w="1256873" h="270714">
                  <a:moveTo>
                    <a:pt x="82737" y="0"/>
                  </a:moveTo>
                  <a:lnTo>
                    <a:pt x="1174136" y="0"/>
                  </a:lnTo>
                  <a:cubicBezTo>
                    <a:pt x="1219830" y="0"/>
                    <a:pt x="1256873" y="37043"/>
                    <a:pt x="1256873" y="82737"/>
                  </a:cubicBezTo>
                  <a:lnTo>
                    <a:pt x="1256873" y="187977"/>
                  </a:lnTo>
                  <a:cubicBezTo>
                    <a:pt x="1256873" y="233672"/>
                    <a:pt x="1219830" y="270714"/>
                    <a:pt x="1174136" y="270714"/>
                  </a:cubicBezTo>
                  <a:lnTo>
                    <a:pt x="82737" y="270714"/>
                  </a:lnTo>
                  <a:cubicBezTo>
                    <a:pt x="37043" y="270714"/>
                    <a:pt x="0" y="233672"/>
                    <a:pt x="0" y="187977"/>
                  </a:cubicBezTo>
                  <a:lnTo>
                    <a:pt x="0" y="82737"/>
                  </a:lnTo>
                  <a:cubicBezTo>
                    <a:pt x="0" y="37043"/>
                    <a:pt x="37043" y="0"/>
                    <a:pt x="82737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1256873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928912" y="4461694"/>
            <a:ext cx="6258636" cy="1027869"/>
            <a:chOff x="0" y="0"/>
            <a:chExt cx="1648365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48365" cy="270714"/>
            </a:xfrm>
            <a:custGeom>
              <a:avLst/>
              <a:gdLst/>
              <a:ahLst/>
              <a:cxnLst/>
              <a:rect l="l" t="t" r="r" b="b"/>
              <a:pathLst>
                <a:path w="1648365" h="270714">
                  <a:moveTo>
                    <a:pt x="63087" y="0"/>
                  </a:moveTo>
                  <a:lnTo>
                    <a:pt x="1585278" y="0"/>
                  </a:lnTo>
                  <a:cubicBezTo>
                    <a:pt x="1602010" y="0"/>
                    <a:pt x="1618056" y="6647"/>
                    <a:pt x="1629887" y="18478"/>
                  </a:cubicBezTo>
                  <a:cubicBezTo>
                    <a:pt x="1641718" y="30309"/>
                    <a:pt x="1648365" y="46355"/>
                    <a:pt x="1648365" y="63087"/>
                  </a:cubicBezTo>
                  <a:lnTo>
                    <a:pt x="1648365" y="207627"/>
                  </a:lnTo>
                  <a:cubicBezTo>
                    <a:pt x="1648365" y="242469"/>
                    <a:pt x="1620120" y="270714"/>
                    <a:pt x="1585278" y="270714"/>
                  </a:cubicBezTo>
                  <a:lnTo>
                    <a:pt x="63087" y="270714"/>
                  </a:lnTo>
                  <a:cubicBezTo>
                    <a:pt x="28245" y="270714"/>
                    <a:pt x="0" y="242469"/>
                    <a:pt x="0" y="207627"/>
                  </a:cubicBezTo>
                  <a:lnTo>
                    <a:pt x="0" y="63087"/>
                  </a:lnTo>
                  <a:cubicBezTo>
                    <a:pt x="0" y="28245"/>
                    <a:pt x="28245" y="0"/>
                    <a:pt x="63087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64836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582523" y="6362688"/>
            <a:ext cx="5008134" cy="1027869"/>
            <a:chOff x="0" y="0"/>
            <a:chExt cx="1319015" cy="2707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19015" cy="270714"/>
            </a:xfrm>
            <a:custGeom>
              <a:avLst/>
              <a:gdLst/>
              <a:ahLst/>
              <a:cxnLst/>
              <a:rect l="l" t="t" r="r" b="b"/>
              <a:pathLst>
                <a:path w="1319015" h="270714">
                  <a:moveTo>
                    <a:pt x="78839" y="0"/>
                  </a:moveTo>
                  <a:lnTo>
                    <a:pt x="1240175" y="0"/>
                  </a:lnTo>
                  <a:cubicBezTo>
                    <a:pt x="1261085" y="0"/>
                    <a:pt x="1281138" y="8306"/>
                    <a:pt x="1295923" y="23092"/>
                  </a:cubicBezTo>
                  <a:cubicBezTo>
                    <a:pt x="1310708" y="37877"/>
                    <a:pt x="1319015" y="57930"/>
                    <a:pt x="1319015" y="78839"/>
                  </a:cubicBezTo>
                  <a:lnTo>
                    <a:pt x="1319015" y="191875"/>
                  </a:lnTo>
                  <a:cubicBezTo>
                    <a:pt x="1319015" y="212785"/>
                    <a:pt x="1310708" y="232838"/>
                    <a:pt x="1295923" y="247623"/>
                  </a:cubicBezTo>
                  <a:cubicBezTo>
                    <a:pt x="1281138" y="262408"/>
                    <a:pt x="1261085" y="270714"/>
                    <a:pt x="1240175" y="270714"/>
                  </a:cubicBezTo>
                  <a:lnTo>
                    <a:pt x="78839" y="270714"/>
                  </a:lnTo>
                  <a:cubicBezTo>
                    <a:pt x="57930" y="270714"/>
                    <a:pt x="37877" y="262408"/>
                    <a:pt x="23092" y="247623"/>
                  </a:cubicBezTo>
                  <a:cubicBezTo>
                    <a:pt x="8306" y="232838"/>
                    <a:pt x="0" y="212785"/>
                    <a:pt x="0" y="191875"/>
                  </a:cubicBezTo>
                  <a:lnTo>
                    <a:pt x="0" y="78839"/>
                  </a:lnTo>
                  <a:cubicBezTo>
                    <a:pt x="0" y="57930"/>
                    <a:pt x="8306" y="37877"/>
                    <a:pt x="23092" y="23092"/>
                  </a:cubicBezTo>
                  <a:cubicBezTo>
                    <a:pt x="37877" y="8306"/>
                    <a:pt x="57930" y="0"/>
                    <a:pt x="7883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19050"/>
              <a:ext cx="131901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14341486" y="-3083746"/>
            <a:ext cx="4367208" cy="7756162"/>
          </a:xfrm>
          <a:custGeom>
            <a:avLst/>
            <a:gdLst/>
            <a:ahLst/>
            <a:cxnLst/>
            <a:rect l="l" t="t" r="r" b="b"/>
            <a:pathLst>
              <a:path w="4367208" h="7756162">
                <a:moveTo>
                  <a:pt x="0" y="0"/>
                </a:moveTo>
                <a:lnTo>
                  <a:pt x="4367208" y="0"/>
                </a:lnTo>
                <a:lnTo>
                  <a:pt x="4367208" y="7756162"/>
                </a:lnTo>
                <a:lnTo>
                  <a:pt x="0" y="7756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6699893" y="6526579"/>
            <a:ext cx="3507969" cy="5261954"/>
          </a:xfrm>
          <a:custGeom>
            <a:avLst/>
            <a:gdLst/>
            <a:ahLst/>
            <a:cxnLst/>
            <a:rect l="l" t="t" r="r" b="b"/>
            <a:pathLst>
              <a:path w="3507969" h="5261954">
                <a:moveTo>
                  <a:pt x="0" y="0"/>
                </a:moveTo>
                <a:lnTo>
                  <a:pt x="3507969" y="0"/>
                </a:lnTo>
                <a:lnTo>
                  <a:pt x="3507969" y="5261954"/>
                </a:lnTo>
                <a:lnTo>
                  <a:pt x="0" y="526195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3061035" y="2854729"/>
            <a:ext cx="4051110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01 - OBJECTIVE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370195" y="2759894"/>
            <a:ext cx="4971291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02 - KEY FEATURES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182870" y="4709307"/>
            <a:ext cx="5867877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03 - IMPLEMENTATION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702692" y="574515"/>
            <a:ext cx="7829814" cy="912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28"/>
              </a:lnSpc>
            </a:pPr>
            <a:r>
              <a:rPr lang="en-US" sz="5988">
                <a:solidFill>
                  <a:srgbClr val="A12439"/>
                </a:solidFill>
                <a:latin typeface="Kollektif Bold"/>
              </a:rPr>
              <a:t>TABLE OF CONTENTS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272482" y="4662891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Kollektif Bold"/>
              </a:rPr>
              <a:t>04 - UML DIAGRAM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60483" y="6563885"/>
            <a:ext cx="4452214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05 - CHALLENGES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0207862" y="6362688"/>
            <a:ext cx="3410127" cy="1027869"/>
            <a:chOff x="0" y="0"/>
            <a:chExt cx="898140" cy="27071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98140" cy="270714"/>
            </a:xfrm>
            <a:custGeom>
              <a:avLst/>
              <a:gdLst/>
              <a:ahLst/>
              <a:cxnLst/>
              <a:rect l="l" t="t" r="r" b="b"/>
              <a:pathLst>
                <a:path w="898140" h="270714">
                  <a:moveTo>
                    <a:pt x="115784" y="0"/>
                  </a:moveTo>
                  <a:lnTo>
                    <a:pt x="782356" y="0"/>
                  </a:lnTo>
                  <a:cubicBezTo>
                    <a:pt x="846302" y="0"/>
                    <a:pt x="898140" y="51838"/>
                    <a:pt x="898140" y="115784"/>
                  </a:cubicBezTo>
                  <a:lnTo>
                    <a:pt x="898140" y="154930"/>
                  </a:lnTo>
                  <a:cubicBezTo>
                    <a:pt x="898140" y="218876"/>
                    <a:pt x="846302" y="270714"/>
                    <a:pt x="782356" y="270714"/>
                  </a:cubicBezTo>
                  <a:lnTo>
                    <a:pt x="115784" y="270714"/>
                  </a:lnTo>
                  <a:cubicBezTo>
                    <a:pt x="51838" y="270714"/>
                    <a:pt x="0" y="218876"/>
                    <a:pt x="0" y="154930"/>
                  </a:cubicBezTo>
                  <a:lnTo>
                    <a:pt x="0" y="115784"/>
                  </a:lnTo>
                  <a:cubicBezTo>
                    <a:pt x="0" y="51838"/>
                    <a:pt x="51838" y="0"/>
                    <a:pt x="115784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19050"/>
              <a:ext cx="898140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0463465" y="6563885"/>
            <a:ext cx="3154524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06 - FLAWS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Freeform 15"/>
          <p:cNvSpPr/>
          <p:nvPr/>
        </p:nvSpPr>
        <p:spPr>
          <a:xfrm>
            <a:off x="15260863" y="-241186"/>
            <a:ext cx="3027137" cy="2018092"/>
          </a:xfrm>
          <a:custGeom>
            <a:avLst/>
            <a:gdLst/>
            <a:ahLst/>
            <a:cxnLst/>
            <a:rect l="l" t="t" r="r" b="b"/>
            <a:pathLst>
              <a:path w="3027137" h="2018092">
                <a:moveTo>
                  <a:pt x="0" y="0"/>
                </a:moveTo>
                <a:lnTo>
                  <a:pt x="3027137" y="0"/>
                </a:lnTo>
                <a:lnTo>
                  <a:pt x="3027137" y="2018092"/>
                </a:lnTo>
                <a:lnTo>
                  <a:pt x="0" y="201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47464" y="6612609"/>
            <a:ext cx="5015490" cy="5838767"/>
          </a:xfrm>
          <a:custGeom>
            <a:avLst/>
            <a:gdLst/>
            <a:ahLst/>
            <a:cxnLst/>
            <a:rect l="l" t="t" r="r" b="b"/>
            <a:pathLst>
              <a:path w="5015490" h="5838767">
                <a:moveTo>
                  <a:pt x="0" y="0"/>
                </a:moveTo>
                <a:lnTo>
                  <a:pt x="5015489" y="0"/>
                </a:lnTo>
                <a:lnTo>
                  <a:pt x="5015489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140806" y="767860"/>
            <a:ext cx="4995857" cy="97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35"/>
              </a:lnSpc>
            </a:pPr>
            <a:r>
              <a:rPr lang="en-US" sz="6399">
                <a:solidFill>
                  <a:srgbClr val="A12439"/>
                </a:solidFill>
                <a:latin typeface="Kollektif Bold"/>
              </a:rPr>
              <a:t>OBJECTIVES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65198" y="2113931"/>
            <a:ext cx="1214707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>
                <a:solidFill>
                  <a:srgbClr val="545454"/>
                </a:solidFill>
                <a:latin typeface="DM Sans Bold"/>
              </a:rPr>
              <a:t>Has to implement 5 different patterns: Strategy, Template, Singleton, Factory and Decorator.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65198" y="3256931"/>
            <a:ext cx="1214707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>
                <a:solidFill>
                  <a:srgbClr val="545454"/>
                </a:solidFill>
                <a:latin typeface="DM Sans Bold"/>
              </a:rPr>
              <a:t>Car class has engine and turbocharger behavior which can be updated in the run time.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65198" y="4399931"/>
            <a:ext cx="1214707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>
                <a:solidFill>
                  <a:srgbClr val="545454"/>
                </a:solidFill>
                <a:latin typeface="DM Sans Bold"/>
              </a:rPr>
              <a:t>Main class has an abstract factory of cars and a factory of track.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65198" y="5475036"/>
            <a:ext cx="1214707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>
                <a:solidFill>
                  <a:srgbClr val="545454"/>
                </a:solidFill>
                <a:latin typeface="DM Sans Bold"/>
              </a:rPr>
              <a:t>Only one instance of Player class can be created.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65198" y="6313719"/>
            <a:ext cx="1214707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>
                <a:solidFill>
                  <a:srgbClr val="545454"/>
                </a:solidFill>
                <a:latin typeface="DM Sans Bold"/>
              </a:rPr>
              <a:t>Extra functionally of NOS to the car object can be added at the run time.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65198" y="7461082"/>
            <a:ext cx="1214707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293" lvl="1" indent="-329147">
              <a:lnSpc>
                <a:spcPts val="3658"/>
              </a:lnSpc>
              <a:buFont typeface="Arial"/>
              <a:buChar char="•"/>
            </a:pPr>
            <a:r>
              <a:rPr lang="en-US" sz="3049">
                <a:solidFill>
                  <a:srgbClr val="545454"/>
                </a:solidFill>
                <a:latin typeface="DM Sans Bold"/>
              </a:rPr>
              <a:t>Race method in the Race class will have a generalized steps of action for completing a race.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Freeform 15"/>
          <p:cNvSpPr/>
          <p:nvPr/>
        </p:nvSpPr>
        <p:spPr>
          <a:xfrm>
            <a:off x="15837784" y="0"/>
            <a:ext cx="2450216" cy="3675324"/>
          </a:xfrm>
          <a:custGeom>
            <a:avLst/>
            <a:gdLst/>
            <a:ahLst/>
            <a:cxnLst/>
            <a:rect l="l" t="t" r="r" b="b"/>
            <a:pathLst>
              <a:path w="2450216" h="3675324">
                <a:moveTo>
                  <a:pt x="0" y="0"/>
                </a:moveTo>
                <a:lnTo>
                  <a:pt x="2450216" y="0"/>
                </a:lnTo>
                <a:lnTo>
                  <a:pt x="2450216" y="3675324"/>
                </a:lnTo>
                <a:lnTo>
                  <a:pt x="0" y="3675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54263" y="7461642"/>
            <a:ext cx="5438921" cy="3054289"/>
          </a:xfrm>
          <a:custGeom>
            <a:avLst/>
            <a:gdLst/>
            <a:ahLst/>
            <a:cxnLst/>
            <a:rect l="l" t="t" r="r" b="b"/>
            <a:pathLst>
              <a:path w="5438921" h="3054289">
                <a:moveTo>
                  <a:pt x="0" y="0"/>
                </a:moveTo>
                <a:lnTo>
                  <a:pt x="5438921" y="0"/>
                </a:lnTo>
                <a:lnTo>
                  <a:pt x="5438921" y="3054290"/>
                </a:lnTo>
                <a:lnTo>
                  <a:pt x="0" y="30542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598136" y="684872"/>
            <a:ext cx="6081198" cy="97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35"/>
              </a:lnSpc>
            </a:pPr>
            <a:r>
              <a:rPr lang="en-US" sz="6399">
                <a:solidFill>
                  <a:srgbClr val="A12439"/>
                </a:solidFill>
                <a:latin typeface="Kollektif Bold"/>
              </a:rPr>
              <a:t>KEY FEATURES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65198" y="2010029"/>
            <a:ext cx="1214707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545454"/>
                </a:solidFill>
                <a:latin typeface="DM Sans Bold"/>
              </a:rPr>
              <a:t>1.  User can choose from 2 car </a:t>
            </a:r>
            <a:r>
              <a:rPr lang="en-US" sz="3200" dirty="0" err="1">
                <a:solidFill>
                  <a:srgbClr val="545454"/>
                </a:solidFill>
                <a:latin typeface="DM Sans Bold"/>
              </a:rPr>
              <a:t>catagories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using car factory from console.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65198" y="3175743"/>
            <a:ext cx="1214707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545454"/>
                </a:solidFill>
                <a:latin typeface="DM Sans Bold"/>
              </a:rPr>
              <a:t>2. Can choose car type from 2 types of car for each category.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65198" y="3909831"/>
            <a:ext cx="1214707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545454"/>
                </a:solidFill>
                <a:latin typeface="DM Sans Bold"/>
              </a:rPr>
              <a:t>3. Can choose track.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65198" y="4643256"/>
            <a:ext cx="1214707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545454"/>
                </a:solidFill>
                <a:latin typeface="DM Sans Bold"/>
              </a:rPr>
              <a:t>4. Can choose racing type.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65198" y="5433233"/>
            <a:ext cx="1271334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545454"/>
                </a:solidFill>
                <a:latin typeface="DM Sans Bold"/>
              </a:rPr>
              <a:t>5. Extra functionally NOS can be added at runtime if user wants.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65198" y="6166658"/>
            <a:ext cx="1214707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545454"/>
                </a:solidFill>
                <a:latin typeface="DM Sans Bold"/>
              </a:rPr>
              <a:t>6. Lap time generated in the console.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65198" y="6900083"/>
            <a:ext cx="12453801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545454"/>
                </a:solidFill>
                <a:latin typeface="DM Sans Bold"/>
              </a:rPr>
              <a:t>7. Race method in race class handles all steps from Car start, acceleration, apply NOS, Car stop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Freeform 15"/>
          <p:cNvSpPr/>
          <p:nvPr/>
        </p:nvSpPr>
        <p:spPr>
          <a:xfrm>
            <a:off x="15606516" y="-40411"/>
            <a:ext cx="2681484" cy="4022227"/>
          </a:xfrm>
          <a:custGeom>
            <a:avLst/>
            <a:gdLst/>
            <a:ahLst/>
            <a:cxnLst/>
            <a:rect l="l" t="t" r="r" b="b"/>
            <a:pathLst>
              <a:path w="2681484" h="4022227">
                <a:moveTo>
                  <a:pt x="0" y="0"/>
                </a:moveTo>
                <a:lnTo>
                  <a:pt x="2681484" y="0"/>
                </a:lnTo>
                <a:lnTo>
                  <a:pt x="2681484" y="4022227"/>
                </a:lnTo>
                <a:lnTo>
                  <a:pt x="0" y="4022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0" y="8193759"/>
            <a:ext cx="3386684" cy="2239430"/>
          </a:xfrm>
          <a:custGeom>
            <a:avLst/>
            <a:gdLst/>
            <a:ahLst/>
            <a:cxnLst/>
            <a:rect l="l" t="t" r="r" b="b"/>
            <a:pathLst>
              <a:path w="3386684" h="2239430">
                <a:moveTo>
                  <a:pt x="0" y="0"/>
                </a:moveTo>
                <a:lnTo>
                  <a:pt x="3386684" y="0"/>
                </a:lnTo>
                <a:lnTo>
                  <a:pt x="3386684" y="2239430"/>
                </a:lnTo>
                <a:lnTo>
                  <a:pt x="0" y="2239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85" t="-75154" r="-4085" b="-70226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598136" y="684872"/>
            <a:ext cx="7525467" cy="97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35"/>
              </a:lnSpc>
            </a:pPr>
            <a:r>
              <a:rPr lang="en-US" sz="6399">
                <a:solidFill>
                  <a:srgbClr val="A12439"/>
                </a:solidFill>
                <a:latin typeface="Kollektif Bold"/>
              </a:rPr>
              <a:t>IMPLEMENTATION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65198" y="2224087"/>
            <a:ext cx="1214707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u="sng">
                <a:solidFill>
                  <a:srgbClr val="545454"/>
                </a:solidFill>
                <a:latin typeface="DM Sans Bold"/>
              </a:rPr>
              <a:t>Singleton Pattern:</a:t>
            </a:r>
            <a:r>
              <a:rPr lang="en-US" sz="3200">
                <a:solidFill>
                  <a:srgbClr val="545454"/>
                </a:solidFill>
                <a:latin typeface="DM Sans Bold"/>
              </a:rPr>
              <a:t> Player class implements this pattern as only one instance of player class can be created.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65198" y="3382285"/>
            <a:ext cx="1214707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u="sng">
                <a:solidFill>
                  <a:srgbClr val="545454"/>
                </a:solidFill>
                <a:latin typeface="DM Sans Bold"/>
              </a:rPr>
              <a:t>Template Pattern:</a:t>
            </a:r>
            <a:r>
              <a:rPr lang="en-US" sz="3200">
                <a:solidFill>
                  <a:srgbClr val="545454"/>
                </a:solidFill>
                <a:latin typeface="DM Sans Bold"/>
              </a:rPr>
              <a:t> Race class implements this pattern as race method performs a series of steps.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65198" y="4493961"/>
            <a:ext cx="1214707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u="sng" dirty="0">
                <a:solidFill>
                  <a:srgbClr val="545454"/>
                </a:solidFill>
                <a:latin typeface="DM Sans Bold"/>
              </a:rPr>
              <a:t>Strategy Pattern: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DM Sans Bold"/>
              </a:rPr>
              <a:t>EngineBehaviour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, </a:t>
            </a:r>
            <a:r>
              <a:rPr lang="en-US" sz="3200" dirty="0" err="1">
                <a:solidFill>
                  <a:srgbClr val="545454"/>
                </a:solidFill>
                <a:latin typeface="DM Sans Bold"/>
              </a:rPr>
              <a:t>TurbochargerBehaviour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implement this pattern.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65198" y="5853322"/>
            <a:ext cx="1214707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u="sng" dirty="0">
                <a:solidFill>
                  <a:srgbClr val="545454"/>
                </a:solidFill>
                <a:latin typeface="DM Sans Bold"/>
              </a:rPr>
              <a:t>Abstract Factory and Factory Pattern: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DM Sans Bold"/>
              </a:rPr>
              <a:t>CarFactory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, </a:t>
            </a:r>
            <a:r>
              <a:rPr lang="en-US" sz="3200" dirty="0" err="1">
                <a:solidFill>
                  <a:srgbClr val="545454"/>
                </a:solidFill>
                <a:latin typeface="DM Sans Bold"/>
              </a:rPr>
              <a:t>CoupeCarFactory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and </a:t>
            </a:r>
            <a:r>
              <a:rPr lang="en-US" sz="3200" dirty="0" err="1">
                <a:solidFill>
                  <a:srgbClr val="545454"/>
                </a:solidFill>
                <a:latin typeface="DM Sans Bold"/>
              </a:rPr>
              <a:t>RoadsterCarFactory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DM Sans Bold"/>
              </a:rPr>
              <a:t>implent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it.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65198" y="6967747"/>
            <a:ext cx="1214707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u="sng" dirty="0">
                <a:solidFill>
                  <a:srgbClr val="545454"/>
                </a:solidFill>
                <a:latin typeface="DM Sans Bold"/>
              </a:rPr>
              <a:t>Decorator Pattern: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NOS class </a:t>
            </a:r>
            <a:r>
              <a:rPr lang="en-US" sz="3200" dirty="0" err="1">
                <a:solidFill>
                  <a:srgbClr val="545454"/>
                </a:solidFill>
                <a:latin typeface="DM Sans Bold"/>
              </a:rPr>
              <a:t>implemts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this pattern as it allows to add </a:t>
            </a:r>
            <a:r>
              <a:rPr lang="en-US" sz="3200" dirty="0" err="1">
                <a:solidFill>
                  <a:srgbClr val="545454"/>
                </a:solidFill>
                <a:latin typeface="DM Sans Bold"/>
              </a:rPr>
              <a:t>nos</a:t>
            </a:r>
            <a:r>
              <a:rPr lang="en-US" sz="3200" dirty="0">
                <a:solidFill>
                  <a:srgbClr val="545454"/>
                </a:solidFill>
                <a:latin typeface="DM Sans Bold"/>
              </a:rPr>
              <a:t> at runtime.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Freeform 15"/>
          <p:cNvSpPr/>
          <p:nvPr/>
        </p:nvSpPr>
        <p:spPr>
          <a:xfrm>
            <a:off x="15260863" y="-241186"/>
            <a:ext cx="3027137" cy="2018092"/>
          </a:xfrm>
          <a:custGeom>
            <a:avLst/>
            <a:gdLst/>
            <a:ahLst/>
            <a:cxnLst/>
            <a:rect l="l" t="t" r="r" b="b"/>
            <a:pathLst>
              <a:path w="3027137" h="2018092">
                <a:moveTo>
                  <a:pt x="0" y="0"/>
                </a:moveTo>
                <a:lnTo>
                  <a:pt x="3027137" y="0"/>
                </a:lnTo>
                <a:lnTo>
                  <a:pt x="3027137" y="2018092"/>
                </a:lnTo>
                <a:lnTo>
                  <a:pt x="0" y="201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47464" y="6612609"/>
            <a:ext cx="5015490" cy="5838767"/>
          </a:xfrm>
          <a:custGeom>
            <a:avLst/>
            <a:gdLst/>
            <a:ahLst/>
            <a:cxnLst/>
            <a:rect l="l" t="t" r="r" b="b"/>
            <a:pathLst>
              <a:path w="5015490" h="5838767">
                <a:moveTo>
                  <a:pt x="0" y="0"/>
                </a:moveTo>
                <a:lnTo>
                  <a:pt x="5015489" y="0"/>
                </a:lnTo>
                <a:lnTo>
                  <a:pt x="5015489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910958" y="452991"/>
            <a:ext cx="7455554" cy="87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5"/>
              </a:lnSpc>
            </a:pPr>
            <a:r>
              <a:rPr lang="en-US" sz="5682">
                <a:solidFill>
                  <a:srgbClr val="A12439"/>
                </a:solidFill>
                <a:latin typeface="Kollektif Bold"/>
              </a:rPr>
              <a:t>SINGLETON PATTERN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8CE710-BB1D-2EDC-7EAE-81F507FCF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93910"/>
            <a:ext cx="6086554" cy="5235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Freeform 15"/>
          <p:cNvSpPr/>
          <p:nvPr/>
        </p:nvSpPr>
        <p:spPr>
          <a:xfrm>
            <a:off x="15837784" y="0"/>
            <a:ext cx="2450216" cy="3675324"/>
          </a:xfrm>
          <a:custGeom>
            <a:avLst/>
            <a:gdLst/>
            <a:ahLst/>
            <a:cxnLst/>
            <a:rect l="l" t="t" r="r" b="b"/>
            <a:pathLst>
              <a:path w="2450216" h="3675324">
                <a:moveTo>
                  <a:pt x="0" y="0"/>
                </a:moveTo>
                <a:lnTo>
                  <a:pt x="2450216" y="0"/>
                </a:lnTo>
                <a:lnTo>
                  <a:pt x="2450216" y="3675324"/>
                </a:lnTo>
                <a:lnTo>
                  <a:pt x="0" y="3675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54263" y="7461642"/>
            <a:ext cx="5438921" cy="3054289"/>
          </a:xfrm>
          <a:custGeom>
            <a:avLst/>
            <a:gdLst/>
            <a:ahLst/>
            <a:cxnLst/>
            <a:rect l="l" t="t" r="r" b="b"/>
            <a:pathLst>
              <a:path w="5438921" h="3054289">
                <a:moveTo>
                  <a:pt x="0" y="0"/>
                </a:moveTo>
                <a:lnTo>
                  <a:pt x="5438921" y="0"/>
                </a:lnTo>
                <a:lnTo>
                  <a:pt x="5438921" y="3054290"/>
                </a:lnTo>
                <a:lnTo>
                  <a:pt x="0" y="30542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910958" y="452991"/>
            <a:ext cx="7455554" cy="87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5"/>
              </a:lnSpc>
            </a:pPr>
            <a:r>
              <a:rPr lang="en-US" sz="5682">
                <a:solidFill>
                  <a:srgbClr val="A12439"/>
                </a:solidFill>
                <a:latin typeface="Kollektif Bold"/>
              </a:rPr>
              <a:t> TEMPLATE PATTERN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FED205-C0BD-3E75-D627-3FE9213E1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06" y="2386861"/>
            <a:ext cx="6874257" cy="50747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" name="Freeform 16"/>
          <p:cNvSpPr/>
          <p:nvPr/>
        </p:nvSpPr>
        <p:spPr>
          <a:xfrm>
            <a:off x="0" y="8193759"/>
            <a:ext cx="3386684" cy="2239430"/>
          </a:xfrm>
          <a:custGeom>
            <a:avLst/>
            <a:gdLst/>
            <a:ahLst/>
            <a:cxnLst/>
            <a:rect l="l" t="t" r="r" b="b"/>
            <a:pathLst>
              <a:path w="3386684" h="2239430">
                <a:moveTo>
                  <a:pt x="0" y="0"/>
                </a:moveTo>
                <a:lnTo>
                  <a:pt x="3386684" y="0"/>
                </a:lnTo>
                <a:lnTo>
                  <a:pt x="3386684" y="2239430"/>
                </a:lnTo>
                <a:lnTo>
                  <a:pt x="0" y="223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85" t="-75154" r="-4085" b="-70226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910958" y="452991"/>
            <a:ext cx="7455554" cy="87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25"/>
              </a:lnSpc>
            </a:pPr>
            <a:r>
              <a:rPr lang="en-US" sz="5682">
                <a:solidFill>
                  <a:srgbClr val="A12439"/>
                </a:solidFill>
                <a:latin typeface="Kollektif Bold"/>
              </a:rPr>
              <a:t>STRATEGY PATTERN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DA0289-F647-8C99-8847-11E926E84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3" y="1682880"/>
            <a:ext cx="17709900" cy="5518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3" name="Group 3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Freeform 15"/>
          <p:cNvSpPr/>
          <p:nvPr/>
        </p:nvSpPr>
        <p:spPr>
          <a:xfrm>
            <a:off x="15260863" y="-241186"/>
            <a:ext cx="3027137" cy="2018092"/>
          </a:xfrm>
          <a:custGeom>
            <a:avLst/>
            <a:gdLst/>
            <a:ahLst/>
            <a:cxnLst/>
            <a:rect l="l" t="t" r="r" b="b"/>
            <a:pathLst>
              <a:path w="3027137" h="2018092">
                <a:moveTo>
                  <a:pt x="0" y="0"/>
                </a:moveTo>
                <a:lnTo>
                  <a:pt x="3027137" y="0"/>
                </a:lnTo>
                <a:lnTo>
                  <a:pt x="3027137" y="2018092"/>
                </a:lnTo>
                <a:lnTo>
                  <a:pt x="0" y="201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47464" y="6612609"/>
            <a:ext cx="5015490" cy="5838767"/>
          </a:xfrm>
          <a:custGeom>
            <a:avLst/>
            <a:gdLst/>
            <a:ahLst/>
            <a:cxnLst/>
            <a:rect l="l" t="t" r="r" b="b"/>
            <a:pathLst>
              <a:path w="5015490" h="5838767">
                <a:moveTo>
                  <a:pt x="0" y="0"/>
                </a:moveTo>
                <a:lnTo>
                  <a:pt x="5015489" y="0"/>
                </a:lnTo>
                <a:lnTo>
                  <a:pt x="5015489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124200" y="452991"/>
            <a:ext cx="1108253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25"/>
              </a:lnSpc>
            </a:pPr>
            <a:r>
              <a:rPr lang="en-US" sz="5682" dirty="0">
                <a:solidFill>
                  <a:srgbClr val="A12439"/>
                </a:solidFill>
                <a:latin typeface="Kollektif Bold"/>
              </a:rPr>
              <a:t>ABSTRACT FACTORY PATTERN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2FB169-9F78-7062-213C-FADFCC0ED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615691"/>
            <a:ext cx="10642011" cy="6398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364</Words>
  <Application>Microsoft Office PowerPoint</Application>
  <PresentationFormat>Custom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Kollektif Bold</vt:lpstr>
      <vt:lpstr>DM Sans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elahishakkhor@gmail.com</cp:lastModifiedBy>
  <cp:revision>14</cp:revision>
  <dcterms:created xsi:type="dcterms:W3CDTF">2006-08-16T00:00:00Z</dcterms:created>
  <dcterms:modified xsi:type="dcterms:W3CDTF">2023-11-25T08:59:31Z</dcterms:modified>
  <dc:identifier>DAF1F-TnB0k</dc:identifier>
</cp:coreProperties>
</file>