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0" r:id="rId4"/>
    <p:sldId id="261" r:id="rId5"/>
    <p:sldId id="265" r:id="rId6"/>
    <p:sldId id="263" r:id="rId7"/>
    <p:sldId id="264" r:id="rId8"/>
    <p:sldId id="267" r:id="rId9"/>
    <p:sldId id="269" r:id="rId10"/>
    <p:sldId id="271" r:id="rId11"/>
    <p:sldId id="268" r:id="rId12"/>
    <p:sldId id="270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E34FDC8-BA8A-44CA-9192-900A14AF219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FDC8-BA8A-44CA-9192-900A14AF219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E34FDC8-BA8A-44CA-9192-900A14AF219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E34FDC8-BA8A-44CA-9192-900A14AF2192}" type="datetimeFigureOut">
              <a:rPr lang="en-GB" smtClean="0"/>
              <a:t>22/05/2015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380693-2FA4-4892-A824-0633C48C5DE0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IC/TEI-Simple/blob/master/teisimple.odd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Self-Documenting</a:t>
            </a:r>
          </a:p>
          <a:p>
            <a:r>
              <a:rPr lang="en-GB" dirty="0" smtClean="0"/>
              <a:t>Abstraction layer</a:t>
            </a:r>
          </a:p>
          <a:p>
            <a:r>
              <a:rPr lang="en-GB" dirty="0" smtClean="0"/>
              <a:t>For</a:t>
            </a:r>
          </a:p>
          <a:p>
            <a:r>
              <a:rPr lang="en-GB" dirty="0" smtClean="0"/>
              <a:t>XML Processing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TEI Simple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4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2362200" cy="1350640"/>
          </a:xfrm>
        </p:spPr>
        <p:txBody>
          <a:bodyPr/>
          <a:lstStyle/>
          <a:p>
            <a:r>
              <a:rPr lang="en-GB" dirty="0" smtClean="0"/>
              <a:t>TEI Simple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i="1" dirty="0" smtClean="0"/>
              <a:t>behaviours</a:t>
            </a:r>
            <a:r>
              <a:rPr lang="en-GB" i="1" dirty="0"/>
              <a:t/>
            </a:r>
            <a:br>
              <a:rPr lang="en-GB" i="1" dirty="0"/>
            </a:br>
            <a:r>
              <a:rPr lang="en-GB" dirty="0" smtClean="0"/>
              <a:t>library</a:t>
            </a:r>
            <a:br>
              <a:rPr lang="en-GB" dirty="0" smtClean="0"/>
            </a:br>
            <a:endParaRPr lang="en-GB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 anchor="b" anchorCtr="0">
            <a:normAutofit/>
          </a:bodyPr>
          <a:lstStyle/>
          <a:p>
            <a:endParaRPr lang="en-GB" sz="1400" dirty="0" smtClean="0"/>
          </a:p>
          <a:p>
            <a:r>
              <a:rPr lang="en-GB" sz="1400" i="1" dirty="0"/>
              <a:t>h</a:t>
            </a:r>
            <a:r>
              <a:rPr lang="en-GB" sz="1400" i="1" dirty="0" smtClean="0"/>
              <a:t>andful of functions that achieve &gt; 80% tasks</a:t>
            </a:r>
            <a:endParaRPr lang="en-GB" sz="1400" i="1" dirty="0"/>
          </a:p>
          <a:p>
            <a:endParaRPr lang="en-GB" sz="1400" dirty="0" smtClean="0"/>
          </a:p>
          <a:p>
            <a:r>
              <a:rPr lang="en-GB" sz="1400" i="1" dirty="0" smtClean="0"/>
              <a:t>functions based on commonly used terms</a:t>
            </a:r>
            <a:endParaRPr lang="en-GB" sz="1400" i="1" dirty="0"/>
          </a:p>
          <a:p>
            <a:endParaRPr lang="en-GB" sz="1400" i="1" dirty="0" smtClean="0"/>
          </a:p>
          <a:p>
            <a:r>
              <a:rPr lang="en-GB" sz="1400" i="1" dirty="0" smtClean="0"/>
              <a:t>if </a:t>
            </a:r>
            <a:r>
              <a:rPr lang="en-GB" sz="1400" i="1" dirty="0" smtClean="0"/>
              <a:t>no content parameter specified, all functions use current element as </a:t>
            </a:r>
            <a:r>
              <a:rPr lang="en-GB" sz="1400" i="1" dirty="0" smtClean="0"/>
              <a:t>default content</a:t>
            </a:r>
            <a:endParaRPr lang="en-GB" sz="14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nline</a:t>
            </a:r>
          </a:p>
          <a:p>
            <a:r>
              <a:rPr lang="en-GB" dirty="0"/>
              <a:t>b</a:t>
            </a:r>
            <a:r>
              <a:rPr lang="en-GB" dirty="0" smtClean="0"/>
              <a:t>lock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71"/>
              </p:ext>
            </p:extLst>
          </p:nvPr>
        </p:nvGraphicFramePr>
        <p:xfrm>
          <a:off x="2987824" y="620688"/>
          <a:ext cx="5930548" cy="5477118"/>
        </p:xfrm>
        <a:graphic>
          <a:graphicData uri="http://schemas.openxmlformats.org/drawingml/2006/table">
            <a:tbl>
              <a:tblPr/>
              <a:tblGrid>
                <a:gridCol w="1656184"/>
                <a:gridCol w="4274364"/>
              </a:tblGrid>
              <a:tr h="323863">
                <a:tc>
                  <a:txBody>
                    <a:bodyPr/>
                    <a:lstStyle/>
                    <a:p>
                      <a:pPr fontAlgn="t"/>
                      <a:r>
                        <a:rPr lang="en-GB" sz="1000" dirty="0">
                          <a:solidFill>
                            <a:srgbClr val="008000"/>
                          </a:solidFill>
                          <a:effectLst/>
                        </a:rPr>
                        <a:t>alternate</a:t>
                      </a:r>
                      <a:r>
                        <a:rPr lang="en-GB" sz="1000" dirty="0">
                          <a:effectLst/>
                        </a:rPr>
                        <a:t> (</a:t>
                      </a:r>
                      <a:r>
                        <a:rPr lang="en-GB" sz="1000" dirty="0" err="1">
                          <a:effectLst/>
                        </a:rPr>
                        <a:t>default,alternate</a:t>
                      </a:r>
                      <a:r>
                        <a:rPr lang="en-GB" sz="1000" dirty="0">
                          <a:effectLst/>
                        </a:rPr>
                        <a:t>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 dirty="0">
                          <a:effectLst/>
                        </a:rPr>
                        <a:t>create a specialized display of alternating elements for displaying the preferred version, both at once or toggling between the two.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anchor</a:t>
                      </a:r>
                      <a:r>
                        <a:rPr lang="en-GB" sz="1000">
                          <a:effectLst/>
                        </a:rPr>
                        <a:t> (id)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create anchor with ID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9710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block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 dirty="0">
                          <a:effectLst/>
                        </a:rPr>
                        <a:t>create a block out of the content parameter.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body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create the body of a document.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9710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break</a:t>
                      </a:r>
                      <a:r>
                        <a:rPr lang="en-GB" sz="1000">
                          <a:effectLst/>
                        </a:rPr>
                        <a:t> (type,label)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make a line, column, or page break according to type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cell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create a table cell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9710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cit</a:t>
                      </a:r>
                      <a:r>
                        <a:rPr lang="en-GB" sz="1000">
                          <a:effectLst/>
                        </a:rPr>
                        <a:t> (content,source)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show the content, with an indication of the source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document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start a new output document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figure</a:t>
                      </a:r>
                      <a:r>
                        <a:rPr lang="en-GB" sz="1000">
                          <a:effectLst/>
                        </a:rPr>
                        <a:t> (title)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make a figure with the title as caption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glyph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show a character by looking up reference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9710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graphic</a:t>
                      </a:r>
                      <a:r>
                        <a:rPr lang="en-GB" sz="1000">
                          <a:effectLst/>
                        </a:rPr>
                        <a:t> (url)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if url is present, uses it to display graphic, else display a placeholder image.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heading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creates a heading.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index</a:t>
                      </a:r>
                      <a:r>
                        <a:rPr lang="en-GB" sz="1000">
                          <a:effectLst/>
                        </a:rPr>
                        <a:t> (type)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generate list according to type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73">
                <a:tc>
                  <a:txBody>
                    <a:bodyPr/>
                    <a:lstStyle/>
                    <a:p>
                      <a:pPr fontAlgn="t"/>
                      <a:r>
                        <a:rPr lang="en-GB" sz="1000" dirty="0">
                          <a:solidFill>
                            <a:srgbClr val="008000"/>
                          </a:solidFill>
                          <a:effectLst/>
                        </a:rPr>
                        <a:t>inline</a:t>
                      </a:r>
                      <a:r>
                        <a:rPr lang="en-GB" sz="1000" dirty="0">
                          <a:effectLst/>
                        </a:rPr>
                        <a:t> (</a:t>
                      </a:r>
                      <a:r>
                        <a:rPr lang="en-GB" sz="1000" dirty="0" err="1">
                          <a:effectLst/>
                        </a:rPr>
                        <a:t>content,label</a:t>
                      </a:r>
                      <a:r>
                        <a:rPr lang="en-GB" sz="1000" dirty="0">
                          <a:effectLst/>
                        </a:rPr>
                        <a:t>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 dirty="0">
                          <a:effectLst/>
                        </a:rPr>
                        <a:t>creates inline element out of content if there's something in rendition, use that formatting otherwise just show text of selected content.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link</a:t>
                      </a:r>
                      <a:r>
                        <a:rPr lang="en-GB" sz="1000">
                          <a:effectLst/>
                        </a:rPr>
                        <a:t> (content,target)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create hyperlink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list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create a list by following content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listItem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create list item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metadata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create metadata section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482">
                <a:tc>
                  <a:txBody>
                    <a:bodyPr/>
                    <a:lstStyle/>
                    <a:p>
                      <a:pPr fontAlgn="t"/>
                      <a:r>
                        <a:rPr lang="en-GB" sz="1000" dirty="0">
                          <a:solidFill>
                            <a:srgbClr val="008000"/>
                          </a:solidFill>
                          <a:effectLst/>
                        </a:rPr>
                        <a:t>note</a:t>
                      </a:r>
                      <a:r>
                        <a:rPr lang="en-GB" sz="1000" dirty="0">
                          <a:effectLst/>
                        </a:rPr>
                        <a:t> (</a:t>
                      </a:r>
                      <a:r>
                        <a:rPr lang="en-GB" sz="1000" dirty="0" err="1">
                          <a:effectLst/>
                        </a:rPr>
                        <a:t>content,place,marker</a:t>
                      </a:r>
                      <a:r>
                        <a:rPr lang="en-GB" sz="1000" dirty="0">
                          <a:effectLst/>
                        </a:rPr>
                        <a:t>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create a note, according to value of place; could be margin, footnote, endnote, inline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 dirty="0">
                          <a:solidFill>
                            <a:srgbClr val="008000"/>
                          </a:solidFill>
                          <a:effectLst/>
                        </a:rPr>
                        <a:t>omit</a:t>
                      </a:r>
                      <a:endParaRPr lang="en-GB" sz="1000" dirty="0">
                        <a:effectLst/>
                      </a:endParaRP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do nothing, do not process children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paragraph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create a paragraph out of content.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row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make table row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064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section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create a new section of the output document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table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make table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solidFill>
                            <a:srgbClr val="008000"/>
                          </a:solidFill>
                          <a:effectLst/>
                        </a:rPr>
                        <a:t>text</a:t>
                      </a:r>
                      <a:r>
                        <a:rPr lang="en-GB" sz="100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>
                          <a:effectLst/>
                        </a:rPr>
                        <a:t>literal text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522">
                <a:tc>
                  <a:txBody>
                    <a:bodyPr/>
                    <a:lstStyle/>
                    <a:p>
                      <a:pPr fontAlgn="t"/>
                      <a:r>
                        <a:rPr lang="en-GB" sz="1000" dirty="0">
                          <a:solidFill>
                            <a:srgbClr val="008000"/>
                          </a:solidFill>
                          <a:effectLst/>
                        </a:rPr>
                        <a:t>title</a:t>
                      </a:r>
                      <a:r>
                        <a:rPr lang="en-GB" sz="1000" dirty="0">
                          <a:effectLst/>
                        </a:rPr>
                        <a:t> (content)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000" dirty="0">
                          <a:effectLst/>
                        </a:rPr>
                        <a:t>make document title</a:t>
                      </a:r>
                    </a:p>
                  </a:txBody>
                  <a:tcPr marL="7495" marR="7495" marT="7495" marB="749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2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there </a:t>
            </a:r>
            <a:r>
              <a:rPr lang="en-GB" dirty="0"/>
              <a:t>can be as many </a:t>
            </a:r>
            <a:r>
              <a:rPr lang="en-GB" i="1" dirty="0"/>
              <a:t>&lt;model&gt;</a:t>
            </a:r>
            <a:r>
              <a:rPr lang="en-GB" dirty="0"/>
              <a:t> statements as required, each of which can have </a:t>
            </a:r>
            <a:r>
              <a:rPr lang="en-GB" dirty="0" smtClean="0"/>
              <a:t>multiple </a:t>
            </a:r>
            <a:r>
              <a:rPr lang="en-GB" i="1" dirty="0" smtClean="0"/>
              <a:t>&lt;</a:t>
            </a:r>
            <a:r>
              <a:rPr lang="en-GB" i="1" dirty="0"/>
              <a:t>rendition&gt;</a:t>
            </a:r>
            <a:r>
              <a:rPr lang="en-GB" dirty="0"/>
              <a:t> </a:t>
            </a:r>
            <a:r>
              <a:rPr lang="en-GB" dirty="0" smtClean="0"/>
              <a:t>children</a:t>
            </a:r>
          </a:p>
          <a:p>
            <a:r>
              <a:rPr lang="en-GB" dirty="0" smtClean="0"/>
              <a:t>set </a:t>
            </a:r>
            <a:r>
              <a:rPr lang="en-GB" dirty="0"/>
              <a:t>of multiple </a:t>
            </a:r>
            <a:r>
              <a:rPr lang="en-GB" i="1" dirty="0"/>
              <a:t>&lt;model&gt;</a:t>
            </a:r>
            <a:r>
              <a:rPr lang="en-GB" dirty="0"/>
              <a:t> statements is regarded as an </a:t>
            </a:r>
            <a:r>
              <a:rPr lang="en-GB" i="1" dirty="0" smtClean="0"/>
              <a:t>alternation</a:t>
            </a:r>
            <a:r>
              <a:rPr lang="en-GB" dirty="0" smtClean="0"/>
              <a:t> and only the first </a:t>
            </a:r>
            <a:r>
              <a:rPr lang="en-GB" i="1" dirty="0" smtClean="0"/>
              <a:t>&lt;model&gt; </a:t>
            </a:r>
            <a:r>
              <a:rPr lang="en-GB" dirty="0" smtClean="0"/>
              <a:t>with @</a:t>
            </a:r>
            <a:r>
              <a:rPr lang="en-GB" i="1" dirty="0" smtClean="0"/>
              <a:t>predicate</a:t>
            </a:r>
            <a:r>
              <a:rPr lang="en-GB" dirty="0" smtClean="0"/>
              <a:t> matching current context is applied</a:t>
            </a:r>
          </a:p>
          <a:p>
            <a:r>
              <a:rPr lang="en-GB" i="1" dirty="0" smtClean="0"/>
              <a:t>@behaviour</a:t>
            </a:r>
            <a:r>
              <a:rPr lang="en-GB" dirty="0" smtClean="0"/>
              <a:t> specifies which one from </a:t>
            </a:r>
            <a:r>
              <a:rPr lang="en-GB" i="1" dirty="0" smtClean="0"/>
              <a:t>TEI Simple </a:t>
            </a:r>
            <a:r>
              <a:rPr lang="en-GB" i="1" dirty="0" smtClean="0"/>
              <a:t>function library</a:t>
            </a:r>
            <a:r>
              <a:rPr lang="en-GB" dirty="0" smtClean="0"/>
              <a:t> should be applied and function parameters are specified as </a:t>
            </a:r>
            <a:r>
              <a:rPr lang="en-GB" i="1" dirty="0" smtClean="0"/>
              <a:t>&lt;</a:t>
            </a:r>
            <a:r>
              <a:rPr lang="en-GB" i="1" dirty="0" err="1" smtClean="0"/>
              <a:t>param</a:t>
            </a:r>
            <a:r>
              <a:rPr lang="en-GB" i="1" dirty="0" smtClean="0"/>
              <a:t>&gt; </a:t>
            </a:r>
            <a:r>
              <a:rPr lang="en-GB" dirty="0" smtClean="0"/>
              <a:t>children</a:t>
            </a:r>
            <a:endParaRPr lang="en-GB" i="1" dirty="0" smtClean="0"/>
          </a:p>
          <a:p>
            <a:r>
              <a:rPr lang="en-GB" dirty="0" smtClean="0"/>
              <a:t>within </a:t>
            </a:r>
            <a:r>
              <a:rPr lang="en-GB" dirty="0"/>
              <a:t>each </a:t>
            </a:r>
            <a:r>
              <a:rPr lang="en-GB" i="1" dirty="0"/>
              <a:t>&lt;model&gt;</a:t>
            </a:r>
            <a:r>
              <a:rPr lang="en-GB" dirty="0"/>
              <a:t> there can be </a:t>
            </a:r>
            <a:r>
              <a:rPr lang="en-GB" dirty="0" smtClean="0"/>
              <a:t>set of </a:t>
            </a:r>
            <a:r>
              <a:rPr lang="en-GB" i="1" dirty="0" smtClean="0"/>
              <a:t>&lt;rendition&gt; </a:t>
            </a:r>
            <a:r>
              <a:rPr lang="en-GB" dirty="0" smtClean="0"/>
              <a:t>elements</a:t>
            </a:r>
          </a:p>
          <a:p>
            <a:r>
              <a:rPr lang="en-GB" i="1" dirty="0" smtClean="0"/>
              <a:t>&lt;</a:t>
            </a:r>
            <a:r>
              <a:rPr lang="en-GB" i="1" dirty="0" err="1" smtClean="0"/>
              <a:t>desc</a:t>
            </a:r>
            <a:r>
              <a:rPr lang="en-GB" i="1" dirty="0" smtClean="0"/>
              <a:t>&gt;</a:t>
            </a:r>
            <a:r>
              <a:rPr lang="en-GB" dirty="0" smtClean="0"/>
              <a:t> allows for initial textual description of required processing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6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i="1" dirty="0" smtClean="0"/>
              <a:t>TEI Simple </a:t>
            </a:r>
            <a:r>
              <a:rPr lang="en-GB" dirty="0" smtClean="0"/>
              <a:t>in a broader context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28" y="548680"/>
            <a:ext cx="6202768" cy="606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ditor’s </a:t>
            </a:r>
            <a:r>
              <a:rPr lang="en-GB" dirty="0" smtClean="0"/>
              <a:t>necessary skills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</a:t>
            </a:r>
            <a:r>
              <a:rPr lang="en-GB" dirty="0" smtClean="0"/>
              <a:t>amiliarity with source files and XML encoding used</a:t>
            </a:r>
          </a:p>
          <a:p>
            <a:r>
              <a:rPr lang="en-GB" dirty="0" smtClean="0"/>
              <a:t>ability to identify different use scenarios</a:t>
            </a:r>
          </a:p>
          <a:p>
            <a:r>
              <a:rPr lang="en-GB" dirty="0"/>
              <a:t>r</a:t>
            </a:r>
            <a:r>
              <a:rPr lang="en-GB" dirty="0" smtClean="0"/>
              <a:t>elative XPath fluency to specify model parameters*</a:t>
            </a:r>
          </a:p>
          <a:p>
            <a:r>
              <a:rPr lang="en-GB" dirty="0" smtClean="0"/>
              <a:t>relative CSS fluency*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* </a:t>
            </a:r>
            <a:r>
              <a:rPr lang="en-GB" sz="2400" dirty="0" smtClean="0"/>
              <a:t>possibly assisted by project’s IT support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523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TEI Simple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concentrates </a:t>
            </a:r>
            <a:r>
              <a:rPr lang="en-GB" sz="2000" dirty="0"/>
              <a:t>on </a:t>
            </a:r>
            <a:r>
              <a:rPr lang="en-GB" sz="2000" dirty="0" smtClean="0"/>
              <a:t>data modelling aspects and ideological agnosticism</a:t>
            </a:r>
          </a:p>
          <a:p>
            <a:r>
              <a:rPr lang="en-GB" sz="2000" dirty="0"/>
              <a:t>a</a:t>
            </a:r>
            <a:r>
              <a:rPr lang="en-GB" sz="2000" dirty="0" smtClean="0"/>
              <a:t>voids standardization constraining individual projects</a:t>
            </a:r>
            <a:endParaRPr lang="en-GB" sz="2000" dirty="0"/>
          </a:p>
          <a:p>
            <a:r>
              <a:rPr lang="en-GB" sz="2000" dirty="0"/>
              <a:t>a</a:t>
            </a:r>
            <a:r>
              <a:rPr lang="en-GB" sz="2000" dirty="0" smtClean="0"/>
              <a:t>voids </a:t>
            </a:r>
            <a:r>
              <a:rPr lang="en-GB" sz="2000" dirty="0"/>
              <a:t>any recommendation for </a:t>
            </a:r>
            <a:r>
              <a:rPr lang="en-GB" sz="2000" dirty="0" smtClean="0"/>
              <a:t>processing &amp; publishing</a:t>
            </a:r>
            <a:endParaRPr lang="en-GB" sz="2000" dirty="0"/>
          </a:p>
          <a:p>
            <a:r>
              <a:rPr lang="en-GB" sz="2000" dirty="0" smtClean="0"/>
              <a:t>TEI </a:t>
            </a:r>
            <a:r>
              <a:rPr lang="en-GB" sz="2000" dirty="0"/>
              <a:t>stylesheets </a:t>
            </a:r>
            <a:r>
              <a:rPr lang="en-GB" sz="2000" dirty="0" smtClean="0"/>
              <a:t>often too </a:t>
            </a:r>
            <a:r>
              <a:rPr lang="en-GB" sz="2000" dirty="0"/>
              <a:t>complicated to </a:t>
            </a:r>
            <a:r>
              <a:rPr lang="en-GB" sz="2000" dirty="0" smtClean="0"/>
              <a:t>customize</a:t>
            </a:r>
          </a:p>
          <a:p>
            <a:r>
              <a:rPr lang="en-GB" sz="2000" dirty="0"/>
              <a:t>o</a:t>
            </a:r>
            <a:r>
              <a:rPr lang="en-GB" sz="2000" dirty="0" smtClean="0"/>
              <a:t>nly concerned with TEI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c</a:t>
            </a:r>
            <a:r>
              <a:rPr lang="en-GB" sz="2000" dirty="0" smtClean="0"/>
              <a:t>oncentrates on eliminating the ambiguity for the encoder</a:t>
            </a:r>
          </a:p>
          <a:p>
            <a:r>
              <a:rPr lang="en-GB" sz="2000" dirty="0" smtClean="0"/>
              <a:t>aims at interoperability</a:t>
            </a:r>
          </a:p>
          <a:p>
            <a:r>
              <a:rPr lang="en-GB" sz="2000" dirty="0" smtClean="0"/>
              <a:t>provides out-of-the-box mechanism for default processing</a:t>
            </a:r>
          </a:p>
          <a:p>
            <a:r>
              <a:rPr lang="en-GB" sz="2000" dirty="0" smtClean="0"/>
              <a:t>allows for [relatively] easy customization and extension</a:t>
            </a:r>
          </a:p>
          <a:p>
            <a:r>
              <a:rPr lang="en-GB" sz="2000" dirty="0" smtClean="0"/>
              <a:t>TEI Simple </a:t>
            </a:r>
            <a:r>
              <a:rPr lang="en-GB" sz="2000" dirty="0" smtClean="0"/>
              <a:t>processing model can be applied to other vocabularies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TEI vs </a:t>
            </a:r>
            <a:r>
              <a:rPr lang="en-GB" dirty="0" smtClean="0"/>
              <a:t>TEI Simple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7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845" y="5638800"/>
            <a:ext cx="5867400" cy="1219200"/>
          </a:xfrm>
        </p:spPr>
        <p:txBody>
          <a:bodyPr/>
          <a:lstStyle/>
          <a:p>
            <a:pPr algn="ctr"/>
            <a:r>
              <a:rPr lang="en-GB" b="0" dirty="0" smtClean="0"/>
              <a:t>TEI Simple </a:t>
            </a:r>
            <a:r>
              <a:rPr lang="en-GB" b="0" dirty="0" smtClean="0"/>
              <a:t>processing model</a:t>
            </a:r>
            <a:endParaRPr lang="en-GB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990600"/>
            <a:ext cx="2664296" cy="5257800"/>
          </a:xfrm>
        </p:spPr>
        <p:txBody>
          <a:bodyPr/>
          <a:lstStyle/>
          <a:p>
            <a:r>
              <a:rPr lang="en-GB" sz="2400" dirty="0" smtClean="0"/>
              <a:t>TEI Simple </a:t>
            </a:r>
            <a:r>
              <a:rPr lang="en-GB" sz="2800" dirty="0" smtClean="0"/>
              <a:t>ODD</a:t>
            </a:r>
          </a:p>
          <a:p>
            <a:pPr algn="ctr"/>
            <a:r>
              <a:rPr lang="en-GB" b="1" dirty="0" smtClean="0"/>
              <a:t>=</a:t>
            </a:r>
            <a:endParaRPr lang="en-GB" b="1" dirty="0"/>
          </a:p>
          <a:p>
            <a:r>
              <a:rPr lang="en-GB" sz="4000" dirty="0" smtClean="0"/>
              <a:t>a </a:t>
            </a:r>
            <a:r>
              <a:rPr lang="en-GB" sz="4000" dirty="0" smtClean="0"/>
              <a:t>schema</a:t>
            </a:r>
          </a:p>
          <a:p>
            <a:pPr algn="ctr"/>
            <a:r>
              <a:rPr lang="en-GB" sz="2000" b="1" dirty="0" smtClean="0"/>
              <a:t>+</a:t>
            </a:r>
          </a:p>
          <a:p>
            <a:r>
              <a:rPr lang="en-GB" sz="3600" dirty="0" smtClean="0"/>
              <a:t>processing instructions </a:t>
            </a:r>
            <a:r>
              <a:rPr lang="en-GB" dirty="0" smtClean="0"/>
              <a:t>for all elements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39" y="908720"/>
            <a:ext cx="591007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1560" y="1555338"/>
            <a:ext cx="2182016" cy="732974"/>
          </a:xfrm>
        </p:spPr>
        <p:txBody>
          <a:bodyPr/>
          <a:lstStyle/>
          <a:p>
            <a:pPr algn="ctr"/>
            <a:r>
              <a:rPr lang="en-GB" dirty="0" smtClean="0"/>
              <a:t>Editor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>
          <a:xfrm>
            <a:off x="6588224" y="1556792"/>
            <a:ext cx="2244881" cy="731520"/>
          </a:xfrm>
        </p:spPr>
        <p:txBody>
          <a:bodyPr/>
          <a:lstStyle/>
          <a:p>
            <a:pPr algn="ctr"/>
            <a:r>
              <a:rPr lang="en-GB" dirty="0" smtClean="0"/>
              <a:t>Designer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79512" y="2288312"/>
            <a:ext cx="3096344" cy="4001475"/>
          </a:xfrm>
        </p:spPr>
        <p:txBody>
          <a:bodyPr lIns="0" rIns="0">
            <a:noAutofit/>
          </a:bodyPr>
          <a:lstStyle/>
          <a:p>
            <a:pPr marL="274320" lvl="1" indent="0" fontAlgn="base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marL="274320" lvl="1" indent="0" fontAlgn="base">
              <a:buNone/>
            </a:pPr>
            <a:r>
              <a:rPr lang="en-GB" sz="1600" dirty="0" smtClean="0">
                <a:solidFill>
                  <a:schemeClr val="tx1"/>
                </a:solidFill>
              </a:rPr>
              <a:t>manages </a:t>
            </a:r>
            <a:r>
              <a:rPr lang="en-GB" sz="1600" dirty="0">
                <a:solidFill>
                  <a:schemeClr val="tx1"/>
                </a:solidFill>
              </a:rPr>
              <a:t>the text integrity,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makes the high-level output </a:t>
            </a:r>
            <a:r>
              <a:rPr lang="en-GB" sz="1600" dirty="0" smtClean="0">
                <a:solidFill>
                  <a:schemeClr val="tx1"/>
                </a:solidFill>
              </a:rPr>
              <a:t>decisions: </a:t>
            </a:r>
          </a:p>
          <a:p>
            <a:pPr lvl="1" fontAlgn="base"/>
            <a:r>
              <a:rPr lang="en-GB" sz="1600" b="1" dirty="0" smtClean="0">
                <a:solidFill>
                  <a:schemeClr val="tx1"/>
                </a:solidFill>
              </a:rPr>
              <a:t>structural</a:t>
            </a:r>
            <a:r>
              <a:rPr lang="en-GB" sz="1600" dirty="0" smtClean="0">
                <a:solidFill>
                  <a:schemeClr val="tx1"/>
                </a:solidFill>
              </a:rPr>
              <a:t> descriptions</a:t>
            </a:r>
          </a:p>
          <a:p>
            <a:pPr marL="548640" lvl="2" indent="0" fontAlgn="base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‘</a:t>
            </a:r>
            <a:r>
              <a:rPr lang="en-GB" sz="1400" i="1" dirty="0" smtClean="0">
                <a:solidFill>
                  <a:schemeClr val="tx1"/>
                </a:solidFill>
              </a:rPr>
              <a:t>should the original or corrected version be displayed by default</a:t>
            </a:r>
            <a:r>
              <a:rPr lang="en-GB" sz="1400" dirty="0" smtClean="0">
                <a:solidFill>
                  <a:schemeClr val="tx1"/>
                </a:solidFill>
              </a:rPr>
              <a:t>‘, or ‘</a:t>
            </a:r>
            <a:r>
              <a:rPr lang="en-GB" sz="1400" i="1" dirty="0" smtClean="0">
                <a:solidFill>
                  <a:schemeClr val="tx1"/>
                </a:solidFill>
              </a:rPr>
              <a:t>is this a block level or inline component</a:t>
            </a:r>
            <a:r>
              <a:rPr lang="en-GB" sz="1400" dirty="0" smtClean="0">
                <a:solidFill>
                  <a:schemeClr val="tx1"/>
                </a:solidFill>
              </a:rPr>
              <a:t>‘</a:t>
            </a:r>
          </a:p>
          <a:p>
            <a:pPr lvl="1" fontAlgn="base"/>
            <a:r>
              <a:rPr lang="en-GB" sz="1600" dirty="0" smtClean="0">
                <a:solidFill>
                  <a:schemeClr val="tx1"/>
                </a:solidFill>
              </a:rPr>
              <a:t>indications of </a:t>
            </a:r>
            <a:r>
              <a:rPr lang="en-GB" sz="1600" b="1" dirty="0" smtClean="0">
                <a:solidFill>
                  <a:schemeClr val="tx1"/>
                </a:solidFill>
              </a:rPr>
              <a:t>appearance</a:t>
            </a:r>
            <a:r>
              <a:rPr lang="en-GB" sz="1600" dirty="0" smtClean="0">
                <a:solidFill>
                  <a:schemeClr val="tx1"/>
                </a:solidFill>
              </a:rPr>
              <a:t> </a:t>
            </a:r>
          </a:p>
          <a:p>
            <a:pPr marL="548640" lvl="2" indent="0" fontAlgn="base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‘</a:t>
            </a:r>
            <a:r>
              <a:rPr lang="en-GB" sz="1400" i="1" dirty="0" smtClean="0">
                <a:solidFill>
                  <a:schemeClr val="tx1"/>
                </a:solidFill>
              </a:rPr>
              <a:t>titles are in italics</a:t>
            </a:r>
            <a:r>
              <a:rPr lang="en-GB" sz="1400" dirty="0" smtClean="0">
                <a:solidFill>
                  <a:schemeClr val="tx1"/>
                </a:solidFill>
              </a:rPr>
              <a:t>‘</a:t>
            </a:r>
            <a:endParaRPr lang="en-GB" sz="1400" dirty="0">
              <a:solidFill>
                <a:schemeClr val="tx1"/>
              </a:solidFill>
            </a:endParaRPr>
          </a:p>
          <a:p>
            <a:endParaRPr lang="en-GB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084168" y="2288312"/>
            <a:ext cx="2736304" cy="40267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creates </a:t>
            </a:r>
            <a:r>
              <a:rPr lang="en-GB" sz="1600" dirty="0"/>
              <a:t>the output envelope (</a:t>
            </a:r>
            <a:r>
              <a:rPr lang="en-GB" sz="1400" dirty="0"/>
              <a:t>for </a:t>
            </a:r>
            <a:r>
              <a:rPr lang="en-GB" sz="1400" dirty="0" smtClean="0"/>
              <a:t>example book </a:t>
            </a:r>
            <a:r>
              <a:rPr lang="en-GB" sz="1400" dirty="0"/>
              <a:t>layout using InDesign, or a web site using Drupal</a:t>
            </a:r>
            <a:r>
              <a:rPr lang="en-GB" sz="1600" dirty="0"/>
              <a:t>), making decisions </a:t>
            </a:r>
            <a:r>
              <a:rPr lang="en-GB" sz="1600" dirty="0" smtClean="0"/>
              <a:t>about the appearance in </a:t>
            </a:r>
            <a:r>
              <a:rPr lang="en-GB" sz="1600" dirty="0"/>
              <a:t>conjunction with the editor </a:t>
            </a:r>
            <a:endParaRPr lang="en-GB" sz="1600" dirty="0" smtClean="0"/>
          </a:p>
          <a:p>
            <a:pPr marL="0" indent="0">
              <a:buNone/>
            </a:pPr>
            <a:r>
              <a:rPr lang="en-GB" sz="1400" i="1" dirty="0" smtClean="0"/>
              <a:t>‘</a:t>
            </a:r>
            <a:r>
              <a:rPr lang="en-GB" sz="1400" i="1" dirty="0"/>
              <a:t>use Garamond font throughout’ </a:t>
            </a:r>
            <a:endParaRPr lang="en-GB" sz="1400" i="1" dirty="0" smtClean="0"/>
          </a:p>
          <a:p>
            <a:pPr marL="0" indent="0">
              <a:buNone/>
            </a:pPr>
            <a:r>
              <a:rPr lang="en-GB" sz="1400" i="1" dirty="0" smtClean="0"/>
              <a:t>‘</a:t>
            </a:r>
            <a:r>
              <a:rPr lang="en-GB" sz="1400" i="1" dirty="0"/>
              <a:t>every page must show the departmental logo</a:t>
            </a:r>
            <a:r>
              <a:rPr lang="en-GB" sz="1400" i="1" dirty="0" smtClean="0"/>
              <a:t>’</a:t>
            </a:r>
            <a:endParaRPr lang="en-GB" sz="1400" i="1" dirty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Rahtz Rationale</a:t>
            </a:r>
            <a:br>
              <a:rPr lang="en-GB" dirty="0" smtClean="0"/>
            </a:br>
            <a:r>
              <a:rPr lang="en-GB" sz="2200" dirty="0" smtClean="0"/>
              <a:t>workflow with three distinct roles</a:t>
            </a: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19872" y="1556792"/>
            <a:ext cx="2244881" cy="731520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txBody>
          <a:bodyPr vert="horz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Programmer</a:t>
            </a:r>
            <a:endParaRPr lang="en-GB" dirty="0"/>
          </a:p>
        </p:txBody>
      </p:sp>
      <p:sp useBgFill="1">
        <p:nvSpPr>
          <p:cNvPr id="8" name="Content Placeholder 3"/>
          <p:cNvSpPr txBox="1">
            <a:spLocks/>
          </p:cNvSpPr>
          <p:nvPr/>
        </p:nvSpPr>
        <p:spPr>
          <a:xfrm>
            <a:off x="3373092" y="2288312"/>
            <a:ext cx="2639068" cy="40930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GB" sz="1600" dirty="0" smtClean="0"/>
          </a:p>
          <a:p>
            <a:pPr marL="0" indent="0" fontAlgn="base">
              <a:buNone/>
            </a:pPr>
            <a:r>
              <a:rPr lang="en-GB" sz="1600" dirty="0" smtClean="0"/>
              <a:t>takes the editor’s specification, and the TEI text(s), and creates the input for the designer to make the output</a:t>
            </a:r>
          </a:p>
          <a:p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438359"/>
            <a:ext cx="3059209" cy="21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default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customized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sz="2000" dirty="0"/>
              <a:t>e</a:t>
            </a:r>
            <a:r>
              <a:rPr lang="en-GB" sz="2000" dirty="0" smtClean="0"/>
              <a:t>ditorial decisions recommended by </a:t>
            </a:r>
            <a:r>
              <a:rPr lang="en-GB" sz="2000" dirty="0" err="1" smtClean="0"/>
              <a:t>teiSimple</a:t>
            </a:r>
            <a:r>
              <a:rPr lang="en-GB" sz="2000" dirty="0" smtClean="0"/>
              <a:t> fit project’s needs perfectly: </a:t>
            </a:r>
            <a:r>
              <a:rPr lang="en-GB" dirty="0" smtClean="0"/>
              <a:t>just use </a:t>
            </a:r>
            <a:r>
              <a:rPr lang="en-GB" sz="2800" dirty="0" err="1" smtClean="0">
                <a:hlinkClick r:id="rId2"/>
              </a:rPr>
              <a:t>teisimple.odd</a:t>
            </a:r>
            <a:endParaRPr lang="en-GB" sz="2800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sz="2000" dirty="0"/>
              <a:t>p</a:t>
            </a:r>
            <a:r>
              <a:rPr lang="en-GB" sz="2000" dirty="0" smtClean="0"/>
              <a:t>roject requires customization: </a:t>
            </a:r>
            <a:r>
              <a:rPr lang="en-GB" dirty="0" smtClean="0"/>
              <a:t>overwrite </a:t>
            </a:r>
            <a:r>
              <a:rPr lang="en-GB" dirty="0" err="1" smtClean="0"/>
              <a:t>teisimple.odd</a:t>
            </a:r>
            <a:r>
              <a:rPr lang="en-GB" dirty="0" smtClean="0"/>
              <a:t> </a:t>
            </a:r>
            <a:r>
              <a:rPr lang="en-GB" sz="2400" dirty="0" smtClean="0"/>
              <a:t>with custom </a:t>
            </a:r>
            <a:r>
              <a:rPr lang="en-GB" dirty="0" smtClean="0"/>
              <a:t>processing</a:t>
            </a:r>
            <a:r>
              <a:rPr lang="en-GB" sz="2800" dirty="0" smtClean="0"/>
              <a:t> </a:t>
            </a:r>
            <a:r>
              <a:rPr lang="en-GB" sz="2400" dirty="0"/>
              <a:t>and </a:t>
            </a:r>
            <a:r>
              <a:rPr lang="en-GB" dirty="0"/>
              <a:t>rendition</a:t>
            </a:r>
            <a:r>
              <a:rPr lang="en-GB" sz="2800" dirty="0"/>
              <a:t> </a:t>
            </a:r>
            <a:r>
              <a:rPr lang="en-GB" sz="2400" dirty="0" smtClean="0"/>
              <a:t>instructions</a:t>
            </a:r>
            <a:endParaRPr lang="en-GB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scenarios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9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1560" y="1555338"/>
            <a:ext cx="7848872" cy="732974"/>
          </a:xfrm>
        </p:spPr>
        <p:txBody>
          <a:bodyPr/>
          <a:lstStyle/>
          <a:p>
            <a:pPr algn="ctr"/>
            <a:r>
              <a:rPr lang="en-GB" dirty="0" smtClean="0"/>
              <a:t>ODD stores as much information as possible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Turska Tenet</a:t>
            </a:r>
            <a:br>
              <a:rPr lang="en-GB" dirty="0" smtClean="0"/>
            </a:br>
            <a:r>
              <a:rPr lang="en-GB" sz="2200" dirty="0" smtClean="0"/>
              <a:t>maximum expressivity to the editor</a:t>
            </a:r>
            <a:endParaRPr lang="en-GB" dirty="0"/>
          </a:p>
        </p:txBody>
      </p:sp>
      <p:sp useBgFill="1">
        <p:nvSpPr>
          <p:cNvPr id="8" name="Content Placeholder 3"/>
          <p:cNvSpPr txBox="1">
            <a:spLocks/>
          </p:cNvSpPr>
          <p:nvPr/>
        </p:nvSpPr>
        <p:spPr>
          <a:xfrm>
            <a:off x="179512" y="2288312"/>
            <a:ext cx="4248472" cy="40930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GB" sz="1600" dirty="0" smtClean="0"/>
          </a:p>
          <a:p>
            <a:pPr marL="0" indent="0" fontAlgn="base">
              <a:buNone/>
            </a:pPr>
            <a:r>
              <a:rPr lang="en-GB" sz="1600" dirty="0" smtClean="0"/>
              <a:t>for each element there are potentially numerous </a:t>
            </a:r>
            <a:r>
              <a:rPr lang="en-GB" sz="2000" dirty="0" smtClean="0"/>
              <a:t>&lt;model&gt; </a:t>
            </a:r>
            <a:r>
              <a:rPr lang="en-GB" sz="1600" dirty="0" smtClean="0"/>
              <a:t>instructions that specify intended </a:t>
            </a:r>
            <a:r>
              <a:rPr lang="en-GB" sz="2000" dirty="0" smtClean="0"/>
              <a:t>processing</a:t>
            </a:r>
            <a:r>
              <a:rPr lang="en-GB" sz="1600" dirty="0" smtClean="0"/>
              <a:t> and </a:t>
            </a:r>
            <a:r>
              <a:rPr lang="en-GB" sz="2000" dirty="0" smtClean="0"/>
              <a:t>rendering</a:t>
            </a:r>
            <a:r>
              <a:rPr lang="en-GB" sz="1600" dirty="0" smtClean="0"/>
              <a:t> for different outputs and in various </a:t>
            </a:r>
            <a:r>
              <a:rPr lang="en-GB" sz="2000" dirty="0" smtClean="0"/>
              <a:t>contexts</a:t>
            </a:r>
          </a:p>
          <a:p>
            <a:pPr marL="0" indent="0" fontAlgn="base">
              <a:buNone/>
            </a:pPr>
            <a:endParaRPr lang="en-GB" sz="1600" dirty="0" smtClean="0"/>
          </a:p>
          <a:p>
            <a:pPr marL="0" indent="0" fontAlgn="base">
              <a:buNone/>
            </a:pPr>
            <a:endParaRPr lang="en-GB" sz="1600" dirty="0" smtClean="0"/>
          </a:p>
          <a:p>
            <a:endParaRPr lang="en-GB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349448"/>
            <a:ext cx="4906060" cy="37438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9" y="5440463"/>
            <a:ext cx="6211167" cy="12288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5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ditor’s tasks </a:t>
            </a:r>
            <a:r>
              <a:rPr lang="en-GB" sz="2000" dirty="0" smtClean="0"/>
              <a:t>(apart from editing)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en-GB" dirty="0" smtClean="0"/>
              <a:t>dentify elements that require individual treatment</a:t>
            </a:r>
          </a:p>
          <a:p>
            <a:r>
              <a:rPr lang="en-GB" dirty="0" smtClean="0"/>
              <a:t>if treatment differs depending on context, identify all possible </a:t>
            </a:r>
            <a:r>
              <a:rPr lang="en-GB" dirty="0" smtClean="0"/>
              <a:t>situations </a:t>
            </a:r>
            <a:r>
              <a:rPr lang="en-GB" dirty="0" smtClean="0"/>
              <a:t>via XPath expressions (</a:t>
            </a:r>
            <a:r>
              <a:rPr lang="en-GB" sz="2000" dirty="0" err="1" smtClean="0"/>
              <a:t>eg</a:t>
            </a:r>
            <a:r>
              <a:rPr lang="en-GB" sz="2000" dirty="0" smtClean="0"/>
              <a:t>. div type=“act” headings treated differently than all other head elements</a:t>
            </a:r>
            <a:r>
              <a:rPr lang="en-GB" dirty="0" smtClean="0"/>
              <a:t>)</a:t>
            </a:r>
          </a:p>
          <a:p>
            <a:r>
              <a:rPr lang="en-GB" dirty="0" smtClean="0"/>
              <a:t>decide which behaviour is required under given circumstances, specify parameters (</a:t>
            </a:r>
            <a:r>
              <a:rPr lang="en-GB" sz="2000" dirty="0" err="1" smtClean="0"/>
              <a:t>eg</a:t>
            </a:r>
            <a:r>
              <a:rPr lang="en-GB" sz="2000" dirty="0" smtClean="0"/>
              <a:t>. use </a:t>
            </a:r>
            <a:r>
              <a:rPr lang="en-GB" sz="2000" dirty="0" smtClean="0"/>
              <a:t>only </a:t>
            </a:r>
            <a:r>
              <a:rPr lang="en-GB" sz="2000" dirty="0" err="1" smtClean="0"/>
              <a:t>lem</a:t>
            </a:r>
            <a:r>
              <a:rPr lang="en-GB" sz="2000" dirty="0" smtClean="0"/>
              <a:t> </a:t>
            </a:r>
            <a:r>
              <a:rPr lang="en-GB" sz="2000" dirty="0" smtClean="0"/>
              <a:t>child as visible by default in app entries</a:t>
            </a:r>
            <a:r>
              <a:rPr lang="en-GB" dirty="0" smtClean="0"/>
              <a:t>)</a:t>
            </a:r>
          </a:p>
          <a:p>
            <a:r>
              <a:rPr lang="en-GB" dirty="0"/>
              <a:t>i</a:t>
            </a:r>
            <a:r>
              <a:rPr lang="en-GB" dirty="0" smtClean="0"/>
              <a:t>f treatment differs depending on output type create additional models with </a:t>
            </a:r>
            <a:r>
              <a:rPr lang="en-GB" i="1" dirty="0" smtClean="0"/>
              <a:t>@output </a:t>
            </a:r>
            <a:r>
              <a:rPr lang="en-GB" dirty="0" smtClean="0"/>
              <a:t>as necessary</a:t>
            </a:r>
          </a:p>
          <a:p>
            <a:r>
              <a:rPr lang="en-GB" dirty="0"/>
              <a:t>s</a:t>
            </a:r>
            <a:r>
              <a:rPr lang="en-GB" dirty="0" smtClean="0"/>
              <a:t>pecify rendition as CSS where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2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2630016"/>
          </a:xfrm>
        </p:spPr>
        <p:txBody>
          <a:bodyPr>
            <a:normAutofit lnSpcReduction="10000"/>
          </a:bodyPr>
          <a:lstStyle/>
          <a:p>
            <a:endParaRPr lang="en-GB" cap="none" dirty="0" smtClean="0"/>
          </a:p>
          <a:p>
            <a:r>
              <a:rPr lang="en-GB" sz="1800" cap="none" dirty="0" smtClean="0"/>
              <a:t>ODD extensions for </a:t>
            </a:r>
            <a:r>
              <a:rPr lang="en-GB" sz="1800" cap="none" dirty="0" smtClean="0"/>
              <a:t>TEI Simple </a:t>
            </a:r>
            <a:r>
              <a:rPr lang="en-GB" sz="1800" cap="none" dirty="0"/>
              <a:t>P</a:t>
            </a:r>
            <a:r>
              <a:rPr lang="en-GB" sz="1800" cap="none" dirty="0" smtClean="0"/>
              <a:t>rocessing </a:t>
            </a:r>
            <a:r>
              <a:rPr lang="en-GB" sz="1800" cap="none" dirty="0" smtClean="0"/>
              <a:t>M</a:t>
            </a:r>
            <a:r>
              <a:rPr lang="en-GB" sz="1800" cap="none" dirty="0" smtClean="0"/>
              <a:t>odel (PM)</a:t>
            </a:r>
            <a:endParaRPr lang="en-GB" sz="1800" cap="none" dirty="0" smtClean="0"/>
          </a:p>
          <a:p>
            <a:endParaRPr lang="en-GB" cap="none" dirty="0" smtClean="0"/>
          </a:p>
          <a:p>
            <a:endParaRPr lang="en-GB" cap="none" dirty="0"/>
          </a:p>
          <a:p>
            <a:r>
              <a:rPr lang="en-GB" sz="1800" cap="none" dirty="0"/>
              <a:t>m</a:t>
            </a:r>
            <a:r>
              <a:rPr lang="en-GB" sz="1800" cap="none" dirty="0" smtClean="0"/>
              <a:t>odel</a:t>
            </a:r>
            <a:endParaRPr lang="en-GB" sz="1200" cap="none" dirty="0" smtClean="0"/>
          </a:p>
          <a:p>
            <a:r>
              <a:rPr lang="en-GB" sz="1200" cap="none" dirty="0" err="1" smtClean="0"/>
              <a:t>param</a:t>
            </a:r>
            <a:endParaRPr lang="en-GB" sz="1200" cap="none" dirty="0" smtClean="0"/>
          </a:p>
          <a:p>
            <a:r>
              <a:rPr lang="en-GB" sz="1200" cap="none" dirty="0" smtClean="0"/>
              <a:t>rendition</a:t>
            </a:r>
          </a:p>
          <a:p>
            <a:r>
              <a:rPr lang="en-GB" sz="1200" cap="none" dirty="0" err="1" smtClean="0"/>
              <a:t>modelGrp</a:t>
            </a:r>
            <a:endParaRPr lang="en-GB" sz="1200" cap="none" dirty="0" smtClean="0"/>
          </a:p>
          <a:p>
            <a:r>
              <a:rPr lang="en-GB" sz="1200" cap="none" dirty="0" err="1" smtClean="0"/>
              <a:t>modelSeq</a:t>
            </a:r>
            <a:endParaRPr lang="en-GB" sz="1200" cap="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5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@</a:t>
            </a:r>
            <a:r>
              <a:rPr lang="en-GB" i="1" dirty="0" smtClean="0"/>
              <a:t>output</a:t>
            </a:r>
            <a:r>
              <a:rPr lang="en-GB" dirty="0" smtClean="0"/>
              <a:t> specifies output in which model applies</a:t>
            </a:r>
          </a:p>
          <a:p>
            <a:r>
              <a:rPr lang="en-GB" dirty="0" smtClean="0"/>
              <a:t>@</a:t>
            </a:r>
            <a:r>
              <a:rPr lang="en-GB" i="1" dirty="0" smtClean="0"/>
              <a:t>predicate</a:t>
            </a:r>
            <a:r>
              <a:rPr lang="en-GB" dirty="0" smtClean="0"/>
              <a:t> specifies context in which model applies</a:t>
            </a:r>
          </a:p>
          <a:p>
            <a:r>
              <a:rPr lang="en-GB" i="1" dirty="0" smtClean="0"/>
              <a:t>@behaviour</a:t>
            </a:r>
            <a:r>
              <a:rPr lang="en-GB" dirty="0" smtClean="0"/>
              <a:t> specifies function from </a:t>
            </a:r>
            <a:r>
              <a:rPr lang="en-GB" i="1" dirty="0" err="1" smtClean="0"/>
              <a:t>teiSimple</a:t>
            </a:r>
            <a:r>
              <a:rPr lang="en-GB" i="1" dirty="0" smtClean="0"/>
              <a:t> function library</a:t>
            </a:r>
            <a:r>
              <a:rPr lang="en-GB" dirty="0" smtClean="0"/>
              <a:t> to apply</a:t>
            </a:r>
          </a:p>
          <a:p>
            <a:r>
              <a:rPr lang="en-GB" i="1" dirty="0" smtClean="0"/>
              <a:t>@</a:t>
            </a:r>
            <a:r>
              <a:rPr lang="en-GB" i="1" dirty="0" err="1" smtClean="0"/>
              <a:t>useSourceRendition</a:t>
            </a:r>
            <a:r>
              <a:rPr lang="en-GB" i="1" dirty="0" smtClean="0"/>
              <a:t> </a:t>
            </a:r>
            <a:r>
              <a:rPr lang="en-GB" dirty="0" smtClean="0"/>
              <a:t>indication to preserve </a:t>
            </a:r>
            <a:r>
              <a:rPr lang="en-GB" i="1" dirty="0" smtClean="0"/>
              <a:t>@rendition </a:t>
            </a:r>
            <a:r>
              <a:rPr lang="en-GB" dirty="0" smtClean="0"/>
              <a:t>value from the source</a:t>
            </a:r>
            <a:endParaRPr lang="en-GB" i="1" dirty="0" smtClean="0"/>
          </a:p>
          <a:p>
            <a:r>
              <a:rPr lang="en-GB" i="1" dirty="0" smtClean="0"/>
              <a:t>&lt;</a:t>
            </a:r>
            <a:r>
              <a:rPr lang="en-GB" i="1" dirty="0" err="1" smtClean="0"/>
              <a:t>param</a:t>
            </a:r>
            <a:r>
              <a:rPr lang="en-GB" i="1" dirty="0" smtClean="0"/>
              <a:t>&gt; </a:t>
            </a:r>
            <a:r>
              <a:rPr lang="en-GB" dirty="0" smtClean="0"/>
              <a:t>elements specify parameters for </a:t>
            </a:r>
            <a:r>
              <a:rPr lang="en-GB" i="1" dirty="0" smtClean="0"/>
              <a:t>behaviour</a:t>
            </a:r>
          </a:p>
          <a:p>
            <a:r>
              <a:rPr lang="en-GB" i="1" dirty="0" smtClean="0"/>
              <a:t>&lt;rendition&gt; </a:t>
            </a:r>
            <a:r>
              <a:rPr lang="en-GB" dirty="0" smtClean="0"/>
              <a:t>elements specify CSS instructions to indicate outline appearance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4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899</TotalTime>
  <Words>653</Words>
  <Application>Microsoft Office PowerPoint</Application>
  <PresentationFormat>On-screen Show (4:3)</PresentationFormat>
  <Paragraphs>157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TEI Simple</vt:lpstr>
      <vt:lpstr>TEI vs TEI Simple</vt:lpstr>
      <vt:lpstr>TEI Simple processing model</vt:lpstr>
      <vt:lpstr>Rahtz Rationale workflow with three distinct roles</vt:lpstr>
      <vt:lpstr>simple scenarios</vt:lpstr>
      <vt:lpstr>Turska Tenet maximum expressivity to the editor</vt:lpstr>
      <vt:lpstr>editor’s tasks (apart from editing)</vt:lpstr>
      <vt:lpstr>model syntax</vt:lpstr>
      <vt:lpstr>model</vt:lpstr>
      <vt:lpstr>TEI Simple behaviours library </vt:lpstr>
      <vt:lpstr>model</vt:lpstr>
      <vt:lpstr>PowerPoint Presentation</vt:lpstr>
      <vt:lpstr>editor’s necessary skills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teiSimple</dc:title>
  <dc:creator>Magdalena Turska</dc:creator>
  <cp:lastModifiedBy>Magdalena Turska</cp:lastModifiedBy>
  <cp:revision>32</cp:revision>
  <dcterms:created xsi:type="dcterms:W3CDTF">2015-05-21T10:24:26Z</dcterms:created>
  <dcterms:modified xsi:type="dcterms:W3CDTF">2015-05-22T16:21:41Z</dcterms:modified>
</cp:coreProperties>
</file>