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0" r:id="rId4"/>
    <p:sldId id="261" r:id="rId5"/>
    <p:sldId id="265" r:id="rId6"/>
    <p:sldId id="263" r:id="rId7"/>
    <p:sldId id="264" r:id="rId8"/>
    <p:sldId id="267" r:id="rId9"/>
    <p:sldId id="269" r:id="rId10"/>
    <p:sldId id="271" r:id="rId11"/>
    <p:sldId id="268" r:id="rId12"/>
    <p:sldId id="270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E34FDC8-BA8A-44CA-9192-900A14AF2192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IC/TEI-Simple/blob/master/teisimple.odd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Self-Documenting</a:t>
            </a:r>
          </a:p>
          <a:p>
            <a:r>
              <a:rPr lang="en-GB" dirty="0" smtClean="0"/>
              <a:t>Abstraction layer</a:t>
            </a:r>
          </a:p>
          <a:p>
            <a:r>
              <a:rPr lang="en-GB" dirty="0" smtClean="0"/>
              <a:t>For</a:t>
            </a:r>
          </a:p>
          <a:p>
            <a:r>
              <a:rPr lang="en-GB" dirty="0" smtClean="0"/>
              <a:t>XML Processing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teiSimple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4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teiSimple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f</a:t>
            </a:r>
            <a:r>
              <a:rPr lang="en-GB" dirty="0" smtClean="0"/>
              <a:t>unction library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i="1" dirty="0" smtClean="0"/>
              <a:t>if no content parameter specified, all functions use current element as default</a:t>
            </a:r>
            <a:endParaRPr lang="en-GB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nline</a:t>
            </a:r>
          </a:p>
          <a:p>
            <a:r>
              <a:rPr lang="en-GB" dirty="0"/>
              <a:t>b</a:t>
            </a:r>
            <a:r>
              <a:rPr lang="en-GB" dirty="0" smtClean="0"/>
              <a:t>lock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2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there </a:t>
            </a:r>
            <a:r>
              <a:rPr lang="en-GB" dirty="0"/>
              <a:t>can be as many </a:t>
            </a:r>
            <a:r>
              <a:rPr lang="en-GB" i="1" dirty="0"/>
              <a:t>&lt;model&gt;</a:t>
            </a:r>
            <a:r>
              <a:rPr lang="en-GB" dirty="0"/>
              <a:t> statements as required, each of which can have </a:t>
            </a:r>
            <a:r>
              <a:rPr lang="en-GB" dirty="0" smtClean="0"/>
              <a:t>multiple </a:t>
            </a:r>
            <a:r>
              <a:rPr lang="en-GB" i="1" dirty="0" smtClean="0"/>
              <a:t>&lt;</a:t>
            </a:r>
            <a:r>
              <a:rPr lang="en-GB" i="1" dirty="0"/>
              <a:t>rendition&gt;</a:t>
            </a:r>
            <a:r>
              <a:rPr lang="en-GB" dirty="0"/>
              <a:t> </a:t>
            </a:r>
            <a:r>
              <a:rPr lang="en-GB" dirty="0" smtClean="0"/>
              <a:t>children</a:t>
            </a:r>
          </a:p>
          <a:p>
            <a:r>
              <a:rPr lang="en-GB" dirty="0" smtClean="0"/>
              <a:t>set </a:t>
            </a:r>
            <a:r>
              <a:rPr lang="en-GB" dirty="0"/>
              <a:t>of multiple </a:t>
            </a:r>
            <a:r>
              <a:rPr lang="en-GB" i="1" dirty="0"/>
              <a:t>&lt;model&gt;</a:t>
            </a:r>
            <a:r>
              <a:rPr lang="en-GB" dirty="0"/>
              <a:t> statements is regarded as an </a:t>
            </a:r>
            <a:r>
              <a:rPr lang="en-GB" i="1" dirty="0" smtClean="0"/>
              <a:t>alternation</a:t>
            </a:r>
            <a:r>
              <a:rPr lang="en-GB" dirty="0" smtClean="0"/>
              <a:t> and only the first </a:t>
            </a:r>
            <a:r>
              <a:rPr lang="en-GB" i="1" dirty="0" smtClean="0"/>
              <a:t>&lt;model&gt; </a:t>
            </a:r>
            <a:r>
              <a:rPr lang="en-GB" dirty="0" smtClean="0"/>
              <a:t>with @</a:t>
            </a:r>
            <a:r>
              <a:rPr lang="en-GB" i="1" dirty="0" smtClean="0"/>
              <a:t>predicate</a:t>
            </a:r>
            <a:r>
              <a:rPr lang="en-GB" dirty="0" smtClean="0"/>
              <a:t> matching current context is applied</a:t>
            </a:r>
          </a:p>
          <a:p>
            <a:r>
              <a:rPr lang="en-GB" i="1" dirty="0" smtClean="0"/>
              <a:t>@behaviour</a:t>
            </a:r>
            <a:r>
              <a:rPr lang="en-GB" dirty="0" smtClean="0"/>
              <a:t> specifies which one from </a:t>
            </a:r>
            <a:r>
              <a:rPr lang="en-GB" i="1" dirty="0" err="1" smtClean="0"/>
              <a:t>teiSimple</a:t>
            </a:r>
            <a:r>
              <a:rPr lang="en-GB" i="1" dirty="0" smtClean="0"/>
              <a:t> function library</a:t>
            </a:r>
            <a:r>
              <a:rPr lang="en-GB" dirty="0" smtClean="0"/>
              <a:t> should be applied and function parameters are specified as </a:t>
            </a:r>
            <a:r>
              <a:rPr lang="en-GB" i="1" dirty="0" smtClean="0"/>
              <a:t>&lt;</a:t>
            </a:r>
            <a:r>
              <a:rPr lang="en-GB" i="1" dirty="0" err="1" smtClean="0"/>
              <a:t>param</a:t>
            </a:r>
            <a:r>
              <a:rPr lang="en-GB" i="1" dirty="0" smtClean="0"/>
              <a:t>&gt; </a:t>
            </a:r>
            <a:r>
              <a:rPr lang="en-GB" dirty="0" smtClean="0"/>
              <a:t>children</a:t>
            </a:r>
            <a:endParaRPr lang="en-GB" i="1" dirty="0" smtClean="0"/>
          </a:p>
          <a:p>
            <a:r>
              <a:rPr lang="en-GB" dirty="0" smtClean="0"/>
              <a:t>within </a:t>
            </a:r>
            <a:r>
              <a:rPr lang="en-GB" dirty="0"/>
              <a:t>each </a:t>
            </a:r>
            <a:r>
              <a:rPr lang="en-GB" i="1" dirty="0"/>
              <a:t>&lt;model&gt;</a:t>
            </a:r>
            <a:r>
              <a:rPr lang="en-GB" dirty="0"/>
              <a:t> there can be </a:t>
            </a:r>
            <a:r>
              <a:rPr lang="en-GB" dirty="0" smtClean="0"/>
              <a:t>set of </a:t>
            </a:r>
            <a:r>
              <a:rPr lang="en-GB" i="1" dirty="0" smtClean="0"/>
              <a:t>&lt;rendition&gt; </a:t>
            </a:r>
            <a:r>
              <a:rPr lang="en-GB" dirty="0" smtClean="0"/>
              <a:t>elements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6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i="1" dirty="0" err="1" smtClean="0"/>
              <a:t>teiSimple</a:t>
            </a:r>
            <a:r>
              <a:rPr lang="en-GB" sz="2400" i="1" dirty="0" smtClean="0"/>
              <a:t> </a:t>
            </a:r>
            <a:r>
              <a:rPr lang="en-GB" dirty="0" smtClean="0"/>
              <a:t>in a broader context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28" y="476672"/>
            <a:ext cx="6202768" cy="606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Editor’s necessary skills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</a:t>
            </a:r>
            <a:r>
              <a:rPr lang="en-GB" dirty="0" smtClean="0"/>
              <a:t>amiliarity with source files and XML encoding used</a:t>
            </a:r>
          </a:p>
          <a:p>
            <a:r>
              <a:rPr lang="en-GB" dirty="0" smtClean="0"/>
              <a:t>ability to identify different use scenarios</a:t>
            </a:r>
          </a:p>
          <a:p>
            <a:r>
              <a:rPr lang="en-GB" dirty="0"/>
              <a:t>r</a:t>
            </a:r>
            <a:r>
              <a:rPr lang="en-GB" dirty="0" smtClean="0"/>
              <a:t>elative XPath fluency to specify model parameters*</a:t>
            </a:r>
          </a:p>
          <a:p>
            <a:r>
              <a:rPr lang="en-GB" dirty="0" smtClean="0"/>
              <a:t>relative CSS fluency*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* </a:t>
            </a:r>
            <a:r>
              <a:rPr lang="en-GB" sz="2400" dirty="0" smtClean="0"/>
              <a:t>possibly assisted by project’s IT support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523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err="1" smtClean="0"/>
              <a:t>teiSimple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concentrates </a:t>
            </a:r>
            <a:r>
              <a:rPr lang="en-GB" sz="2000" dirty="0"/>
              <a:t>on </a:t>
            </a:r>
            <a:r>
              <a:rPr lang="en-GB" sz="2000" dirty="0" smtClean="0"/>
              <a:t>data modelling aspects and ideological agnosticism</a:t>
            </a:r>
          </a:p>
          <a:p>
            <a:r>
              <a:rPr lang="en-GB" sz="2000" dirty="0"/>
              <a:t>a</a:t>
            </a:r>
            <a:r>
              <a:rPr lang="en-GB" sz="2000" dirty="0" smtClean="0"/>
              <a:t>voids standardization constraining individual projects</a:t>
            </a:r>
            <a:endParaRPr lang="en-GB" sz="2000" dirty="0"/>
          </a:p>
          <a:p>
            <a:r>
              <a:rPr lang="en-GB" sz="2000" dirty="0"/>
              <a:t>a</a:t>
            </a:r>
            <a:r>
              <a:rPr lang="en-GB" sz="2000" dirty="0" smtClean="0"/>
              <a:t>voids </a:t>
            </a:r>
            <a:r>
              <a:rPr lang="en-GB" sz="2000" dirty="0"/>
              <a:t>any recommendation for </a:t>
            </a:r>
            <a:r>
              <a:rPr lang="en-GB" sz="2000" dirty="0" smtClean="0"/>
              <a:t>processing &amp; publishing</a:t>
            </a:r>
            <a:endParaRPr lang="en-GB" sz="2000" dirty="0"/>
          </a:p>
          <a:p>
            <a:r>
              <a:rPr lang="en-GB" sz="2000" dirty="0" smtClean="0"/>
              <a:t>TEI </a:t>
            </a:r>
            <a:r>
              <a:rPr lang="en-GB" sz="2000" dirty="0"/>
              <a:t>stylesheets </a:t>
            </a:r>
            <a:r>
              <a:rPr lang="en-GB" sz="2000" dirty="0" smtClean="0"/>
              <a:t>often too </a:t>
            </a:r>
            <a:r>
              <a:rPr lang="en-GB" sz="2000" dirty="0"/>
              <a:t>complicated to </a:t>
            </a:r>
            <a:r>
              <a:rPr lang="en-GB" sz="2000" dirty="0" smtClean="0"/>
              <a:t>customize</a:t>
            </a:r>
          </a:p>
          <a:p>
            <a:r>
              <a:rPr lang="en-GB" sz="2000" dirty="0"/>
              <a:t>o</a:t>
            </a:r>
            <a:r>
              <a:rPr lang="en-GB" sz="2000" dirty="0" smtClean="0"/>
              <a:t>nly concerned with TEI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c</a:t>
            </a:r>
            <a:r>
              <a:rPr lang="en-GB" sz="2000" dirty="0" smtClean="0"/>
              <a:t>oncentrates on eliminating the ambiguity for the encoder</a:t>
            </a:r>
          </a:p>
          <a:p>
            <a:r>
              <a:rPr lang="en-GB" sz="2000" dirty="0" smtClean="0"/>
              <a:t>aims at interoperability</a:t>
            </a:r>
          </a:p>
          <a:p>
            <a:r>
              <a:rPr lang="en-GB" sz="2000" dirty="0" smtClean="0"/>
              <a:t>provides out-of-the-box mechanism for default processing</a:t>
            </a:r>
          </a:p>
          <a:p>
            <a:r>
              <a:rPr lang="en-GB" sz="2000" dirty="0" smtClean="0"/>
              <a:t>allows for [relatively] easy customization and extension</a:t>
            </a:r>
          </a:p>
          <a:p>
            <a:r>
              <a:rPr lang="en-GB" sz="2000" dirty="0" err="1" smtClean="0"/>
              <a:t>teiSimple</a:t>
            </a:r>
            <a:r>
              <a:rPr lang="en-GB" sz="2000" dirty="0" smtClean="0"/>
              <a:t> processing model can be applied to other vocabularies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TEI vs </a:t>
            </a:r>
            <a:r>
              <a:rPr lang="en-GB" dirty="0" err="1" smtClean="0"/>
              <a:t>teiSimple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7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0" dirty="0" err="1" smtClean="0"/>
              <a:t>teiSimple</a:t>
            </a:r>
            <a:r>
              <a:rPr lang="en-GB" b="0" dirty="0" smtClean="0"/>
              <a:t> processing model</a:t>
            </a:r>
            <a:endParaRPr lang="en-GB" b="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" b="55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990600"/>
            <a:ext cx="2664296" cy="5257800"/>
          </a:xfrm>
        </p:spPr>
        <p:txBody>
          <a:bodyPr/>
          <a:lstStyle/>
          <a:p>
            <a:r>
              <a:rPr lang="en-GB" dirty="0" err="1" smtClean="0"/>
              <a:t>teiSimple</a:t>
            </a:r>
            <a:r>
              <a:rPr lang="en-GB" dirty="0" smtClean="0"/>
              <a:t> </a:t>
            </a:r>
            <a:r>
              <a:rPr lang="en-GB" sz="1800" dirty="0" smtClean="0"/>
              <a:t>ODD </a:t>
            </a:r>
            <a:r>
              <a:rPr lang="en-GB" dirty="0" smtClean="0"/>
              <a:t>contains</a:t>
            </a:r>
          </a:p>
          <a:p>
            <a:r>
              <a:rPr lang="en-GB" sz="4000" dirty="0"/>
              <a:t>a</a:t>
            </a:r>
            <a:r>
              <a:rPr lang="en-GB" sz="4000" dirty="0" smtClean="0"/>
              <a:t> schema</a:t>
            </a:r>
          </a:p>
          <a:p>
            <a:r>
              <a:rPr lang="en-GB" sz="2000" b="1" dirty="0" smtClean="0"/>
              <a:t>+</a:t>
            </a:r>
          </a:p>
          <a:p>
            <a:r>
              <a:rPr lang="en-GB" sz="3600" dirty="0" smtClean="0"/>
              <a:t>processing instructions </a:t>
            </a:r>
            <a:r>
              <a:rPr lang="en-GB" dirty="0" smtClean="0"/>
              <a:t>for all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1560" y="1555338"/>
            <a:ext cx="2182016" cy="732974"/>
          </a:xfrm>
        </p:spPr>
        <p:txBody>
          <a:bodyPr/>
          <a:lstStyle/>
          <a:p>
            <a:pPr algn="ctr"/>
            <a:r>
              <a:rPr lang="en-GB" dirty="0" smtClean="0"/>
              <a:t>Editor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>
          <a:xfrm>
            <a:off x="6588224" y="1556792"/>
            <a:ext cx="2244881" cy="731520"/>
          </a:xfrm>
        </p:spPr>
        <p:txBody>
          <a:bodyPr/>
          <a:lstStyle/>
          <a:p>
            <a:pPr algn="ctr"/>
            <a:r>
              <a:rPr lang="en-GB" dirty="0" smtClean="0"/>
              <a:t>Designer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79512" y="2288312"/>
            <a:ext cx="3096344" cy="4001475"/>
          </a:xfrm>
        </p:spPr>
        <p:txBody>
          <a:bodyPr lIns="0" rIns="0">
            <a:noAutofit/>
          </a:bodyPr>
          <a:lstStyle/>
          <a:p>
            <a:pPr marL="274320" lvl="1" indent="0" fontAlgn="base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274320" lvl="1" indent="0" fontAlgn="base">
              <a:buNone/>
            </a:pPr>
            <a:r>
              <a:rPr lang="en-GB" sz="1600" dirty="0" smtClean="0">
                <a:solidFill>
                  <a:schemeClr val="tx1"/>
                </a:solidFill>
              </a:rPr>
              <a:t>manages </a:t>
            </a:r>
            <a:r>
              <a:rPr lang="en-GB" sz="1600" dirty="0">
                <a:solidFill>
                  <a:schemeClr val="tx1"/>
                </a:solidFill>
              </a:rPr>
              <a:t>the text integrity,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makes the high-level output </a:t>
            </a:r>
            <a:r>
              <a:rPr lang="en-GB" sz="1600" dirty="0" smtClean="0">
                <a:solidFill>
                  <a:schemeClr val="tx1"/>
                </a:solidFill>
              </a:rPr>
              <a:t>decisions: </a:t>
            </a:r>
          </a:p>
          <a:p>
            <a:pPr lvl="1" fontAlgn="base"/>
            <a:r>
              <a:rPr lang="en-GB" sz="1600" b="1" dirty="0" smtClean="0">
                <a:solidFill>
                  <a:schemeClr val="tx1"/>
                </a:solidFill>
              </a:rPr>
              <a:t>structural</a:t>
            </a:r>
            <a:r>
              <a:rPr lang="en-GB" sz="1600" dirty="0" smtClean="0">
                <a:solidFill>
                  <a:schemeClr val="tx1"/>
                </a:solidFill>
              </a:rPr>
              <a:t> descriptions</a:t>
            </a:r>
          </a:p>
          <a:p>
            <a:pPr marL="548640" lvl="2" indent="0" fontAlgn="base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‘</a:t>
            </a:r>
            <a:r>
              <a:rPr lang="en-GB" sz="1400" i="1" dirty="0" smtClean="0">
                <a:solidFill>
                  <a:schemeClr val="tx1"/>
                </a:solidFill>
              </a:rPr>
              <a:t>should the original or corrected version be displayed by default</a:t>
            </a:r>
            <a:r>
              <a:rPr lang="en-GB" sz="1400" dirty="0" smtClean="0">
                <a:solidFill>
                  <a:schemeClr val="tx1"/>
                </a:solidFill>
              </a:rPr>
              <a:t>‘, or ‘</a:t>
            </a:r>
            <a:r>
              <a:rPr lang="en-GB" sz="1400" i="1" dirty="0" smtClean="0">
                <a:solidFill>
                  <a:schemeClr val="tx1"/>
                </a:solidFill>
              </a:rPr>
              <a:t>is this a block level or inline component</a:t>
            </a:r>
            <a:r>
              <a:rPr lang="en-GB" sz="1400" dirty="0" smtClean="0">
                <a:solidFill>
                  <a:schemeClr val="tx1"/>
                </a:solidFill>
              </a:rPr>
              <a:t>‘</a:t>
            </a:r>
          </a:p>
          <a:p>
            <a:pPr lvl="1" fontAlgn="base"/>
            <a:r>
              <a:rPr lang="en-GB" sz="1600" dirty="0" smtClean="0">
                <a:solidFill>
                  <a:schemeClr val="tx1"/>
                </a:solidFill>
              </a:rPr>
              <a:t>indications of </a:t>
            </a:r>
            <a:r>
              <a:rPr lang="en-GB" sz="1600" b="1" dirty="0" smtClean="0">
                <a:solidFill>
                  <a:schemeClr val="tx1"/>
                </a:solidFill>
              </a:rPr>
              <a:t>appearance</a:t>
            </a:r>
            <a:r>
              <a:rPr lang="en-GB" sz="1600" dirty="0" smtClean="0">
                <a:solidFill>
                  <a:schemeClr val="tx1"/>
                </a:solidFill>
              </a:rPr>
              <a:t> </a:t>
            </a:r>
          </a:p>
          <a:p>
            <a:pPr marL="548640" lvl="2" indent="0" fontAlgn="base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‘</a:t>
            </a:r>
            <a:r>
              <a:rPr lang="en-GB" sz="1400" i="1" dirty="0" smtClean="0">
                <a:solidFill>
                  <a:schemeClr val="tx1"/>
                </a:solidFill>
              </a:rPr>
              <a:t>titles are in italics</a:t>
            </a:r>
            <a:r>
              <a:rPr lang="en-GB" sz="1400" dirty="0" smtClean="0">
                <a:solidFill>
                  <a:schemeClr val="tx1"/>
                </a:solidFill>
              </a:rPr>
              <a:t>‘</a:t>
            </a:r>
            <a:endParaRPr lang="en-GB" sz="1400" dirty="0">
              <a:solidFill>
                <a:schemeClr val="tx1"/>
              </a:solidFill>
            </a:endParaRPr>
          </a:p>
          <a:p>
            <a:endParaRPr lang="en-GB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084168" y="2288312"/>
            <a:ext cx="2736304" cy="40267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creates </a:t>
            </a:r>
            <a:r>
              <a:rPr lang="en-GB" sz="1600" dirty="0"/>
              <a:t>the output envelope (</a:t>
            </a:r>
            <a:r>
              <a:rPr lang="en-GB" sz="1400" dirty="0"/>
              <a:t>for </a:t>
            </a:r>
            <a:r>
              <a:rPr lang="en-GB" sz="1400" dirty="0" smtClean="0"/>
              <a:t>example book </a:t>
            </a:r>
            <a:r>
              <a:rPr lang="en-GB" sz="1400" dirty="0"/>
              <a:t>layout using InDesign, or a web site using Drupal</a:t>
            </a:r>
            <a:r>
              <a:rPr lang="en-GB" sz="1600" dirty="0"/>
              <a:t>), making decisions </a:t>
            </a:r>
            <a:r>
              <a:rPr lang="en-GB" sz="1600" dirty="0" smtClean="0"/>
              <a:t>about the appearance in </a:t>
            </a:r>
            <a:r>
              <a:rPr lang="en-GB" sz="1600" dirty="0"/>
              <a:t>conjunction with the editor </a:t>
            </a:r>
            <a:endParaRPr lang="en-GB" sz="1600" dirty="0" smtClean="0"/>
          </a:p>
          <a:p>
            <a:pPr marL="0" indent="0">
              <a:buNone/>
            </a:pPr>
            <a:r>
              <a:rPr lang="en-GB" sz="1400" i="1" dirty="0" smtClean="0"/>
              <a:t>‘</a:t>
            </a:r>
            <a:r>
              <a:rPr lang="en-GB" sz="1400" i="1" dirty="0"/>
              <a:t>use Garamond font throughout’ </a:t>
            </a:r>
            <a:endParaRPr lang="en-GB" sz="1400" i="1" dirty="0" smtClean="0"/>
          </a:p>
          <a:p>
            <a:pPr marL="0" indent="0">
              <a:buNone/>
            </a:pPr>
            <a:r>
              <a:rPr lang="en-GB" sz="1400" i="1" dirty="0" smtClean="0"/>
              <a:t>‘</a:t>
            </a:r>
            <a:r>
              <a:rPr lang="en-GB" sz="1400" i="1" dirty="0"/>
              <a:t>every page must show the departmental logo</a:t>
            </a:r>
            <a:r>
              <a:rPr lang="en-GB" sz="1400" i="1" dirty="0" smtClean="0"/>
              <a:t>’</a:t>
            </a:r>
            <a:endParaRPr lang="en-GB" sz="1400" i="1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Rahtz Rationale</a:t>
            </a:r>
            <a:br>
              <a:rPr lang="en-GB" dirty="0" smtClean="0"/>
            </a:br>
            <a:r>
              <a:rPr lang="en-GB" sz="2200" dirty="0" smtClean="0"/>
              <a:t>workflow with three distinct roles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19872" y="1556792"/>
            <a:ext cx="2244881" cy="731520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vert="horz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Programmer</a:t>
            </a:r>
            <a:endParaRPr lang="en-GB" dirty="0"/>
          </a:p>
        </p:txBody>
      </p:sp>
      <p:sp useBgFill="1">
        <p:nvSpPr>
          <p:cNvPr id="8" name="Content Placeholder 3"/>
          <p:cNvSpPr txBox="1">
            <a:spLocks/>
          </p:cNvSpPr>
          <p:nvPr/>
        </p:nvSpPr>
        <p:spPr>
          <a:xfrm>
            <a:off x="3373092" y="2288312"/>
            <a:ext cx="2639068" cy="40930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GB" sz="1600" dirty="0" smtClean="0"/>
          </a:p>
          <a:p>
            <a:pPr marL="0" indent="0" fontAlgn="base">
              <a:buNone/>
            </a:pPr>
            <a:r>
              <a:rPr lang="en-GB" sz="1600" dirty="0" smtClean="0"/>
              <a:t>takes the editor’s specification, and the TEI text(s), and creates the input for the designer to make the output</a:t>
            </a:r>
          </a:p>
          <a:p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438359"/>
            <a:ext cx="3059209" cy="21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default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customized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sz="2000" dirty="0"/>
              <a:t>e</a:t>
            </a:r>
            <a:r>
              <a:rPr lang="en-GB" sz="2000" dirty="0" smtClean="0"/>
              <a:t>ditorial decisions recommended by </a:t>
            </a:r>
            <a:r>
              <a:rPr lang="en-GB" sz="2000" dirty="0" err="1" smtClean="0"/>
              <a:t>teiSimple</a:t>
            </a:r>
            <a:r>
              <a:rPr lang="en-GB" sz="2000" dirty="0" smtClean="0"/>
              <a:t> fit project’s needs perfectly: </a:t>
            </a:r>
            <a:r>
              <a:rPr lang="en-GB" dirty="0" smtClean="0"/>
              <a:t>just use </a:t>
            </a:r>
            <a:r>
              <a:rPr lang="en-GB" sz="2800" dirty="0" err="1" smtClean="0">
                <a:hlinkClick r:id="rId2"/>
              </a:rPr>
              <a:t>teisimple.odd</a:t>
            </a:r>
            <a:endParaRPr lang="en-GB" sz="2800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sz="2000" dirty="0"/>
              <a:t>p</a:t>
            </a:r>
            <a:r>
              <a:rPr lang="en-GB" sz="2000" dirty="0" smtClean="0"/>
              <a:t>roject requires customization: </a:t>
            </a:r>
            <a:r>
              <a:rPr lang="en-GB" dirty="0" smtClean="0"/>
              <a:t>overwrite </a:t>
            </a:r>
            <a:r>
              <a:rPr lang="en-GB" dirty="0" err="1" smtClean="0"/>
              <a:t>teisimple.odd</a:t>
            </a:r>
            <a:r>
              <a:rPr lang="en-GB" dirty="0" smtClean="0"/>
              <a:t> </a:t>
            </a:r>
            <a:r>
              <a:rPr lang="en-GB" sz="2400" dirty="0" smtClean="0"/>
              <a:t>with custom </a:t>
            </a:r>
            <a:r>
              <a:rPr lang="en-GB" dirty="0" smtClean="0"/>
              <a:t>processing</a:t>
            </a:r>
            <a:r>
              <a:rPr lang="en-GB" sz="2800" dirty="0" smtClean="0"/>
              <a:t> </a:t>
            </a:r>
            <a:r>
              <a:rPr lang="en-GB" sz="2400" dirty="0"/>
              <a:t>and </a:t>
            </a:r>
            <a:r>
              <a:rPr lang="en-GB" dirty="0"/>
              <a:t>rendition</a:t>
            </a:r>
            <a:r>
              <a:rPr lang="en-GB" sz="2800" dirty="0"/>
              <a:t> </a:t>
            </a:r>
            <a:r>
              <a:rPr lang="en-GB" sz="2400" dirty="0" smtClean="0"/>
              <a:t>instructions</a:t>
            </a:r>
            <a:endParaRPr lang="en-GB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scenarios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9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1560" y="1555338"/>
            <a:ext cx="7848872" cy="732974"/>
          </a:xfrm>
        </p:spPr>
        <p:txBody>
          <a:bodyPr/>
          <a:lstStyle/>
          <a:p>
            <a:pPr algn="ctr"/>
            <a:r>
              <a:rPr lang="en-GB" dirty="0" smtClean="0"/>
              <a:t>ODD stores as much information as possible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Turska Tenet</a:t>
            </a:r>
            <a:br>
              <a:rPr lang="en-GB" dirty="0" smtClean="0"/>
            </a:br>
            <a:r>
              <a:rPr lang="en-GB" sz="2200" dirty="0" smtClean="0"/>
              <a:t>maximum expressivity to the editor</a:t>
            </a:r>
            <a:endParaRPr lang="en-GB" dirty="0"/>
          </a:p>
        </p:txBody>
      </p:sp>
      <p:sp useBgFill="1">
        <p:nvSpPr>
          <p:cNvPr id="8" name="Content Placeholder 3"/>
          <p:cNvSpPr txBox="1">
            <a:spLocks/>
          </p:cNvSpPr>
          <p:nvPr/>
        </p:nvSpPr>
        <p:spPr>
          <a:xfrm>
            <a:off x="179512" y="2288312"/>
            <a:ext cx="4248472" cy="40930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GB" sz="1600" dirty="0" smtClean="0"/>
          </a:p>
          <a:p>
            <a:pPr marL="0" indent="0" fontAlgn="base">
              <a:buNone/>
            </a:pPr>
            <a:r>
              <a:rPr lang="en-GB" sz="1600" dirty="0" smtClean="0"/>
              <a:t>for each element there are potentially numerous </a:t>
            </a:r>
            <a:r>
              <a:rPr lang="en-GB" sz="2000" dirty="0" smtClean="0"/>
              <a:t>&lt;model&gt; </a:t>
            </a:r>
            <a:r>
              <a:rPr lang="en-GB" sz="1600" dirty="0" smtClean="0"/>
              <a:t>instructions that specify intended </a:t>
            </a:r>
            <a:r>
              <a:rPr lang="en-GB" sz="2000" dirty="0" smtClean="0"/>
              <a:t>processing</a:t>
            </a:r>
            <a:r>
              <a:rPr lang="en-GB" sz="1600" dirty="0" smtClean="0"/>
              <a:t> and </a:t>
            </a:r>
            <a:r>
              <a:rPr lang="en-GB" sz="2000" dirty="0" smtClean="0"/>
              <a:t>rendering</a:t>
            </a:r>
            <a:r>
              <a:rPr lang="en-GB" sz="1600" dirty="0" smtClean="0"/>
              <a:t> for different outputs and in various </a:t>
            </a:r>
            <a:r>
              <a:rPr lang="en-GB" sz="2000" dirty="0" smtClean="0"/>
              <a:t>contexts</a:t>
            </a:r>
          </a:p>
          <a:p>
            <a:pPr marL="0" indent="0" fontAlgn="base">
              <a:buNone/>
            </a:pPr>
            <a:endParaRPr lang="en-GB" sz="1600" dirty="0" smtClean="0"/>
          </a:p>
          <a:p>
            <a:pPr marL="0" indent="0" fontAlgn="base">
              <a:buNone/>
            </a:pPr>
            <a:endParaRPr lang="en-GB" sz="1600" dirty="0" smtClean="0"/>
          </a:p>
          <a:p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349448"/>
            <a:ext cx="4906060" cy="3743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9" y="5440463"/>
            <a:ext cx="6211167" cy="12288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5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Editor’s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n-GB" dirty="0" smtClean="0"/>
              <a:t>dentify elements that require individual treatment</a:t>
            </a:r>
          </a:p>
          <a:p>
            <a:r>
              <a:rPr lang="en-GB" dirty="0" smtClean="0"/>
              <a:t>if treatment differs depending on context, identify all possible variations via XPath expressions (</a:t>
            </a:r>
            <a:r>
              <a:rPr lang="en-GB" sz="2000" dirty="0" err="1" smtClean="0"/>
              <a:t>eg</a:t>
            </a:r>
            <a:r>
              <a:rPr lang="en-GB" sz="2000" dirty="0" smtClean="0"/>
              <a:t>. div type=“act” headings treated differently than all other head elements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decide which behaviour is required under given circumstances, specify parameters (</a:t>
            </a:r>
            <a:r>
              <a:rPr lang="en-GB" sz="2000" dirty="0" err="1" smtClean="0"/>
              <a:t>eg</a:t>
            </a:r>
            <a:r>
              <a:rPr lang="en-GB" sz="2000" dirty="0" smtClean="0"/>
              <a:t>. use </a:t>
            </a:r>
            <a:r>
              <a:rPr lang="en-GB" sz="2000" dirty="0" err="1" smtClean="0"/>
              <a:t>lem</a:t>
            </a:r>
            <a:r>
              <a:rPr lang="en-GB" sz="2000" dirty="0" smtClean="0"/>
              <a:t> child as visible by default in app entries</a:t>
            </a:r>
            <a:r>
              <a:rPr lang="en-GB" dirty="0" smtClean="0"/>
              <a:t>)</a:t>
            </a:r>
          </a:p>
          <a:p>
            <a:r>
              <a:rPr lang="en-GB" dirty="0"/>
              <a:t>i</a:t>
            </a:r>
            <a:r>
              <a:rPr lang="en-GB" dirty="0" smtClean="0"/>
              <a:t>f treatment differs depending on output type create additional models with @output as necessary</a:t>
            </a:r>
          </a:p>
          <a:p>
            <a:r>
              <a:rPr lang="en-GB" dirty="0"/>
              <a:t>s</a:t>
            </a:r>
            <a:r>
              <a:rPr lang="en-GB" dirty="0" smtClean="0"/>
              <a:t>pecify rendition as CSS where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2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2630016"/>
          </a:xfrm>
        </p:spPr>
        <p:txBody>
          <a:bodyPr>
            <a:normAutofit lnSpcReduction="10000"/>
          </a:bodyPr>
          <a:lstStyle/>
          <a:p>
            <a:endParaRPr lang="en-GB" cap="none" dirty="0" smtClean="0"/>
          </a:p>
          <a:p>
            <a:r>
              <a:rPr lang="en-GB" sz="1800" cap="none" dirty="0" smtClean="0"/>
              <a:t>ODD extensions for </a:t>
            </a:r>
            <a:r>
              <a:rPr lang="en-GB" sz="1800" cap="none" dirty="0" err="1" smtClean="0"/>
              <a:t>teiSimple</a:t>
            </a:r>
            <a:r>
              <a:rPr lang="en-GB" sz="1800" cap="none" dirty="0" smtClean="0"/>
              <a:t> processing model</a:t>
            </a:r>
          </a:p>
          <a:p>
            <a:endParaRPr lang="en-GB" cap="none" dirty="0" smtClean="0"/>
          </a:p>
          <a:p>
            <a:endParaRPr lang="en-GB" cap="none" dirty="0"/>
          </a:p>
          <a:p>
            <a:r>
              <a:rPr lang="en-GB" sz="1800" cap="none" dirty="0"/>
              <a:t>m</a:t>
            </a:r>
            <a:r>
              <a:rPr lang="en-GB" sz="1800" cap="none" dirty="0" smtClean="0"/>
              <a:t>odel</a:t>
            </a:r>
            <a:endParaRPr lang="en-GB" sz="1200" cap="none" dirty="0" smtClean="0"/>
          </a:p>
          <a:p>
            <a:r>
              <a:rPr lang="en-GB" sz="1200" cap="none" dirty="0" err="1" smtClean="0"/>
              <a:t>param</a:t>
            </a:r>
            <a:endParaRPr lang="en-GB" sz="1200" cap="none" dirty="0" smtClean="0"/>
          </a:p>
          <a:p>
            <a:r>
              <a:rPr lang="en-GB" sz="1200" cap="none" dirty="0" smtClean="0"/>
              <a:t>rendition</a:t>
            </a:r>
          </a:p>
          <a:p>
            <a:r>
              <a:rPr lang="en-GB" sz="1200" cap="none" dirty="0" err="1" smtClean="0"/>
              <a:t>modelGrp</a:t>
            </a:r>
            <a:endParaRPr lang="en-GB" sz="1200" cap="none" dirty="0" smtClean="0"/>
          </a:p>
          <a:p>
            <a:r>
              <a:rPr lang="en-GB" sz="1200" cap="none" dirty="0" err="1" smtClean="0"/>
              <a:t>modelSeq</a:t>
            </a:r>
            <a:endParaRPr lang="en-GB" sz="1200" cap="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@</a:t>
            </a:r>
            <a:r>
              <a:rPr lang="en-GB" i="1" dirty="0" smtClean="0"/>
              <a:t>output</a:t>
            </a:r>
            <a:r>
              <a:rPr lang="en-GB" dirty="0" smtClean="0"/>
              <a:t> specifies output in which model applies</a:t>
            </a:r>
          </a:p>
          <a:p>
            <a:r>
              <a:rPr lang="en-GB" dirty="0" smtClean="0"/>
              <a:t>@</a:t>
            </a:r>
            <a:r>
              <a:rPr lang="en-GB" i="1" dirty="0" smtClean="0"/>
              <a:t>predicate</a:t>
            </a:r>
            <a:r>
              <a:rPr lang="en-GB" dirty="0" smtClean="0"/>
              <a:t> specifies context in which model applies</a:t>
            </a:r>
          </a:p>
          <a:p>
            <a:r>
              <a:rPr lang="en-GB" i="1" dirty="0" smtClean="0"/>
              <a:t>@behaviour</a:t>
            </a:r>
            <a:r>
              <a:rPr lang="en-GB" dirty="0" smtClean="0"/>
              <a:t> specifies function from </a:t>
            </a:r>
            <a:r>
              <a:rPr lang="en-GB" i="1" dirty="0" err="1" smtClean="0"/>
              <a:t>teiSimple</a:t>
            </a:r>
            <a:r>
              <a:rPr lang="en-GB" i="1" dirty="0" smtClean="0"/>
              <a:t> function library</a:t>
            </a:r>
            <a:r>
              <a:rPr lang="en-GB" dirty="0" smtClean="0"/>
              <a:t> to apply</a:t>
            </a:r>
          </a:p>
          <a:p>
            <a:r>
              <a:rPr lang="en-GB" i="1" dirty="0" smtClean="0"/>
              <a:t>@</a:t>
            </a:r>
            <a:r>
              <a:rPr lang="en-GB" i="1" dirty="0" err="1" smtClean="0"/>
              <a:t>useSourceRendition</a:t>
            </a:r>
            <a:r>
              <a:rPr lang="en-GB" i="1" dirty="0" smtClean="0"/>
              <a:t> </a:t>
            </a:r>
            <a:r>
              <a:rPr lang="en-GB" dirty="0" smtClean="0"/>
              <a:t>indication to preserve </a:t>
            </a:r>
            <a:r>
              <a:rPr lang="en-GB" i="1" dirty="0" smtClean="0"/>
              <a:t>@rendition </a:t>
            </a:r>
            <a:r>
              <a:rPr lang="en-GB" dirty="0" smtClean="0"/>
              <a:t>value from the source</a:t>
            </a:r>
            <a:endParaRPr lang="en-GB" i="1" dirty="0" smtClean="0"/>
          </a:p>
          <a:p>
            <a:r>
              <a:rPr lang="en-GB" i="1" dirty="0" smtClean="0"/>
              <a:t>&lt;</a:t>
            </a:r>
            <a:r>
              <a:rPr lang="en-GB" i="1" dirty="0" err="1" smtClean="0"/>
              <a:t>param</a:t>
            </a:r>
            <a:r>
              <a:rPr lang="en-GB" i="1" dirty="0" smtClean="0"/>
              <a:t>&gt; </a:t>
            </a:r>
            <a:r>
              <a:rPr lang="en-GB" dirty="0" smtClean="0"/>
              <a:t>elements specify parameters for </a:t>
            </a:r>
            <a:r>
              <a:rPr lang="en-GB" i="1" dirty="0" smtClean="0"/>
              <a:t>behaviour</a:t>
            </a:r>
          </a:p>
          <a:p>
            <a:r>
              <a:rPr lang="en-GB" i="1" dirty="0" smtClean="0"/>
              <a:t>&lt;rendition&gt; </a:t>
            </a:r>
            <a:r>
              <a:rPr lang="en-GB" dirty="0" smtClean="0"/>
              <a:t>elements specify CSS instructions to indicate outline appearance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4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434</TotalTime>
  <Words>391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teiSimple</vt:lpstr>
      <vt:lpstr>TEI vs teiSimple</vt:lpstr>
      <vt:lpstr>teiSimple processing model</vt:lpstr>
      <vt:lpstr>Rahtz Rationale workflow with three distinct roles</vt:lpstr>
      <vt:lpstr>simple scenarios</vt:lpstr>
      <vt:lpstr>Turska Tenet maximum expressivity to the editor</vt:lpstr>
      <vt:lpstr>Editor’s tasks</vt:lpstr>
      <vt:lpstr>model syntax</vt:lpstr>
      <vt:lpstr>model</vt:lpstr>
      <vt:lpstr>teiSimple function library</vt:lpstr>
      <vt:lpstr>model</vt:lpstr>
      <vt:lpstr>PowerPoint Presentation</vt:lpstr>
      <vt:lpstr>Editor’s necessary skills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teiSimple</dc:title>
  <dc:creator>Magdalena Turska</dc:creator>
  <cp:lastModifiedBy>Magdalena Turska</cp:lastModifiedBy>
  <cp:revision>25</cp:revision>
  <dcterms:created xsi:type="dcterms:W3CDTF">2015-05-21T10:24:26Z</dcterms:created>
  <dcterms:modified xsi:type="dcterms:W3CDTF">2015-05-21T17:39:17Z</dcterms:modified>
</cp:coreProperties>
</file>