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257" r:id="rId3"/>
    <p:sldId id="328" r:id="rId4"/>
    <p:sldId id="329" r:id="rId5"/>
    <p:sldId id="330" r:id="rId6"/>
    <p:sldId id="261" r:id="rId7"/>
    <p:sldId id="343" r:id="rId8"/>
    <p:sldId id="287" r:id="rId9"/>
    <p:sldId id="262" r:id="rId10"/>
    <p:sldId id="263" r:id="rId11"/>
    <p:sldId id="265" r:id="rId12"/>
    <p:sldId id="266" r:id="rId13"/>
    <p:sldId id="268" r:id="rId14"/>
    <p:sldId id="269" r:id="rId15"/>
    <p:sldId id="270" r:id="rId16"/>
    <p:sldId id="271" r:id="rId17"/>
    <p:sldId id="272" r:id="rId18"/>
    <p:sldId id="274" r:id="rId19"/>
    <p:sldId id="275" r:id="rId20"/>
    <p:sldId id="276" r:id="rId21"/>
    <p:sldId id="288" r:id="rId22"/>
    <p:sldId id="277" r:id="rId23"/>
    <p:sldId id="278" r:id="rId24"/>
    <p:sldId id="289" r:id="rId25"/>
    <p:sldId id="279" r:id="rId26"/>
    <p:sldId id="280" r:id="rId27"/>
    <p:sldId id="290" r:id="rId28"/>
    <p:sldId id="281" r:id="rId29"/>
    <p:sldId id="295" r:id="rId30"/>
    <p:sldId id="282" r:id="rId31"/>
    <p:sldId id="291" r:id="rId32"/>
    <p:sldId id="283" r:id="rId33"/>
    <p:sldId id="296" r:id="rId34"/>
    <p:sldId id="284" r:id="rId35"/>
    <p:sldId id="292" r:id="rId36"/>
    <p:sldId id="332" r:id="rId37"/>
    <p:sldId id="333" r:id="rId38"/>
    <p:sldId id="334" r:id="rId39"/>
    <p:sldId id="335" r:id="rId40"/>
    <p:sldId id="336" r:id="rId41"/>
    <p:sldId id="337" r:id="rId42"/>
    <p:sldId id="338" r:id="rId43"/>
    <p:sldId id="339" r:id="rId44"/>
    <p:sldId id="340" r:id="rId45"/>
    <p:sldId id="341" r:id="rId46"/>
    <p:sldId id="325" r:id="rId47"/>
    <p:sldId id="326" r:id="rId48"/>
    <p:sldId id="327" r:id="rId49"/>
    <p:sldId id="286" r:id="rId50"/>
    <p:sldId id="331" r:id="rId51"/>
    <p:sldId id="34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6237" autoAdjust="0"/>
  </p:normalViewPr>
  <p:slideViewPr>
    <p:cSldViewPr>
      <p:cViewPr varScale="1">
        <p:scale>
          <a:sx n="83" d="100"/>
          <a:sy n="83" d="100"/>
        </p:scale>
        <p:origin x="135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B815A-A8A0-48E6-93C4-9186CA1E7B62}" type="datetimeFigureOut">
              <a:rPr lang="en-IN" smtClean="0"/>
              <a:pPr/>
              <a:t>08-11-2021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C2B03-053E-4F00-A15B-2D77EF8E9AF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C8041D-6865-4D85-B4C0-A7DBB227C053}"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8FC18B-AA43-48A3-A201-95CC6E79E783}"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63CD9-1AFA-4B64-BBC7-1DD908FEE994}"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44F2A29-5C7E-4F92-AA19-751602616500}" type="slidenum">
              <a:rPr lang="en-IN" smtClean="0"/>
              <a:pPr/>
              <a:t>‹#›</a:t>
            </a:fld>
            <a:endParaRPr lang="en-IN"/>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D3ED093-AB5D-4F45-A0BE-D30EB39A14F6}"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C8052-28C1-4660-A89B-E017E6274EF0}"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44F2A29-5C7E-4F92-AA19-751602616500}" type="slidenum">
              <a:rPr lang="en-IN" smtClean="0"/>
              <a:pPr/>
              <a:t>‹#›</a:t>
            </a:fld>
            <a:endParaRPr lang="en-IN"/>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6432F2A-2DAC-4B40-9B33-8ED4D6A609E9}"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377D14-0845-43CC-B85C-D8CF578C9443}"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BCD068-4805-4640-A995-9EC3D34BF448}"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B78464-011B-4C1B-9DC6-583F0A1C1E4B}"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0078E-1C75-4802-A714-DE19075E0046}" type="datetime1">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D0DD5-A728-4562-B194-6689EB45B5CA}"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8E7827-3795-4A30-8024-85AB723D0B1F}" type="datetime1">
              <a:rPr lang="en-IN" smtClean="0"/>
              <a:pPr/>
              <a:t>08-11-2021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BCF2B2-CEB9-4B31-9DDB-A8A8F739498D}" type="datetime1">
              <a:rPr lang="en-IN" smtClean="0"/>
              <a:pPr/>
              <a:t>08-11-2021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C6AD-B7F9-46CB-8A86-D91640F4A495}" type="datetime1">
              <a:rPr lang="en-IN" smtClean="0"/>
              <a:pPr/>
              <a:t>08-11-2021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377BC-DF8C-4BC9-807E-967669ECDD6D}"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4F2A29-5C7E-4F92-AA19-7516026165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4CD0-7E5E-40ED-A477-61E3F68E9C0D}" type="datetime1">
              <a:rPr lang="en-IN" smtClean="0"/>
              <a:pPr/>
              <a:t>08-11-2021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44F2A29-5C7E-4F92-AA19-7516026165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B2FBD3-D398-486E-84DD-16E1813C963D}" type="datetime1">
              <a:rPr lang="en-IN" smtClean="0"/>
              <a:pPr/>
              <a:t>08-11-2021</a:t>
            </a:fld>
            <a:endParaRPr lang="en-IN"/>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344F2A29-5C7E-4F92-AA19-75160261650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348880"/>
            <a:ext cx="8964488" cy="216024"/>
          </a:xfrm>
        </p:spPr>
        <p:txBody>
          <a:bodyPr>
            <a:noAutofit/>
          </a:bodyPr>
          <a:lstStyle/>
          <a:p>
            <a:r>
              <a:rPr lang="en-IN" sz="2800" b="1" dirty="0" smtClean="0"/>
              <a:t/>
            </a:r>
            <a:br>
              <a:rPr lang="en-IN" sz="2800" b="1" dirty="0" smtClean="0"/>
            </a:br>
            <a:r>
              <a:rPr lang="en-IN" sz="2800" b="1" dirty="0"/>
              <a:t/>
            </a:r>
            <a:br>
              <a:rPr lang="en-IN" sz="2800" b="1" dirty="0"/>
            </a:br>
            <a:r>
              <a:rPr lang="en-IN" sz="2800" b="1" dirty="0" smtClean="0"/>
              <a:t/>
            </a:r>
            <a:br>
              <a:rPr lang="en-IN" sz="2800" b="1" dirty="0" smtClean="0"/>
            </a:br>
            <a:r>
              <a:rPr lang="en-IN" sz="2800" b="1" dirty="0"/>
              <a:t/>
            </a:r>
            <a:br>
              <a:rPr lang="en-IN" sz="2800" b="1" dirty="0"/>
            </a:br>
            <a:r>
              <a:rPr lang="en-IN" sz="2800" b="1" dirty="0" smtClean="0"/>
              <a:t/>
            </a:r>
            <a:br>
              <a:rPr lang="en-IN" sz="2800" b="1" dirty="0" smtClean="0"/>
            </a:br>
            <a:r>
              <a:rPr lang="en-IN" sz="4000" b="1" dirty="0" smtClean="0"/>
              <a:t/>
            </a:r>
            <a:br>
              <a:rPr lang="en-IN" sz="4000" b="1" dirty="0" smtClean="0"/>
            </a:br>
            <a:r>
              <a:rPr lang="en-IN" sz="4000" b="1" dirty="0" smtClean="0"/>
              <a:t>				</a:t>
            </a:r>
            <a:br>
              <a:rPr lang="en-IN" sz="4000" b="1" dirty="0" smtClean="0"/>
            </a:br>
            <a:r>
              <a:rPr lang="en-IN" sz="4000" b="1" dirty="0"/>
              <a:t/>
            </a:r>
            <a:br>
              <a:rPr lang="en-IN" sz="4000" b="1" dirty="0"/>
            </a:br>
            <a:r>
              <a:rPr lang="en-IN" sz="4000" b="1" dirty="0" smtClean="0"/>
              <a:t/>
            </a:r>
            <a:br>
              <a:rPr lang="en-IN" sz="4000" b="1" dirty="0" smtClean="0"/>
            </a:br>
            <a:r>
              <a:rPr lang="en-IN" sz="4000" b="1" dirty="0"/>
              <a:t/>
            </a:r>
            <a:br>
              <a:rPr lang="en-IN" sz="4000" b="1" dirty="0"/>
            </a:br>
            <a:r>
              <a:rPr lang="en-IN" sz="2800" b="1" dirty="0" smtClean="0"/>
              <a:t>DETECTION </a:t>
            </a:r>
            <a:r>
              <a:rPr lang="en-IN" sz="2800" b="1" dirty="0"/>
              <a:t>OF DEPRESSION </a:t>
            </a:r>
            <a:br>
              <a:rPr lang="en-IN" sz="2800" b="1" dirty="0"/>
            </a:br>
            <a:r>
              <a:rPr lang="en-IN" sz="2800" b="1" dirty="0"/>
              <a:t>RELATED POSTS IN </a:t>
            </a:r>
            <a:r>
              <a:rPr lang="en-IN" sz="2800" b="1" dirty="0" smtClean="0"/>
              <a:t>SOCIAL </a:t>
            </a:r>
            <a:r>
              <a:rPr lang="en-IN" sz="2800" b="1" dirty="0"/>
              <a:t>MEDIA</a:t>
            </a:r>
            <a:br>
              <a:rPr lang="en-IN" sz="2800" b="1" dirty="0"/>
            </a:br>
            <a:r>
              <a:rPr lang="en-IN" sz="2800" b="1" dirty="0" smtClean="0"/>
              <a:t>FORUM</a:t>
            </a:r>
            <a:r>
              <a:rPr lang="en-IN" sz="3200" b="1" dirty="0"/>
              <a:t/>
            </a:r>
            <a:br>
              <a:rPr lang="en-IN" sz="3200" b="1" dirty="0"/>
            </a:br>
            <a:endParaRPr lang="en-IN" sz="2800" dirty="0"/>
          </a:p>
        </p:txBody>
      </p:sp>
      <p:sp>
        <p:nvSpPr>
          <p:cNvPr id="3" name="Subtitle 2"/>
          <p:cNvSpPr>
            <a:spLocks noGrp="1"/>
          </p:cNvSpPr>
          <p:nvPr>
            <p:ph type="subTitle" idx="1"/>
          </p:nvPr>
        </p:nvSpPr>
        <p:spPr>
          <a:xfrm>
            <a:off x="1835696" y="2564904"/>
            <a:ext cx="6686549" cy="3888432"/>
          </a:xfrm>
          <a:ln>
            <a:noFill/>
          </a:ln>
        </p:spPr>
        <p:txBody>
          <a:bodyPr>
            <a:normAutofit fontScale="62500" lnSpcReduction="20000"/>
          </a:bodyPr>
          <a:lstStyle/>
          <a:p>
            <a:r>
              <a:rPr lang="en-IN" sz="4500" b="1" dirty="0" smtClean="0">
                <a:solidFill>
                  <a:schemeClr val="tx1"/>
                </a:solidFill>
                <a:latin typeface="+mj-lt"/>
                <a:ea typeface="+mj-ea"/>
                <a:cs typeface="+mj-cs"/>
              </a:rPr>
              <a:t>FINAL PROJECT REVIEW</a:t>
            </a:r>
          </a:p>
          <a:p>
            <a:endParaRPr lang="en-IN" sz="3800" b="1" u="sng" dirty="0" smtClean="0">
              <a:solidFill>
                <a:srgbClr val="FF0000"/>
              </a:solidFill>
            </a:endParaRPr>
          </a:p>
          <a:p>
            <a:r>
              <a:rPr lang="en-IN" sz="3800" b="1" u="sng" dirty="0" smtClean="0">
                <a:solidFill>
                  <a:srgbClr val="FF0000"/>
                </a:solidFill>
              </a:rPr>
              <a:t>Guide</a:t>
            </a:r>
            <a:r>
              <a:rPr lang="en-IN" sz="3800" b="1" u="sng" dirty="0">
                <a:solidFill>
                  <a:srgbClr val="FF0000"/>
                </a:solidFill>
              </a:rPr>
              <a:t>:</a:t>
            </a:r>
          </a:p>
          <a:p>
            <a:r>
              <a:rPr lang="en-IN" sz="3000" dirty="0" err="1" smtClean="0">
                <a:solidFill>
                  <a:schemeClr val="tx1"/>
                </a:solidFill>
                <a:latin typeface="+mj-lt"/>
                <a:ea typeface="+mj-ea"/>
                <a:cs typeface="+mj-cs"/>
              </a:rPr>
              <a:t>Mrs.B.Manasa</a:t>
            </a:r>
            <a:r>
              <a:rPr lang="en-IN" sz="3000" dirty="0" smtClean="0">
                <a:solidFill>
                  <a:schemeClr val="tx1"/>
                </a:solidFill>
                <a:latin typeface="+mj-lt"/>
                <a:ea typeface="+mj-ea"/>
                <a:cs typeface="+mj-cs"/>
              </a:rPr>
              <a:t> mam</a:t>
            </a:r>
            <a:endParaRPr lang="en-IN" sz="3000" dirty="0">
              <a:solidFill>
                <a:schemeClr val="tx1"/>
              </a:solidFill>
              <a:latin typeface="+mj-lt"/>
              <a:ea typeface="+mj-ea"/>
              <a:cs typeface="+mj-cs"/>
            </a:endParaRPr>
          </a:p>
          <a:p>
            <a:endParaRPr lang="en-IN" sz="2800" dirty="0" smtClean="0">
              <a:solidFill>
                <a:schemeClr val="tx1">
                  <a:lumMod val="85000"/>
                  <a:lumOff val="15000"/>
                </a:schemeClr>
              </a:solidFill>
            </a:endParaRPr>
          </a:p>
          <a:p>
            <a:endParaRPr lang="en-IN" sz="2800" dirty="0" smtClean="0"/>
          </a:p>
          <a:p>
            <a:endParaRPr lang="en-IN" sz="2400" dirty="0" smtClean="0"/>
          </a:p>
          <a:p>
            <a:r>
              <a:rPr lang="en-IN" sz="2400" dirty="0" smtClean="0"/>
              <a:t>							</a:t>
            </a:r>
            <a:r>
              <a:rPr lang="en-IN" sz="2000" b="1" u="sng" dirty="0" smtClean="0">
                <a:solidFill>
                  <a:srgbClr val="FF0000"/>
                </a:solidFill>
              </a:rPr>
              <a:t>Batch No 1:</a:t>
            </a:r>
          </a:p>
          <a:p>
            <a:pPr algn="just"/>
            <a:r>
              <a:rPr lang="en-IN" sz="2000" dirty="0" smtClean="0"/>
              <a:t>							</a:t>
            </a:r>
            <a:r>
              <a:rPr lang="en-IN" sz="2000" dirty="0" err="1" smtClean="0">
                <a:solidFill>
                  <a:schemeClr val="tx1">
                    <a:lumMod val="85000"/>
                    <a:lumOff val="15000"/>
                  </a:schemeClr>
                </a:solidFill>
              </a:rPr>
              <a:t>M.Teja</a:t>
            </a:r>
            <a:r>
              <a:rPr lang="en-IN" sz="2000" dirty="0" smtClean="0">
                <a:solidFill>
                  <a:schemeClr val="tx1">
                    <a:lumMod val="85000"/>
                    <a:lumOff val="15000"/>
                  </a:schemeClr>
                </a:solidFill>
              </a:rPr>
              <a:t> </a:t>
            </a:r>
            <a:r>
              <a:rPr lang="en-IN" sz="2000" dirty="0" err="1" smtClean="0">
                <a:solidFill>
                  <a:schemeClr val="tx1">
                    <a:lumMod val="85000"/>
                    <a:lumOff val="15000"/>
                  </a:schemeClr>
                </a:solidFill>
              </a:rPr>
              <a:t>Vardhan</a:t>
            </a:r>
            <a:r>
              <a:rPr lang="en-IN" sz="2000" dirty="0" smtClean="0">
                <a:solidFill>
                  <a:schemeClr val="tx1">
                    <a:lumMod val="85000"/>
                    <a:lumOff val="15000"/>
                  </a:schemeClr>
                </a:solidFill>
              </a:rPr>
              <a:t>(Y8IT103)</a:t>
            </a:r>
          </a:p>
          <a:p>
            <a:pPr algn="just"/>
            <a:r>
              <a:rPr lang="en-IN" sz="2000" dirty="0" smtClean="0">
                <a:solidFill>
                  <a:schemeClr val="tx1">
                    <a:lumMod val="85000"/>
                    <a:lumOff val="15000"/>
                  </a:schemeClr>
                </a:solidFill>
              </a:rPr>
              <a:t>							Y. Sai </a:t>
            </a:r>
            <a:r>
              <a:rPr lang="en-IN" sz="2000" dirty="0" err="1" smtClean="0">
                <a:solidFill>
                  <a:schemeClr val="tx1">
                    <a:lumMod val="85000"/>
                    <a:lumOff val="15000"/>
                  </a:schemeClr>
                </a:solidFill>
              </a:rPr>
              <a:t>Teja</a:t>
            </a:r>
            <a:r>
              <a:rPr lang="en-IN" sz="2000" dirty="0" smtClean="0">
                <a:solidFill>
                  <a:schemeClr val="tx1">
                    <a:lumMod val="85000"/>
                    <a:lumOff val="15000"/>
                  </a:schemeClr>
                </a:solidFill>
              </a:rPr>
              <a:t>(Y18IT090)</a:t>
            </a:r>
          </a:p>
          <a:p>
            <a:pPr algn="just"/>
            <a:r>
              <a:rPr lang="en-IN" sz="2000" dirty="0" smtClean="0">
                <a:solidFill>
                  <a:schemeClr val="tx1">
                    <a:lumMod val="85000"/>
                    <a:lumOff val="15000"/>
                  </a:schemeClr>
                </a:solidFill>
              </a:rPr>
              <a:t>							J. Ashok(L19IT125)</a:t>
            </a:r>
          </a:p>
        </p:txBody>
      </p:sp>
      <p:sp>
        <p:nvSpPr>
          <p:cNvPr id="4" name="Slide Number Placeholder 3"/>
          <p:cNvSpPr>
            <a:spLocks noGrp="1"/>
          </p:cNvSpPr>
          <p:nvPr>
            <p:ph type="sldNum" sz="quarter" idx="12"/>
          </p:nvPr>
        </p:nvSpPr>
        <p:spPr/>
        <p:txBody>
          <a:bodyPr/>
          <a:lstStyle/>
          <a:p>
            <a:fld id="{344F2A29-5C7E-4F92-AA19-751602616500}" type="slidenum">
              <a:rPr lang="en-IN" smtClean="0"/>
              <a:pPr/>
              <a:t>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261" y="17663"/>
            <a:ext cx="2540000" cy="18629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860674"/>
          </a:xfrm>
        </p:spPr>
        <p:txBody>
          <a:bodyPr/>
          <a:lstStyle/>
          <a:p>
            <a:r>
              <a:rPr lang="en-IN" b="1" dirty="0" smtClean="0"/>
              <a:t>Data Pre-processing</a:t>
            </a:r>
            <a:endParaRPr lang="en-IN" b="1" dirty="0"/>
          </a:p>
        </p:txBody>
      </p:sp>
      <p:sp>
        <p:nvSpPr>
          <p:cNvPr id="3" name="Content Placeholder 2"/>
          <p:cNvSpPr>
            <a:spLocks noGrp="1"/>
          </p:cNvSpPr>
          <p:nvPr>
            <p:ph idx="1"/>
          </p:nvPr>
        </p:nvSpPr>
        <p:spPr>
          <a:xfrm>
            <a:off x="1691680" y="1484784"/>
            <a:ext cx="6686550" cy="4176464"/>
          </a:xfrm>
        </p:spPr>
        <p:txBody>
          <a:bodyPr>
            <a:noAutofit/>
          </a:bodyPr>
          <a:lstStyle/>
          <a:p>
            <a:pPr algn="just">
              <a:buNone/>
            </a:pPr>
            <a:r>
              <a:rPr lang="en-IN" dirty="0" smtClean="0"/>
              <a:t>Pre-processing is done in 3 steps. They are:</a:t>
            </a:r>
          </a:p>
          <a:p>
            <a:pPr algn="just"/>
            <a:r>
              <a:rPr lang="en-IN" sz="2000" dirty="0" smtClean="0"/>
              <a:t>Removal of URL’s, Mentions and Punctuations:</a:t>
            </a:r>
          </a:p>
          <a:p>
            <a:pPr lvl="1" algn="just">
              <a:buFont typeface="Wingdings" pitchFamily="2" charset="2"/>
              <a:buChar char="§"/>
            </a:pPr>
            <a:r>
              <a:rPr lang="en-IN" sz="1800" dirty="0" smtClean="0"/>
              <a:t>Regular Expressions will be used for the removal of URL’s and mentions.</a:t>
            </a:r>
          </a:p>
          <a:p>
            <a:pPr algn="just"/>
            <a:r>
              <a:rPr lang="en-IN" sz="2000" dirty="0" smtClean="0"/>
              <a:t>Removal of Stop words:</a:t>
            </a:r>
          </a:p>
          <a:p>
            <a:pPr lvl="1" algn="just">
              <a:buFont typeface="Wingdings" pitchFamily="2" charset="2"/>
              <a:buChar char="§"/>
            </a:pPr>
            <a:r>
              <a:rPr lang="en-IN" sz="1800" dirty="0" smtClean="0"/>
              <a:t>Stop words are the most commonly used words in a language. Generally, these words are filtered out before processing the natural language data.</a:t>
            </a:r>
            <a:endParaRPr lang="en-IN" sz="1800" dirty="0"/>
          </a:p>
          <a:p>
            <a:r>
              <a:rPr lang="en-IN" sz="2000" dirty="0"/>
              <a:t>Stemming:</a:t>
            </a:r>
          </a:p>
          <a:p>
            <a:pPr lvl="1">
              <a:buFont typeface="Wingdings" pitchFamily="2" charset="2"/>
              <a:buChar char="§"/>
            </a:pPr>
            <a:r>
              <a:rPr lang="en-IN" sz="1800" dirty="0"/>
              <a:t>Stemming is a process of converting  the words into their root form</a:t>
            </a:r>
            <a:r>
              <a:rPr lang="en-IN" sz="1800" dirty="0" smtClean="0"/>
              <a:t>.</a:t>
            </a:r>
          </a:p>
          <a:p>
            <a:pPr lvl="1">
              <a:buFont typeface="Wingdings" pitchFamily="2" charset="2"/>
              <a:buChar char="§"/>
            </a:pPr>
            <a:r>
              <a:rPr lang="en-IN" sz="1800" dirty="0"/>
              <a:t>For example, consider the word “studies”. Stemming returns “</a:t>
            </a:r>
            <a:r>
              <a:rPr lang="en-IN" sz="1800" dirty="0" err="1"/>
              <a:t>studi</a:t>
            </a:r>
            <a:r>
              <a:rPr lang="en-IN" sz="1800" dirty="0"/>
              <a:t>”, whereas Lemmatization returns “study”.</a:t>
            </a:r>
          </a:p>
          <a:p>
            <a:pPr lvl="1">
              <a:buFont typeface="Wingdings" pitchFamily="2" charset="2"/>
              <a:buChar char="§"/>
            </a:pPr>
            <a:endParaRPr lang="en-IN" sz="1800" dirty="0" smtClean="0"/>
          </a:p>
          <a:p>
            <a:pPr marL="457200" lvl="1" indent="0">
              <a:buNone/>
            </a:pPr>
            <a:endParaRPr lang="en-IN" sz="1800"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Feature Extraction</a:t>
            </a:r>
            <a:endParaRPr lang="en-IN" b="1" dirty="0"/>
          </a:p>
        </p:txBody>
      </p:sp>
      <p:sp>
        <p:nvSpPr>
          <p:cNvPr id="3" name="Content Placeholder 2"/>
          <p:cNvSpPr>
            <a:spLocks noGrp="1"/>
          </p:cNvSpPr>
          <p:nvPr>
            <p:ph idx="1"/>
          </p:nvPr>
        </p:nvSpPr>
        <p:spPr>
          <a:xfrm>
            <a:off x="1979712" y="1844824"/>
            <a:ext cx="6686550" cy="3777622"/>
          </a:xfrm>
        </p:spPr>
        <p:txBody>
          <a:bodyPr>
            <a:noAutofit/>
          </a:bodyPr>
          <a:lstStyle/>
          <a:p>
            <a:pPr algn="just">
              <a:buNone/>
            </a:pPr>
            <a:r>
              <a:rPr lang="en-IN" dirty="0" smtClean="0"/>
              <a:t>Feature Extraction is done using 3 techniques. They are:</a:t>
            </a:r>
          </a:p>
          <a:p>
            <a:pPr algn="just"/>
            <a:r>
              <a:rPr lang="en-IN" sz="2000" b="1" dirty="0" smtClean="0"/>
              <a:t>N-grams Modeling:</a:t>
            </a:r>
          </a:p>
          <a:p>
            <a:pPr lvl="1" algn="just">
              <a:buNone/>
            </a:pPr>
            <a:r>
              <a:rPr lang="en-IN" sz="1800" dirty="0" smtClean="0"/>
              <a:t>	It is used to calculate the probability of co-occurence of each input sequence as a unigram and bigram.</a:t>
            </a:r>
          </a:p>
          <a:p>
            <a:pPr algn="just"/>
            <a:r>
              <a:rPr lang="en-IN" sz="2000" b="1" dirty="0" smtClean="0"/>
              <a:t>Linguistic Inquiry and Word Count(LIWC) dictionary:</a:t>
            </a:r>
          </a:p>
          <a:p>
            <a:pPr lvl="1" algn="just">
              <a:buNone/>
            </a:pPr>
            <a:r>
              <a:rPr lang="en-IN" sz="1800" dirty="0" smtClean="0"/>
              <a:t>	It calculates the degree to which various categories of words that are used in the text.</a:t>
            </a:r>
          </a:p>
          <a:p>
            <a:pPr algn="just"/>
            <a:r>
              <a:rPr lang="en-IN" sz="2000" b="1" dirty="0" smtClean="0"/>
              <a:t>Topic Modeling:</a:t>
            </a:r>
          </a:p>
          <a:p>
            <a:pPr lvl="1" algn="just">
              <a:buNone/>
            </a:pPr>
            <a:r>
              <a:rPr lang="en-IN" sz="1800" dirty="0" smtClean="0"/>
              <a:t>	It is an effective tool to reduce the input of textual data feature space to a fixed number of topics.</a:t>
            </a:r>
          </a:p>
        </p:txBody>
      </p:sp>
      <p:sp>
        <p:nvSpPr>
          <p:cNvPr id="4" name="Slide Number Placeholder 3"/>
          <p:cNvSpPr>
            <a:spLocks noGrp="1"/>
          </p:cNvSpPr>
          <p:nvPr>
            <p:ph type="sldNum" sz="quarter" idx="12"/>
          </p:nvPr>
        </p:nvSpPr>
        <p:spPr/>
        <p:txBody>
          <a:bodyPr/>
          <a:lstStyle/>
          <a:p>
            <a:fld id="{344F2A29-5C7E-4F92-AA19-751602616500}"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860674"/>
          </a:xfrm>
        </p:spPr>
        <p:txBody>
          <a:bodyPr/>
          <a:lstStyle/>
          <a:p>
            <a:r>
              <a:rPr lang="en-IN" b="1" dirty="0" smtClean="0"/>
              <a:t>N-grams Modeling</a:t>
            </a:r>
            <a:endParaRPr lang="en-IN" b="1" dirty="0"/>
          </a:p>
        </p:txBody>
      </p:sp>
      <p:sp>
        <p:nvSpPr>
          <p:cNvPr id="3" name="Content Placeholder 2"/>
          <p:cNvSpPr>
            <a:spLocks noGrp="1"/>
          </p:cNvSpPr>
          <p:nvPr>
            <p:ph idx="1"/>
          </p:nvPr>
        </p:nvSpPr>
        <p:spPr>
          <a:xfrm>
            <a:off x="1447484" y="1484784"/>
            <a:ext cx="6950571" cy="3777622"/>
          </a:xfrm>
        </p:spPr>
        <p:txBody>
          <a:bodyPr>
            <a:normAutofit/>
          </a:bodyPr>
          <a:lstStyle/>
          <a:p>
            <a:pPr algn="just"/>
            <a:r>
              <a:rPr lang="en-IN" dirty="0" smtClean="0"/>
              <a:t>N-gram model is a type of probabilistic language model for predicting the next item in a sequence in the form of (n-1) order.</a:t>
            </a:r>
          </a:p>
          <a:p>
            <a:pPr algn="just"/>
            <a:r>
              <a:rPr lang="en-IN" dirty="0" smtClean="0"/>
              <a:t>TF-IDF will be used as a numeric statistic </a:t>
            </a:r>
          </a:p>
          <a:p>
            <a:pPr algn="just"/>
            <a:r>
              <a:rPr lang="en-IN" dirty="0" smtClean="0"/>
              <a:t>TF: Term Frequency</a:t>
            </a:r>
          </a:p>
          <a:p>
            <a:pPr lvl="1" algn="just">
              <a:buNone/>
            </a:pPr>
            <a:r>
              <a:rPr lang="en-IN" sz="1800" dirty="0" smtClean="0"/>
              <a:t>	Number of times a particular word has occured in a given document.</a:t>
            </a:r>
          </a:p>
          <a:p>
            <a:pPr algn="just"/>
            <a:r>
              <a:rPr lang="en-IN" dirty="0" smtClean="0"/>
              <a:t>IDF: Inverse Document Frequency:</a:t>
            </a:r>
          </a:p>
          <a:p>
            <a:pPr marL="0" indent="0" algn="just">
              <a:buNone/>
            </a:pPr>
            <a:r>
              <a:rPr lang="en-IN" sz="1800" dirty="0"/>
              <a:t>	</a:t>
            </a:r>
            <a:r>
              <a:rPr lang="en-IN" sz="1800" dirty="0" smtClean="0"/>
              <a:t>In how many documents the given word has appeared.</a:t>
            </a:r>
          </a:p>
        </p:txBody>
      </p:sp>
      <p:sp>
        <p:nvSpPr>
          <p:cNvPr id="4" name="Slide Number Placeholder 3"/>
          <p:cNvSpPr>
            <a:spLocks noGrp="1"/>
          </p:cNvSpPr>
          <p:nvPr>
            <p:ph type="sldNum" sz="quarter" idx="12"/>
          </p:nvPr>
        </p:nvSpPr>
        <p:spPr/>
        <p:txBody>
          <a:bodyPr/>
          <a:lstStyle/>
          <a:p>
            <a:fld id="{344F2A29-5C7E-4F92-AA19-751602616500}"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N-grams </a:t>
            </a:r>
            <a:r>
              <a:rPr lang="en-IN" b="1" dirty="0" err="1" smtClean="0"/>
              <a:t>Modeling</a:t>
            </a:r>
            <a:endParaRPr lang="en-IN" dirty="0"/>
          </a:p>
        </p:txBody>
      </p:sp>
      <p:sp>
        <p:nvSpPr>
          <p:cNvPr id="3" name="Content Placeholder 2"/>
          <p:cNvSpPr>
            <a:spLocks noGrp="1"/>
          </p:cNvSpPr>
          <p:nvPr>
            <p:ph idx="1"/>
          </p:nvPr>
        </p:nvSpPr>
        <p:spPr>
          <a:xfrm>
            <a:off x="1941909" y="2133600"/>
            <a:ext cx="6686550" cy="4247728"/>
          </a:xfrm>
        </p:spPr>
        <p:txBody>
          <a:bodyPr>
            <a:normAutofit/>
          </a:bodyPr>
          <a:lstStyle/>
          <a:p>
            <a:pPr algn="just">
              <a:buNone/>
            </a:pPr>
            <a:r>
              <a:rPr lang="en-IN" dirty="0" smtClean="0"/>
              <a:t>					S1: This movie is Bad.</a:t>
            </a:r>
          </a:p>
          <a:p>
            <a:pPr algn="just">
              <a:buNone/>
            </a:pPr>
            <a:r>
              <a:rPr lang="en-IN" dirty="0" smtClean="0"/>
              <a:t>					S2: This movie is Good.</a:t>
            </a:r>
          </a:p>
          <a:p>
            <a:pPr>
              <a:buNone/>
            </a:pPr>
            <a:endParaRPr lang="en-IN" dirty="0" smtClean="0"/>
          </a:p>
          <a:p>
            <a:pPr algn="just">
              <a:buNone/>
            </a:pPr>
            <a:r>
              <a:rPr lang="en-IN" dirty="0" smtClean="0"/>
              <a:t>	</a:t>
            </a:r>
            <a:r>
              <a:rPr lang="en-IN" dirty="0" smtClean="0">
                <a:solidFill>
                  <a:srgbClr val="FF0000"/>
                </a:solidFill>
              </a:rPr>
              <a:t>Unigrams:</a:t>
            </a:r>
            <a:r>
              <a:rPr lang="en-IN" b="1" dirty="0" smtClean="0"/>
              <a:t>	</a:t>
            </a:r>
            <a:r>
              <a:rPr lang="en-IN" dirty="0" smtClean="0"/>
              <a:t>				</a:t>
            </a:r>
            <a:r>
              <a:rPr lang="en-IN" dirty="0" smtClean="0">
                <a:solidFill>
                  <a:srgbClr val="FF0000"/>
                </a:solidFill>
              </a:rPr>
              <a:t>Bigrams:</a:t>
            </a:r>
          </a:p>
          <a:p>
            <a:pPr algn="just">
              <a:buNone/>
            </a:pPr>
            <a:r>
              <a:rPr lang="en-IN" dirty="0" smtClean="0"/>
              <a:t>	[ This, movie, is,				[[This, movie], [movie, is],</a:t>
            </a:r>
          </a:p>
          <a:p>
            <a:pPr algn="just">
              <a:buNone/>
            </a:pPr>
            <a:r>
              <a:rPr lang="en-IN" dirty="0" smtClean="0"/>
              <a:t>		  Bad, Good]				  [is, Bad], [is, Good]]</a:t>
            </a:r>
          </a:p>
          <a:p>
            <a:pPr algn="just">
              <a:buNone/>
            </a:pPr>
            <a:endParaRPr lang="en-IN" dirty="0" smtClean="0"/>
          </a:p>
          <a:p>
            <a:pPr algn="just">
              <a:buNone/>
            </a:pPr>
            <a:r>
              <a:rPr lang="en-IN" dirty="0" smtClean="0"/>
              <a:t>	</a:t>
            </a:r>
            <a:r>
              <a:rPr lang="en-IN" dirty="0" smtClean="0">
                <a:solidFill>
                  <a:schemeClr val="tx1"/>
                </a:solidFill>
              </a:rPr>
              <a:t>Vectorising:</a:t>
            </a:r>
          </a:p>
          <a:p>
            <a:pPr algn="just">
              <a:buNone/>
            </a:pPr>
            <a:r>
              <a:rPr lang="en-IN" dirty="0" smtClean="0"/>
              <a:t>	S1: [1,1,1,1,0]					S1: [1,1,1,0]</a:t>
            </a:r>
          </a:p>
          <a:p>
            <a:pPr algn="just">
              <a:buNone/>
            </a:pPr>
            <a:r>
              <a:rPr lang="en-IN" dirty="0" smtClean="0"/>
              <a:t>	S2: [1,1,1,0,1]					S2: [1,1,0,1]</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LIWC</a:t>
            </a:r>
            <a:endParaRPr lang="en-IN" b="1" dirty="0"/>
          </a:p>
        </p:txBody>
      </p:sp>
      <p:sp>
        <p:nvSpPr>
          <p:cNvPr id="3" name="Content Placeholder 2"/>
          <p:cNvSpPr>
            <a:spLocks noGrp="1"/>
          </p:cNvSpPr>
          <p:nvPr>
            <p:ph idx="1"/>
          </p:nvPr>
        </p:nvSpPr>
        <p:spPr>
          <a:xfrm>
            <a:off x="1835696" y="1756213"/>
            <a:ext cx="6686550" cy="3777622"/>
          </a:xfrm>
        </p:spPr>
        <p:txBody>
          <a:bodyPr/>
          <a:lstStyle/>
          <a:p>
            <a:pPr algn="just"/>
            <a:r>
              <a:rPr lang="en-IN" dirty="0" smtClean="0"/>
              <a:t>Linguistic Inquiry and Word Count dictionary is widely used in computational linguistics as a source of features for psychological and psycholinguistic analysis</a:t>
            </a:r>
            <a:r>
              <a:rPr lang="en-IN" dirty="0" smtClean="0"/>
              <a:t>.</a:t>
            </a:r>
          </a:p>
          <a:p>
            <a:pPr algn="just"/>
            <a:r>
              <a:rPr lang="en-IN" dirty="0" smtClean="0"/>
              <a:t>Standard Linguistic dimension</a:t>
            </a:r>
          </a:p>
          <a:p>
            <a:pPr algn="just"/>
            <a:r>
              <a:rPr lang="en-IN" dirty="0" smtClean="0"/>
              <a:t>Psychological process</a:t>
            </a:r>
          </a:p>
          <a:p>
            <a:pPr algn="just"/>
            <a:r>
              <a:rPr lang="en-IN" dirty="0" smtClean="0"/>
              <a:t>Personal concerns</a:t>
            </a:r>
          </a:p>
          <a:p>
            <a:pPr algn="just"/>
            <a:r>
              <a:rPr lang="en-IN" dirty="0" smtClean="0"/>
              <a:t>Spoken categories</a:t>
            </a:r>
            <a:endParaRPr lang="en-IN" dirty="0" smtClean="0"/>
          </a:p>
          <a:p>
            <a:pPr algn="just"/>
            <a:endParaRPr lang="en-IN" dirty="0"/>
          </a:p>
        </p:txBody>
      </p:sp>
      <p:pic>
        <p:nvPicPr>
          <p:cNvPr id="4" name="Picture 3" descr="Screenshot (93).png"/>
          <p:cNvPicPr>
            <a:picLocks noChangeAspect="1"/>
          </p:cNvPicPr>
          <p:nvPr/>
        </p:nvPicPr>
        <p:blipFill>
          <a:blip r:embed="rId2" cstate="print"/>
          <a:stretch>
            <a:fillRect/>
          </a:stretch>
        </p:blipFill>
        <p:spPr>
          <a:xfrm>
            <a:off x="5286576" y="3251649"/>
            <a:ext cx="3528392" cy="3414289"/>
          </a:xfrm>
          <a:prstGeom prst="rect">
            <a:avLst/>
          </a:prstGeom>
        </p:spPr>
      </p:pic>
      <p:sp>
        <p:nvSpPr>
          <p:cNvPr id="5" name="Slide Number Placeholder 4"/>
          <p:cNvSpPr>
            <a:spLocks noGrp="1"/>
          </p:cNvSpPr>
          <p:nvPr>
            <p:ph type="sldNum" sz="quarter" idx="12"/>
          </p:nvPr>
        </p:nvSpPr>
        <p:spPr/>
        <p:txBody>
          <a:bodyPr/>
          <a:lstStyle/>
          <a:p>
            <a:fld id="{344F2A29-5C7E-4F92-AA19-751602616500}"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LIWC</a:t>
            </a:r>
            <a:endParaRPr lang="en-IN" dirty="0"/>
          </a:p>
        </p:txBody>
      </p:sp>
      <p:pic>
        <p:nvPicPr>
          <p:cNvPr id="4" name="Picture 3" descr="Screenshot (94).png"/>
          <p:cNvPicPr>
            <a:picLocks noChangeAspect="1"/>
          </p:cNvPicPr>
          <p:nvPr/>
        </p:nvPicPr>
        <p:blipFill>
          <a:blip r:embed="rId2" cstate="print"/>
          <a:stretch>
            <a:fillRect/>
          </a:stretch>
        </p:blipFill>
        <p:spPr>
          <a:xfrm>
            <a:off x="1331640" y="1484784"/>
            <a:ext cx="3395852" cy="5031201"/>
          </a:xfrm>
          <a:prstGeom prst="rect">
            <a:avLst/>
          </a:prstGeom>
        </p:spPr>
      </p:pic>
      <p:sp>
        <p:nvSpPr>
          <p:cNvPr id="5" name="Slide Number Placeholder 4"/>
          <p:cNvSpPr>
            <a:spLocks noGrp="1"/>
          </p:cNvSpPr>
          <p:nvPr>
            <p:ph type="sldNum" sz="quarter" idx="12"/>
          </p:nvPr>
        </p:nvSpPr>
        <p:spPr/>
        <p:txBody>
          <a:bodyPr/>
          <a:lstStyle/>
          <a:p>
            <a:fld id="{344F2A29-5C7E-4F92-AA19-751602616500}" type="slidenum">
              <a:rPr lang="en-IN" smtClean="0"/>
              <a:pPr/>
              <a:t>15</a:t>
            </a:fld>
            <a:endParaRPr lang="en-IN"/>
          </a:p>
        </p:txBody>
      </p:sp>
      <p:pic>
        <p:nvPicPr>
          <p:cNvPr id="6" name="Content Placeholder 5" descr="Screenshot (96).png"/>
          <p:cNvPicPr>
            <a:picLocks noGrp="1" noChangeAspect="1"/>
          </p:cNvPicPr>
          <p:nvPr>
            <p:ph idx="1"/>
          </p:nvPr>
        </p:nvPicPr>
        <p:blipFill>
          <a:blip r:embed="rId3" cstate="print"/>
          <a:stretch>
            <a:fillRect/>
          </a:stretch>
        </p:blipFill>
        <p:spPr>
          <a:xfrm>
            <a:off x="5148064" y="1484784"/>
            <a:ext cx="3349272" cy="46085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624110"/>
            <a:ext cx="6683765" cy="1280890"/>
          </a:xfrm>
        </p:spPr>
        <p:txBody>
          <a:bodyPr/>
          <a:lstStyle/>
          <a:p>
            <a:r>
              <a:rPr lang="en-IN" b="1" dirty="0" smtClean="0"/>
              <a:t>LIWC</a:t>
            </a:r>
            <a:endParaRPr lang="en-IN" dirty="0"/>
          </a:p>
        </p:txBody>
      </p:sp>
      <p:sp>
        <p:nvSpPr>
          <p:cNvPr id="3" name="Content Placeholder 2"/>
          <p:cNvSpPr>
            <a:spLocks noGrp="1"/>
          </p:cNvSpPr>
          <p:nvPr>
            <p:ph idx="1"/>
          </p:nvPr>
        </p:nvSpPr>
        <p:spPr>
          <a:xfrm>
            <a:off x="1547664" y="1905000"/>
            <a:ext cx="6624736" cy="4006222"/>
          </a:xfrm>
        </p:spPr>
        <p:txBody>
          <a:bodyPr>
            <a:normAutofit/>
          </a:bodyPr>
          <a:lstStyle/>
          <a:p>
            <a:pPr algn="just">
              <a:buNone/>
            </a:pPr>
            <a:endParaRPr lang="en-IN" dirty="0" smtClean="0"/>
          </a:p>
          <a:p>
            <a:pPr algn="just"/>
            <a:r>
              <a:rPr lang="en-IN" dirty="0" smtClean="0"/>
              <a:t>For each dictionary word, LIWC maintains a corresponding dictionary entry that defines one or more word categories</a:t>
            </a:r>
            <a:r>
              <a:rPr lang="en-IN" dirty="0" smtClean="0"/>
              <a:t>.</a:t>
            </a:r>
          </a:p>
          <a:p>
            <a:pPr algn="just"/>
            <a:r>
              <a:rPr lang="en-IN" dirty="0"/>
              <a:t>We extract the features from different features and change every depressive and non-depressive post into numerical values.</a:t>
            </a:r>
          </a:p>
          <a:p>
            <a:pPr algn="just"/>
            <a:endParaRPr lang="en-IN" dirty="0"/>
          </a:p>
        </p:txBody>
      </p:sp>
      <p:sp>
        <p:nvSpPr>
          <p:cNvPr id="5" name="Slide Number Placeholder 4"/>
          <p:cNvSpPr>
            <a:spLocks noGrp="1"/>
          </p:cNvSpPr>
          <p:nvPr>
            <p:ph type="sldNum" sz="quarter" idx="12"/>
          </p:nvPr>
        </p:nvSpPr>
        <p:spPr/>
        <p:txBody>
          <a:bodyPr/>
          <a:lstStyle/>
          <a:p>
            <a:fld id="{344F2A29-5C7E-4F92-AA19-751602616500}"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Topic Modeling</a:t>
            </a:r>
            <a:endParaRPr lang="en-IN" b="1" dirty="0"/>
          </a:p>
        </p:txBody>
      </p:sp>
      <p:sp>
        <p:nvSpPr>
          <p:cNvPr id="3" name="Content Placeholder 2"/>
          <p:cNvSpPr>
            <a:spLocks noGrp="1"/>
          </p:cNvSpPr>
          <p:nvPr>
            <p:ph idx="1"/>
          </p:nvPr>
        </p:nvSpPr>
        <p:spPr>
          <a:xfrm>
            <a:off x="1763688" y="1556792"/>
            <a:ext cx="6302499" cy="2448272"/>
          </a:xfrm>
        </p:spPr>
        <p:txBody>
          <a:bodyPr/>
          <a:lstStyle/>
          <a:p>
            <a:pPr algn="just"/>
            <a:r>
              <a:rPr lang="en-IN" dirty="0" smtClean="0"/>
              <a:t>We use the Latent Dirichlet Allocation(LDA) for performing the Topic modeling.</a:t>
            </a:r>
          </a:p>
          <a:p>
            <a:pPr algn="just"/>
            <a:r>
              <a:rPr lang="en-IN" dirty="0" smtClean="0"/>
              <a:t>LDA is a probabilistic generative model for deriving the underlying topics.</a:t>
            </a:r>
          </a:p>
          <a:p>
            <a:pPr algn="just"/>
            <a:r>
              <a:rPr lang="en-IN" dirty="0" smtClean="0"/>
              <a:t>It is useful for finding reasonably accurate mixtures of topics within a given document.</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17</a:t>
            </a:fld>
            <a:endParaRPr lang="en-IN"/>
          </a:p>
        </p:txBody>
      </p:sp>
      <p:pic>
        <p:nvPicPr>
          <p:cNvPr id="5" name="Content Placeholder 4" descr="ldanlp.png"/>
          <p:cNvPicPr>
            <a:picLocks noChangeAspect="1"/>
          </p:cNvPicPr>
          <p:nvPr/>
        </p:nvPicPr>
        <p:blipFill>
          <a:blip r:embed="rId2" cstate="print"/>
          <a:stretch>
            <a:fillRect/>
          </a:stretch>
        </p:blipFill>
        <p:spPr>
          <a:xfrm>
            <a:off x="1902746" y="3645024"/>
            <a:ext cx="6024381" cy="32129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Text Classification</a:t>
            </a:r>
            <a:endParaRPr lang="en-IN" b="1" dirty="0"/>
          </a:p>
        </p:txBody>
      </p:sp>
      <p:sp>
        <p:nvSpPr>
          <p:cNvPr id="3" name="Content Placeholder 2"/>
          <p:cNvSpPr>
            <a:spLocks noGrp="1"/>
          </p:cNvSpPr>
          <p:nvPr>
            <p:ph idx="1"/>
          </p:nvPr>
        </p:nvSpPr>
        <p:spPr/>
        <p:txBody>
          <a:bodyPr/>
          <a:lstStyle/>
          <a:p>
            <a:pPr algn="just"/>
            <a:r>
              <a:rPr lang="en-IN" dirty="0" smtClean="0"/>
              <a:t>To estimate the presence of depression, we employ classifying approaches to estimate the likelihood of depression within the users.</a:t>
            </a:r>
          </a:p>
          <a:p>
            <a:pPr algn="just"/>
            <a:endParaRPr lang="en-IN" dirty="0" smtClean="0"/>
          </a:p>
          <a:p>
            <a:pPr algn="just"/>
            <a:r>
              <a:rPr lang="en-IN" dirty="0" smtClean="0"/>
              <a:t>Five classification algorithms will be used. They are:</a:t>
            </a:r>
          </a:p>
          <a:p>
            <a:pPr lvl="1" algn="just">
              <a:buFont typeface="Wingdings" pitchFamily="2" charset="2"/>
              <a:buChar char="§"/>
            </a:pPr>
            <a:r>
              <a:rPr lang="en-IN" sz="1800" dirty="0" smtClean="0"/>
              <a:t>Logistic Regression</a:t>
            </a:r>
          </a:p>
          <a:p>
            <a:pPr lvl="1" algn="just">
              <a:buFont typeface="Wingdings" pitchFamily="2" charset="2"/>
              <a:buChar char="§"/>
            </a:pPr>
            <a:r>
              <a:rPr lang="en-IN" sz="1800" dirty="0" smtClean="0"/>
              <a:t>Support Vector Machine</a:t>
            </a:r>
          </a:p>
          <a:p>
            <a:pPr lvl="1" algn="just">
              <a:buFont typeface="Wingdings" pitchFamily="2" charset="2"/>
              <a:buChar char="§"/>
            </a:pPr>
            <a:r>
              <a:rPr lang="en-IN" sz="1800" dirty="0" smtClean="0"/>
              <a:t>Random Forest</a:t>
            </a:r>
          </a:p>
          <a:p>
            <a:pPr lvl="1" algn="just">
              <a:buFont typeface="Wingdings" pitchFamily="2" charset="2"/>
              <a:buChar char="§"/>
            </a:pPr>
            <a:r>
              <a:rPr lang="en-IN" sz="1800" dirty="0" smtClean="0"/>
              <a:t>Adaptive Boosting</a:t>
            </a:r>
          </a:p>
          <a:p>
            <a:pPr lvl="1" algn="just">
              <a:buFont typeface="Wingdings" pitchFamily="2" charset="2"/>
              <a:buChar char="§"/>
            </a:pPr>
            <a:r>
              <a:rPr lang="en-IN" sz="1800" dirty="0" smtClean="0"/>
              <a:t>Multilayer Perceptron</a:t>
            </a:r>
          </a:p>
          <a:p>
            <a:pPr lvl="1" algn="just">
              <a:buFont typeface="Wingdings" pitchFamily="2" charset="2"/>
              <a:buChar char="§"/>
            </a:pPr>
            <a:endParaRPr lang="en-IN" dirty="0" smtClean="0"/>
          </a:p>
        </p:txBody>
      </p:sp>
      <p:sp>
        <p:nvSpPr>
          <p:cNvPr id="4" name="Slide Number Placeholder 3"/>
          <p:cNvSpPr>
            <a:spLocks noGrp="1"/>
          </p:cNvSpPr>
          <p:nvPr>
            <p:ph type="sldNum" sz="quarter" idx="12"/>
          </p:nvPr>
        </p:nvSpPr>
        <p:spPr/>
        <p:txBody>
          <a:bodyPr/>
          <a:lstStyle/>
          <a:p>
            <a:fld id="{344F2A29-5C7E-4F92-AA19-751602616500}"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Logistic Regression</a:t>
            </a:r>
            <a:endParaRPr lang="en-IN" b="1" dirty="0"/>
          </a:p>
        </p:txBody>
      </p:sp>
      <p:sp>
        <p:nvSpPr>
          <p:cNvPr id="3" name="Content Placeholder 2"/>
          <p:cNvSpPr>
            <a:spLocks noGrp="1"/>
          </p:cNvSpPr>
          <p:nvPr>
            <p:ph idx="1"/>
          </p:nvPr>
        </p:nvSpPr>
        <p:spPr>
          <a:xfrm>
            <a:off x="1835696" y="1772816"/>
            <a:ext cx="6686550" cy="3777622"/>
          </a:xfrm>
        </p:spPr>
        <p:txBody>
          <a:bodyPr>
            <a:noAutofit/>
          </a:bodyPr>
          <a:lstStyle/>
          <a:p>
            <a:pPr algn="just"/>
            <a:r>
              <a:rPr lang="en-IN" dirty="0" smtClean="0"/>
              <a:t>Logistic Regression estimates the probability that a data item belongs to a particular category.</a:t>
            </a:r>
          </a:p>
          <a:p>
            <a:pPr algn="just"/>
            <a:r>
              <a:rPr lang="en-IN" dirty="0" smtClean="0"/>
              <a:t>The logistic function or sigmoid function will be used to model the probabilities. The sigmoid function gives output between 0 and 1 for all the input values.</a:t>
            </a:r>
          </a:p>
          <a:p>
            <a:pPr algn="just"/>
            <a:r>
              <a:rPr lang="en-IN" dirty="0" smtClean="0"/>
              <a:t>The logistic function will always produce an S-shaped curve regardless of the input variable X. </a:t>
            </a:r>
          </a:p>
          <a:p>
            <a:pPr algn="just"/>
            <a:r>
              <a:rPr lang="en-IN" dirty="0"/>
              <a:t>The coefficients b0 and b1 are unknown, and must be estimated based on the available training data. </a:t>
            </a:r>
            <a:endParaRPr lang="en-IN" dirty="0" smtClean="0"/>
          </a:p>
          <a:p>
            <a:pPr algn="just"/>
            <a:r>
              <a:rPr lang="en-IN" dirty="0"/>
              <a:t>The probability p(x) is calculated, which yields a value of either 0 or 1.</a:t>
            </a:r>
          </a:p>
          <a:p>
            <a:pPr algn="just"/>
            <a:r>
              <a:rPr lang="en-IN" dirty="0"/>
              <a:t>In our case, we can assume that 1 indicates depressive post and 0 indicates non-depressive post.</a:t>
            </a:r>
          </a:p>
          <a:p>
            <a:pPr algn="just"/>
            <a:endParaRPr lang="en-IN" dirty="0"/>
          </a:p>
          <a:p>
            <a:pPr marL="0" indent="0" algn="just">
              <a:buNone/>
            </a:pPr>
            <a:endParaRPr lang="en-IN" dirty="0" smtClean="0"/>
          </a:p>
        </p:txBody>
      </p:sp>
      <p:sp>
        <p:nvSpPr>
          <p:cNvPr id="4" name="Slide Number Placeholder 3"/>
          <p:cNvSpPr>
            <a:spLocks noGrp="1"/>
          </p:cNvSpPr>
          <p:nvPr>
            <p:ph type="sldNum" sz="quarter" idx="12"/>
          </p:nvPr>
        </p:nvSpPr>
        <p:spPr/>
        <p:txBody>
          <a:bodyPr/>
          <a:lstStyle/>
          <a:p>
            <a:fld id="{344F2A29-5C7E-4F92-AA19-751602616500}"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a:xfrm>
            <a:off x="1835696" y="1905000"/>
            <a:ext cx="6686550" cy="4282422"/>
          </a:xfrm>
        </p:spPr>
        <p:txBody>
          <a:bodyPr>
            <a:noAutofit/>
          </a:bodyPr>
          <a:lstStyle/>
          <a:p>
            <a:pPr algn="just"/>
            <a:r>
              <a:rPr lang="en-IN" dirty="0" smtClean="0"/>
              <a:t>Depression is viewed as the largest contributor to mental disability and a major reason for suicide. It has an impact on the language usage reflected in the written text. The social media users posts will be examined to detect any factors that may reveal the depression attitudes of the relevant online </a:t>
            </a:r>
            <a:r>
              <a:rPr lang="en-IN" dirty="0" smtClean="0"/>
              <a:t>users. Natural </a:t>
            </a:r>
            <a:r>
              <a:rPr lang="en-IN" dirty="0" smtClean="0"/>
              <a:t>Language Processing(NLP) and Machine Learning(ML) techniques will be applied to train the data and evaluate the efficiency of the models. </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Logistic </a:t>
            </a:r>
            <a:r>
              <a:rPr lang="en-IN" b="1" dirty="0" smtClean="0"/>
              <a:t>Regression</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20</a:t>
            </a:fld>
            <a:endParaRPr lang="en-IN"/>
          </a:p>
        </p:txBody>
      </p:sp>
      <p:pic>
        <p:nvPicPr>
          <p:cNvPr id="5" name="Picture 4" descr="LogReg_1.png"/>
          <p:cNvPicPr>
            <a:picLocks noChangeAspect="1"/>
          </p:cNvPicPr>
          <p:nvPr/>
        </p:nvPicPr>
        <p:blipFill>
          <a:blip r:embed="rId2" cstate="print"/>
          <a:stretch>
            <a:fillRect/>
          </a:stretch>
        </p:blipFill>
        <p:spPr>
          <a:xfrm>
            <a:off x="2195736" y="2132856"/>
            <a:ext cx="4896544" cy="363893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Logistic </a:t>
            </a:r>
            <a:r>
              <a:rPr lang="en-IN" b="1" dirty="0" smtClean="0"/>
              <a:t>Regression</a:t>
            </a:r>
            <a:endParaRPr lang="en-IN" dirty="0"/>
          </a:p>
        </p:txBody>
      </p:sp>
      <p:sp>
        <p:nvSpPr>
          <p:cNvPr id="3" name="Content Placeholder 2"/>
          <p:cNvSpPr>
            <a:spLocks noGrp="1"/>
          </p:cNvSpPr>
          <p:nvPr>
            <p:ph idx="1"/>
          </p:nvPr>
        </p:nvSpPr>
        <p:spPr/>
        <p:txBody>
          <a:bodyPr/>
          <a:lstStyle/>
          <a:p>
            <a:pPr algn="just"/>
            <a:r>
              <a:rPr lang="en-IN" sz="2000" b="1" dirty="0" smtClean="0"/>
              <a:t>MERITS:</a:t>
            </a:r>
            <a:endParaRPr lang="en-IN" sz="1800" dirty="0" smtClean="0"/>
          </a:p>
          <a:p>
            <a:pPr lvl="1" algn="just">
              <a:buFont typeface="Wingdings" pitchFamily="2" charset="2"/>
              <a:buChar char="§"/>
            </a:pPr>
            <a:r>
              <a:rPr lang="en-IN" sz="1800" dirty="0" smtClean="0"/>
              <a:t>Easy to interpret.</a:t>
            </a:r>
          </a:p>
          <a:p>
            <a:pPr lvl="1" algn="just">
              <a:buNone/>
            </a:pPr>
            <a:endParaRPr lang="en-IN" sz="1800" dirty="0" smtClean="0"/>
          </a:p>
          <a:p>
            <a:pPr algn="just"/>
            <a:r>
              <a:rPr lang="en-IN" sz="2000" b="1" dirty="0" smtClean="0"/>
              <a:t>DEMERITS:</a:t>
            </a:r>
          </a:p>
          <a:p>
            <a:pPr lvl="1" algn="just">
              <a:buFont typeface="Wingdings" pitchFamily="2" charset="2"/>
              <a:buChar char="§"/>
            </a:pPr>
            <a:r>
              <a:rPr lang="en-IN" sz="1800" dirty="0" smtClean="0"/>
              <a:t>Vulnerability for overfitting.</a:t>
            </a:r>
          </a:p>
          <a:p>
            <a:pPr lvl="1" algn="just">
              <a:buFont typeface="Wingdings" pitchFamily="2" charset="2"/>
              <a:buChar char="§"/>
            </a:pPr>
            <a:r>
              <a:rPr lang="en-IN" sz="1800" dirty="0" smtClean="0"/>
              <a:t>Works only with linearly seperable data.</a:t>
            </a:r>
          </a:p>
          <a:p>
            <a:pPr algn="just">
              <a:buNone/>
            </a:pPr>
            <a:endParaRPr lang="en-IN" sz="2000"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Vector Machine</a:t>
            </a:r>
            <a:endParaRPr lang="en-IN" b="1" dirty="0"/>
          </a:p>
        </p:txBody>
      </p:sp>
      <p:sp>
        <p:nvSpPr>
          <p:cNvPr id="3" name="Content Placeholder 2"/>
          <p:cNvSpPr>
            <a:spLocks noGrp="1"/>
          </p:cNvSpPr>
          <p:nvPr>
            <p:ph idx="1"/>
          </p:nvPr>
        </p:nvSpPr>
        <p:spPr/>
        <p:txBody>
          <a:bodyPr/>
          <a:lstStyle/>
          <a:p>
            <a:pPr algn="just"/>
            <a:r>
              <a:rPr lang="en-IN" dirty="0" smtClean="0"/>
              <a:t>SVM is a discriminative classifier formally defined by a separating hyperplane.</a:t>
            </a:r>
          </a:p>
          <a:p>
            <a:pPr algn="just"/>
            <a:r>
              <a:rPr lang="en-IN" dirty="0" smtClean="0"/>
              <a:t>It’s main task is to select a hyperplane with the maximum possible margin between the support vectors in the given dataset.</a:t>
            </a:r>
          </a:p>
          <a:p>
            <a:pPr algn="just"/>
            <a:r>
              <a:rPr lang="en-IN" dirty="0" smtClean="0"/>
              <a:t>Hyperplane is a decision plane that separates between a set of objects having different class memberships.</a:t>
            </a:r>
          </a:p>
          <a:p>
            <a:pPr algn="just"/>
            <a:r>
              <a:rPr lang="en-IN" dirty="0" smtClean="0"/>
              <a:t>Margin is the perpendicular distance between the hyperplane and the support vectors. </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Vector </a:t>
            </a:r>
            <a:r>
              <a:rPr lang="en-IN" b="1" dirty="0" smtClean="0"/>
              <a:t>Machine</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23</a:t>
            </a:fld>
            <a:endParaRPr lang="en-IN"/>
          </a:p>
        </p:txBody>
      </p:sp>
      <p:pic>
        <p:nvPicPr>
          <p:cNvPr id="5" name="Picture 4" descr="svm.png"/>
          <p:cNvPicPr>
            <a:picLocks noChangeAspect="1"/>
          </p:cNvPicPr>
          <p:nvPr/>
        </p:nvPicPr>
        <p:blipFill>
          <a:blip r:embed="rId2" cstate="print"/>
          <a:stretch>
            <a:fillRect/>
          </a:stretch>
        </p:blipFill>
        <p:spPr>
          <a:xfrm>
            <a:off x="1907704" y="2564904"/>
            <a:ext cx="5970821" cy="313369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Vector </a:t>
            </a:r>
            <a:r>
              <a:rPr lang="en-IN" b="1" dirty="0" smtClean="0"/>
              <a:t>Machine</a:t>
            </a:r>
            <a:endParaRPr lang="en-IN" dirty="0"/>
          </a:p>
        </p:txBody>
      </p:sp>
      <p:sp>
        <p:nvSpPr>
          <p:cNvPr id="3" name="Content Placeholder 2"/>
          <p:cNvSpPr>
            <a:spLocks noGrp="1"/>
          </p:cNvSpPr>
          <p:nvPr>
            <p:ph idx="1"/>
          </p:nvPr>
        </p:nvSpPr>
        <p:spPr/>
        <p:txBody>
          <a:bodyPr>
            <a:normAutofit fontScale="92500" lnSpcReduction="10000"/>
          </a:bodyPr>
          <a:lstStyle/>
          <a:p>
            <a:endParaRPr lang="en-IN" sz="2000" b="1" dirty="0" smtClean="0"/>
          </a:p>
          <a:p>
            <a:r>
              <a:rPr lang="en-IN" sz="2200" b="1" dirty="0" smtClean="0"/>
              <a:t>MERITS:</a:t>
            </a:r>
          </a:p>
          <a:p>
            <a:pPr lvl="1" algn="just">
              <a:buFont typeface="Wingdings" pitchFamily="2" charset="2"/>
              <a:buChar char="§"/>
            </a:pPr>
            <a:r>
              <a:rPr lang="en-IN" sz="1900" dirty="0" smtClean="0"/>
              <a:t>Good prediction in a variety of situations.</a:t>
            </a:r>
          </a:p>
          <a:p>
            <a:pPr lvl="1" algn="just">
              <a:buFont typeface="Wingdings" pitchFamily="2" charset="2"/>
              <a:buChar char="§"/>
            </a:pPr>
            <a:r>
              <a:rPr lang="en-IN" sz="1900" dirty="0" smtClean="0"/>
              <a:t>Easy to interpret results.</a:t>
            </a:r>
          </a:p>
          <a:p>
            <a:pPr lvl="1">
              <a:buNone/>
            </a:pPr>
            <a:endParaRPr lang="en-IN" sz="1800" dirty="0" smtClean="0"/>
          </a:p>
          <a:p>
            <a:r>
              <a:rPr lang="en-IN" sz="2200" b="1" dirty="0" smtClean="0"/>
              <a:t>DEMERITS:</a:t>
            </a:r>
          </a:p>
          <a:p>
            <a:pPr lvl="1" algn="just">
              <a:buFont typeface="Wingdings" pitchFamily="2" charset="2"/>
              <a:buChar char="§"/>
            </a:pPr>
            <a:r>
              <a:rPr lang="en-IN" sz="1900" dirty="0" smtClean="0"/>
              <a:t>Computationally expensive.</a:t>
            </a:r>
          </a:p>
          <a:p>
            <a:pPr lvl="1" algn="just">
              <a:buFont typeface="Wingdings" pitchFamily="2" charset="2"/>
              <a:buChar char="§"/>
            </a:pPr>
            <a:r>
              <a:rPr lang="en-IN" sz="1900" dirty="0" smtClean="0"/>
              <a:t>Complexity is high.</a:t>
            </a:r>
          </a:p>
          <a:p>
            <a:pPr lvl="1" algn="just">
              <a:buFont typeface="Wingdings" pitchFamily="2" charset="2"/>
              <a:buChar char="§"/>
            </a:pPr>
            <a:r>
              <a:rPr lang="en-IN" sz="1900" dirty="0" smtClean="0"/>
              <a:t>Requires more memory and time for training the model.</a:t>
            </a:r>
          </a:p>
        </p:txBody>
      </p:sp>
      <p:sp>
        <p:nvSpPr>
          <p:cNvPr id="4" name="Slide Number Placeholder 3"/>
          <p:cNvSpPr>
            <a:spLocks noGrp="1"/>
          </p:cNvSpPr>
          <p:nvPr>
            <p:ph type="sldNum" sz="quarter" idx="12"/>
          </p:nvPr>
        </p:nvSpPr>
        <p:spPr/>
        <p:txBody>
          <a:bodyPr/>
          <a:lstStyle/>
          <a:p>
            <a:fld id="{344F2A29-5C7E-4F92-AA19-751602616500}"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Random Forest</a:t>
            </a:r>
            <a:endParaRPr lang="en-IN" b="1" dirty="0"/>
          </a:p>
        </p:txBody>
      </p:sp>
      <p:sp>
        <p:nvSpPr>
          <p:cNvPr id="3" name="Content Placeholder 2"/>
          <p:cNvSpPr>
            <a:spLocks noGrp="1"/>
          </p:cNvSpPr>
          <p:nvPr>
            <p:ph idx="1"/>
          </p:nvPr>
        </p:nvSpPr>
        <p:spPr/>
        <p:txBody>
          <a:bodyPr/>
          <a:lstStyle/>
          <a:p>
            <a:pPr lvl="0" algn="just"/>
            <a:r>
              <a:rPr lang="en-IN" dirty="0" smtClean="0"/>
              <a:t>It creates a forest with a number of decision trees.</a:t>
            </a:r>
          </a:p>
          <a:p>
            <a:pPr lvl="0" algn="just"/>
            <a:r>
              <a:rPr lang="en-IN" dirty="0" smtClean="0"/>
              <a:t>Decision trees are created from randomly selected subset of training set.</a:t>
            </a:r>
          </a:p>
          <a:p>
            <a:pPr lvl="0" algn="just"/>
            <a:r>
              <a:rPr lang="en-IN" dirty="0" smtClean="0"/>
              <a:t>The training algorithm of random forest is called bootstrap algorithm or bagging technique.</a:t>
            </a:r>
          </a:p>
          <a:p>
            <a:pPr lvl="0" algn="just"/>
            <a:r>
              <a:rPr lang="en-IN" dirty="0" smtClean="0"/>
              <a:t>Aggregates the votes from different decision trees to decide the final class of the test object.</a:t>
            </a:r>
          </a:p>
          <a:p>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Random </a:t>
            </a:r>
            <a:r>
              <a:rPr lang="en-IN" b="1" dirty="0" smtClean="0"/>
              <a:t>Forest</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26</a:t>
            </a:fld>
            <a:endParaRPr lang="en-IN"/>
          </a:p>
        </p:txBody>
      </p:sp>
      <p:pic>
        <p:nvPicPr>
          <p:cNvPr id="5" name="Content Placeholder 4" descr="randomforest.jpg"/>
          <p:cNvPicPr>
            <a:picLocks noGrp="1" noChangeAspect="1"/>
          </p:cNvPicPr>
          <p:nvPr>
            <p:ph idx="1"/>
          </p:nvPr>
        </p:nvPicPr>
        <p:blipFill>
          <a:blip r:embed="rId2" cstate="print"/>
          <a:stretch>
            <a:fillRect/>
          </a:stretch>
        </p:blipFill>
        <p:spPr>
          <a:xfrm>
            <a:off x="1835696" y="2132856"/>
            <a:ext cx="6428440" cy="381642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Random </a:t>
            </a:r>
            <a:r>
              <a:rPr lang="en-IN" b="1" dirty="0" smtClean="0"/>
              <a:t>Forest</a:t>
            </a:r>
            <a:endParaRPr lang="en-IN" dirty="0"/>
          </a:p>
        </p:txBody>
      </p:sp>
      <p:sp>
        <p:nvSpPr>
          <p:cNvPr id="3" name="Content Placeholder 2"/>
          <p:cNvSpPr>
            <a:spLocks noGrp="1"/>
          </p:cNvSpPr>
          <p:nvPr>
            <p:ph idx="1"/>
          </p:nvPr>
        </p:nvSpPr>
        <p:spPr/>
        <p:txBody>
          <a:bodyPr>
            <a:normAutofit/>
          </a:bodyPr>
          <a:lstStyle/>
          <a:p>
            <a:r>
              <a:rPr lang="en-IN" sz="2000" b="1" dirty="0" smtClean="0"/>
              <a:t>MERITS:</a:t>
            </a:r>
          </a:p>
          <a:p>
            <a:pPr lvl="1" algn="just">
              <a:buFont typeface="Wingdings" pitchFamily="2" charset="2"/>
              <a:buChar char="§"/>
            </a:pPr>
            <a:r>
              <a:rPr lang="en-IN" sz="1800" dirty="0" smtClean="0"/>
              <a:t>Efficient on large datasets.</a:t>
            </a:r>
          </a:p>
          <a:p>
            <a:pPr lvl="1" algn="just">
              <a:buFont typeface="Wingdings" pitchFamily="2" charset="2"/>
              <a:buChar char="§"/>
            </a:pPr>
            <a:r>
              <a:rPr lang="en-IN" sz="1800" dirty="0" smtClean="0"/>
              <a:t>Deals with high dimensional data.</a:t>
            </a:r>
          </a:p>
          <a:p>
            <a:pPr lvl="1">
              <a:buNone/>
            </a:pPr>
            <a:endParaRPr lang="en-IN" sz="1800" b="1" dirty="0" smtClean="0"/>
          </a:p>
          <a:p>
            <a:r>
              <a:rPr lang="en-IN" sz="2000" b="1" dirty="0" smtClean="0"/>
              <a:t>DEMERITS:</a:t>
            </a:r>
          </a:p>
          <a:p>
            <a:pPr lvl="1" algn="just">
              <a:buFont typeface="Wingdings" pitchFamily="2" charset="2"/>
              <a:buChar char="§"/>
            </a:pPr>
            <a:r>
              <a:rPr lang="en-IN" sz="1800" dirty="0" smtClean="0"/>
              <a:t>Observed to be over fit  with noisy classification tasks.</a:t>
            </a:r>
          </a:p>
          <a:p>
            <a:pPr lvl="1" algn="just">
              <a:buFont typeface="Wingdings" pitchFamily="2" charset="2"/>
              <a:buChar char="§"/>
            </a:pPr>
            <a:r>
              <a:rPr lang="en-IN" sz="1800" dirty="0" smtClean="0"/>
              <a:t>Large number of trees makes the algorithm slow  for real-time prediction.</a:t>
            </a:r>
          </a:p>
          <a:p>
            <a:endParaRPr lang="en-IN" sz="2000" b="1"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Adaptive Boosting</a:t>
            </a:r>
            <a:endParaRPr lang="en-IN" b="1" dirty="0"/>
          </a:p>
        </p:txBody>
      </p:sp>
      <p:sp>
        <p:nvSpPr>
          <p:cNvPr id="3" name="Content Placeholder 2"/>
          <p:cNvSpPr>
            <a:spLocks noGrp="1"/>
          </p:cNvSpPr>
          <p:nvPr>
            <p:ph idx="1"/>
          </p:nvPr>
        </p:nvSpPr>
        <p:spPr/>
        <p:txBody>
          <a:bodyPr>
            <a:noAutofit/>
          </a:bodyPr>
          <a:lstStyle/>
          <a:p>
            <a:pPr algn="just"/>
            <a:r>
              <a:rPr lang="en-IN" dirty="0" smtClean="0"/>
              <a:t>It is an ensemble technique that can combine many weak classifiers into one strong classifier.</a:t>
            </a:r>
          </a:p>
          <a:p>
            <a:pPr algn="just"/>
            <a:r>
              <a:rPr lang="en-IN" dirty="0" smtClean="0"/>
              <a:t>The concept of adaboost is about correcting the mistakes of the previous classifiers.  </a:t>
            </a:r>
          </a:p>
          <a:p>
            <a:pPr algn="just"/>
            <a:r>
              <a:rPr lang="en-IN" dirty="0" smtClean="0"/>
              <a:t>The most common algorithm used with Adaboost are decision trees with one level, often called as decision stumps. </a:t>
            </a:r>
          </a:p>
        </p:txBody>
      </p:sp>
      <p:sp>
        <p:nvSpPr>
          <p:cNvPr id="4" name="Slide Number Placeholder 3"/>
          <p:cNvSpPr>
            <a:spLocks noGrp="1"/>
          </p:cNvSpPr>
          <p:nvPr>
            <p:ph type="sldNum" sz="quarter" idx="12"/>
          </p:nvPr>
        </p:nvSpPr>
        <p:spPr/>
        <p:txBody>
          <a:bodyPr/>
          <a:lstStyle/>
          <a:p>
            <a:fld id="{344F2A29-5C7E-4F92-AA19-751602616500}"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Adaptive </a:t>
            </a:r>
            <a:r>
              <a:rPr lang="en-IN" b="1" dirty="0" smtClean="0"/>
              <a:t>Boosting</a:t>
            </a:r>
            <a:endParaRPr lang="en-IN" dirty="0"/>
          </a:p>
        </p:txBody>
      </p:sp>
      <p:sp>
        <p:nvSpPr>
          <p:cNvPr id="3" name="Content Placeholder 2"/>
          <p:cNvSpPr>
            <a:spLocks noGrp="1"/>
          </p:cNvSpPr>
          <p:nvPr>
            <p:ph idx="1"/>
          </p:nvPr>
        </p:nvSpPr>
        <p:spPr/>
        <p:txBody>
          <a:bodyPr>
            <a:noAutofit/>
          </a:bodyPr>
          <a:lstStyle/>
          <a:p>
            <a:pPr algn="just"/>
            <a:r>
              <a:rPr lang="en-IN" dirty="0" smtClean="0"/>
              <a:t>Each instance in the training dataset is initialized to a weight. A decision stump is prepared on the training data using the weighted samples. </a:t>
            </a:r>
          </a:p>
          <a:p>
            <a:pPr algn="just"/>
            <a:r>
              <a:rPr lang="en-IN" dirty="0" smtClean="0"/>
              <a:t>Each decision stump makes one decision on one input variable and outputs a +1.0 or -1.0. </a:t>
            </a:r>
          </a:p>
          <a:p>
            <a:pPr algn="just"/>
            <a:r>
              <a:rPr lang="en-IN" dirty="0" smtClean="0"/>
              <a:t>The training weights are updated giving more weight to incorrectly predicted instances, and less weight to correctly predicted instances</a:t>
            </a:r>
            <a:r>
              <a:rPr lang="en-IN" dirty="0" smtClean="0"/>
              <a:t>.</a:t>
            </a:r>
          </a:p>
          <a:p>
            <a:pPr algn="just"/>
            <a:r>
              <a:rPr lang="en-IN" dirty="0" smtClean="0"/>
              <a:t> </a:t>
            </a:r>
            <a:r>
              <a:rPr lang="en-IN" dirty="0" smtClean="0"/>
              <a:t>The process continues until </a:t>
            </a:r>
            <a:r>
              <a:rPr lang="en-IN" dirty="0" smtClean="0"/>
              <a:t>no </a:t>
            </a:r>
            <a:r>
              <a:rPr lang="en-IN" dirty="0" smtClean="0"/>
              <a:t>further improvement can be made on the training dataset.</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p>
        </p:txBody>
      </p:sp>
      <p:sp>
        <p:nvSpPr>
          <p:cNvPr id="3" name="Content Placeholder 2"/>
          <p:cNvSpPr>
            <a:spLocks noGrp="1"/>
          </p:cNvSpPr>
          <p:nvPr>
            <p:ph idx="1"/>
          </p:nvPr>
        </p:nvSpPr>
        <p:spPr/>
        <p:txBody>
          <a:bodyPr/>
          <a:lstStyle/>
          <a:p>
            <a:pPr algn="just"/>
            <a:r>
              <a:rPr lang="en-US" dirty="0"/>
              <a:t>The study has four specific contributions: </a:t>
            </a:r>
          </a:p>
          <a:p>
            <a:pPr algn="just"/>
            <a:r>
              <a:rPr lang="en-US" dirty="0"/>
              <a:t>1. To examine the relationship between depression and user’s language usage.</a:t>
            </a:r>
          </a:p>
          <a:p>
            <a:pPr algn="just"/>
            <a:r>
              <a:rPr lang="en-US" dirty="0"/>
              <a:t>2. To design three LIWC features for our specific research problem.</a:t>
            </a:r>
          </a:p>
          <a:p>
            <a:pPr algn="just"/>
            <a:r>
              <a:rPr lang="en-US" dirty="0"/>
              <a:t>3. To evaluate the power of N-grams probabilities, LIWC and LDA as single features for performance accuracy.</a:t>
            </a:r>
          </a:p>
          <a:p>
            <a:pPr algn="just"/>
            <a:r>
              <a:rPr lang="en-US" dirty="0"/>
              <a:t>4. To show the predictive power of both single and combined features with proposed classification approaches to achieve a higher performance in depression identification tasks.</a:t>
            </a:r>
          </a:p>
          <a:p>
            <a:pPr marL="0" indent="0">
              <a:buNone/>
            </a:pPr>
            <a:endParaRPr lang="en-US"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3</a:t>
            </a:fld>
            <a:endParaRPr lang="en-IN"/>
          </a:p>
        </p:txBody>
      </p:sp>
    </p:spTree>
    <p:extLst>
      <p:ext uri="{BB962C8B-B14F-4D97-AF65-F5344CB8AC3E}">
        <p14:creationId xmlns:p14="http://schemas.microsoft.com/office/powerpoint/2010/main" val="1166906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Adaptive </a:t>
            </a:r>
            <a:r>
              <a:rPr lang="en-IN" b="1" dirty="0" smtClean="0"/>
              <a:t>Boosting</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30</a:t>
            </a:fld>
            <a:endParaRPr lang="en-IN"/>
          </a:p>
        </p:txBody>
      </p:sp>
      <p:pic>
        <p:nvPicPr>
          <p:cNvPr id="5" name="Picture 4" descr="adaboost.png"/>
          <p:cNvPicPr>
            <a:picLocks noChangeAspect="1"/>
          </p:cNvPicPr>
          <p:nvPr/>
        </p:nvPicPr>
        <p:blipFill>
          <a:blip r:embed="rId2" cstate="print"/>
          <a:stretch>
            <a:fillRect/>
          </a:stretch>
        </p:blipFill>
        <p:spPr>
          <a:xfrm>
            <a:off x="2411760" y="2204864"/>
            <a:ext cx="5400600" cy="4139411"/>
          </a:xfrm>
          <a:prstGeom prst="rect">
            <a:avLst/>
          </a:prstGeom>
        </p:spPr>
      </p:pic>
      <p:sp>
        <p:nvSpPr>
          <p:cNvPr id="6" name="Content Placeholder 5"/>
          <p:cNvSpPr>
            <a:spLocks noGrp="1"/>
          </p:cNvSpPr>
          <p:nvPr>
            <p:ph idx="1"/>
          </p:nvPr>
        </p:nvSpPr>
        <p:spPr>
          <a:xfrm flipV="1">
            <a:off x="9612560" y="6857999"/>
            <a:ext cx="72008" cy="45719"/>
          </a:xfrm>
        </p:spPr>
        <p:txBody>
          <a:bodyPr>
            <a:normAutofit fontScale="25000" lnSpcReduction="20000"/>
          </a:bodyPr>
          <a:lstStyle/>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Adaptive </a:t>
            </a:r>
            <a:r>
              <a:rPr lang="en-IN" b="1" dirty="0" smtClean="0"/>
              <a:t>Boosting</a:t>
            </a:r>
            <a:endParaRPr lang="en-IN" dirty="0"/>
          </a:p>
        </p:txBody>
      </p:sp>
      <p:sp>
        <p:nvSpPr>
          <p:cNvPr id="3" name="Content Placeholder 2"/>
          <p:cNvSpPr>
            <a:spLocks noGrp="1"/>
          </p:cNvSpPr>
          <p:nvPr>
            <p:ph idx="1"/>
          </p:nvPr>
        </p:nvSpPr>
        <p:spPr/>
        <p:txBody>
          <a:bodyPr>
            <a:normAutofit/>
          </a:bodyPr>
          <a:lstStyle/>
          <a:p>
            <a:r>
              <a:rPr lang="en-IN" sz="2000" b="1" dirty="0" smtClean="0"/>
              <a:t>MERITS:</a:t>
            </a:r>
          </a:p>
          <a:p>
            <a:pPr lvl="1">
              <a:buFont typeface="Wingdings" pitchFamily="2" charset="2"/>
              <a:buChar char="§"/>
            </a:pPr>
            <a:r>
              <a:rPr lang="en-IN" sz="1800" dirty="0" smtClean="0"/>
              <a:t>Simple to implement.</a:t>
            </a:r>
          </a:p>
          <a:p>
            <a:pPr lvl="1">
              <a:buFont typeface="Wingdings" pitchFamily="2" charset="2"/>
              <a:buChar char="§"/>
            </a:pPr>
            <a:r>
              <a:rPr lang="en-IN" sz="1800" dirty="0" smtClean="0"/>
              <a:t>Fairly good generalization.</a:t>
            </a:r>
          </a:p>
          <a:p>
            <a:pPr lvl="1">
              <a:buFont typeface="Wingdings" pitchFamily="2" charset="2"/>
              <a:buChar char="§"/>
            </a:pPr>
            <a:endParaRPr lang="en-IN" sz="2000" b="1" dirty="0" smtClean="0"/>
          </a:p>
          <a:p>
            <a:r>
              <a:rPr lang="en-IN" sz="2000" b="1" dirty="0" smtClean="0"/>
              <a:t>DEMERITS:</a:t>
            </a:r>
          </a:p>
          <a:p>
            <a:pPr lvl="1">
              <a:buFont typeface="Wingdings" pitchFamily="2" charset="2"/>
              <a:buChar char="§"/>
            </a:pPr>
            <a:r>
              <a:rPr lang="en-IN" sz="1800" dirty="0" smtClean="0"/>
              <a:t>Sensitive to noisy data and outliers.</a:t>
            </a:r>
          </a:p>
        </p:txBody>
      </p:sp>
      <p:sp>
        <p:nvSpPr>
          <p:cNvPr id="4" name="Slide Number Placeholder 3"/>
          <p:cNvSpPr>
            <a:spLocks noGrp="1"/>
          </p:cNvSpPr>
          <p:nvPr>
            <p:ph type="sldNum" sz="quarter" idx="12"/>
          </p:nvPr>
        </p:nvSpPr>
        <p:spPr/>
        <p:txBody>
          <a:bodyPr/>
          <a:lstStyle/>
          <a:p>
            <a:fld id="{344F2A29-5C7E-4F92-AA19-751602616500}"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Multilayer Perceptron</a:t>
            </a:r>
            <a:endParaRPr lang="en-IN" b="1" dirty="0"/>
          </a:p>
        </p:txBody>
      </p:sp>
      <p:sp>
        <p:nvSpPr>
          <p:cNvPr id="3" name="Content Placeholder 2"/>
          <p:cNvSpPr>
            <a:spLocks noGrp="1"/>
          </p:cNvSpPr>
          <p:nvPr>
            <p:ph idx="1"/>
          </p:nvPr>
        </p:nvSpPr>
        <p:spPr>
          <a:xfrm>
            <a:off x="1989906" y="2133600"/>
            <a:ext cx="6686550" cy="3777622"/>
          </a:xfrm>
        </p:spPr>
        <p:txBody>
          <a:bodyPr/>
          <a:lstStyle/>
          <a:p>
            <a:pPr algn="just"/>
            <a:r>
              <a:rPr lang="en-IN" dirty="0" smtClean="0"/>
              <a:t>Multilayer Perceptron is a feedforward artificial neural network often used for modelling complex relationships between the input and output layers.</a:t>
            </a:r>
          </a:p>
          <a:p>
            <a:pPr algn="just"/>
            <a:r>
              <a:rPr lang="en-IN" dirty="0" smtClean="0"/>
              <a:t>It is characterized by one input layer, one output layer and one or more hidden layers</a:t>
            </a:r>
            <a:r>
              <a:rPr lang="en-IN" dirty="0" smtClean="0"/>
              <a:t>.</a:t>
            </a:r>
          </a:p>
          <a:p>
            <a:pPr algn="just"/>
            <a:r>
              <a:rPr lang="en-IN" dirty="0"/>
              <a:t>Every layer should have a feed-forward loop and back propagation loop.</a:t>
            </a:r>
          </a:p>
          <a:p>
            <a:pPr marL="0" indent="0" algn="just">
              <a:buNone/>
            </a:pPr>
            <a:endParaRPr lang="en-IN" dirty="0" smtClean="0"/>
          </a:p>
        </p:txBody>
      </p:sp>
      <p:sp>
        <p:nvSpPr>
          <p:cNvPr id="4" name="Slide Number Placeholder 3"/>
          <p:cNvSpPr>
            <a:spLocks noGrp="1"/>
          </p:cNvSpPr>
          <p:nvPr>
            <p:ph type="sldNum" sz="quarter" idx="12"/>
          </p:nvPr>
        </p:nvSpPr>
        <p:spPr/>
        <p:txBody>
          <a:bodyPr/>
          <a:lstStyle/>
          <a:p>
            <a:fld id="{344F2A29-5C7E-4F92-AA19-751602616500}"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Multilayer </a:t>
            </a:r>
            <a:r>
              <a:rPr lang="en-IN" b="1" dirty="0" smtClean="0"/>
              <a:t>Perceptron</a:t>
            </a:r>
            <a:endParaRPr lang="en-IN" dirty="0"/>
          </a:p>
        </p:txBody>
      </p:sp>
      <p:sp>
        <p:nvSpPr>
          <p:cNvPr id="3" name="Content Placeholder 2"/>
          <p:cNvSpPr>
            <a:spLocks noGrp="1"/>
          </p:cNvSpPr>
          <p:nvPr>
            <p:ph idx="1"/>
          </p:nvPr>
        </p:nvSpPr>
        <p:spPr/>
        <p:txBody>
          <a:bodyPr>
            <a:normAutofit/>
          </a:bodyPr>
          <a:lstStyle/>
          <a:p>
            <a:r>
              <a:rPr lang="en-IN" dirty="0" smtClean="0"/>
              <a:t>Feed </a:t>
            </a:r>
            <a:r>
              <a:rPr lang="en-IN" dirty="0" smtClean="0"/>
              <a:t>forward loop takes an input and generates output for making a prediction.</a:t>
            </a:r>
          </a:p>
          <a:p>
            <a:r>
              <a:rPr lang="en-IN" dirty="0" smtClean="0"/>
              <a:t>Back propagation loop helps in training the model by adjusting weights in the layer to lower the output loss.</a:t>
            </a:r>
          </a:p>
          <a:p>
            <a:r>
              <a:rPr lang="en-IN" dirty="0" smtClean="0"/>
              <a:t>In back propagation, weight update is done by using the chain rule and optimized using an optimization algorithm.</a:t>
            </a:r>
          </a:p>
          <a:p>
            <a:r>
              <a:rPr lang="en-IN" dirty="0" smtClean="0"/>
              <a:t>Once the training has been completed, it can be used to make predictions on test data or new data.</a:t>
            </a:r>
          </a:p>
        </p:txBody>
      </p:sp>
      <p:sp>
        <p:nvSpPr>
          <p:cNvPr id="4" name="Slide Number Placeholder 3"/>
          <p:cNvSpPr>
            <a:spLocks noGrp="1"/>
          </p:cNvSpPr>
          <p:nvPr>
            <p:ph type="sldNum" sz="quarter" idx="12"/>
          </p:nvPr>
        </p:nvSpPr>
        <p:spPr/>
        <p:txBody>
          <a:bodyPr/>
          <a:lstStyle/>
          <a:p>
            <a:fld id="{344F2A29-5C7E-4F92-AA19-751602616500}"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Multilayer </a:t>
            </a:r>
            <a:r>
              <a:rPr lang="en-IN" b="1" dirty="0" smtClean="0"/>
              <a:t>Perceptron</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34</a:t>
            </a:fld>
            <a:endParaRPr lang="en-IN"/>
          </a:p>
        </p:txBody>
      </p:sp>
      <p:pic>
        <p:nvPicPr>
          <p:cNvPr id="1026" name="Picture 2" descr="C:\Users\DinesH PinnamanenI\!0psy\project\Term Paper\tpl\3_6.png"/>
          <p:cNvPicPr>
            <a:picLocks noChangeAspect="1" noChangeArrowheads="1"/>
          </p:cNvPicPr>
          <p:nvPr/>
        </p:nvPicPr>
        <p:blipFill>
          <a:blip r:embed="rId2" cstate="print"/>
          <a:srcRect/>
          <a:stretch>
            <a:fillRect/>
          </a:stretch>
        </p:blipFill>
        <p:spPr bwMode="auto">
          <a:xfrm>
            <a:off x="2627784" y="2276872"/>
            <a:ext cx="4824536" cy="3690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p:cNvSpPr>
            <a:spLocks noGrp="1"/>
          </p:cNvSpPr>
          <p:nvPr>
            <p:ph idx="1"/>
          </p:nvPr>
        </p:nvSpPr>
        <p:spPr>
          <a:xfrm rot="20640926" flipH="1">
            <a:off x="-898502" y="5954692"/>
            <a:ext cx="45719" cy="45719"/>
          </a:xfrm>
        </p:spPr>
        <p:txBody>
          <a:bodyPr>
            <a:normAutofit fontScale="25000" lnSpcReduction="20000"/>
          </a:bodyPr>
          <a:lstStyle/>
          <a:p>
            <a:pPr>
              <a:buNone/>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Multilayer </a:t>
            </a:r>
            <a:r>
              <a:rPr lang="en-IN" b="1" dirty="0" smtClean="0"/>
              <a:t>Perceptron</a:t>
            </a:r>
            <a:endParaRPr lang="en-IN" dirty="0"/>
          </a:p>
        </p:txBody>
      </p:sp>
      <p:sp>
        <p:nvSpPr>
          <p:cNvPr id="3" name="Content Placeholder 2"/>
          <p:cNvSpPr>
            <a:spLocks noGrp="1"/>
          </p:cNvSpPr>
          <p:nvPr>
            <p:ph idx="1"/>
          </p:nvPr>
        </p:nvSpPr>
        <p:spPr/>
        <p:txBody>
          <a:bodyPr>
            <a:normAutofit/>
          </a:bodyPr>
          <a:lstStyle/>
          <a:p>
            <a:endParaRPr lang="en-IN" sz="2000" b="1" dirty="0" smtClean="0"/>
          </a:p>
          <a:p>
            <a:r>
              <a:rPr lang="en-IN" sz="2000" b="1" dirty="0" smtClean="0"/>
              <a:t>MERITS:</a:t>
            </a:r>
          </a:p>
          <a:p>
            <a:pPr lvl="1">
              <a:buFont typeface="Wingdings" pitchFamily="2" charset="2"/>
              <a:buChar char="§"/>
            </a:pPr>
            <a:r>
              <a:rPr lang="en-IN" sz="1800" dirty="0" smtClean="0"/>
              <a:t>Powerful, can model complex functions.</a:t>
            </a:r>
          </a:p>
          <a:p>
            <a:pPr lvl="1">
              <a:buFont typeface="Wingdings" pitchFamily="2" charset="2"/>
              <a:buChar char="§"/>
            </a:pPr>
            <a:r>
              <a:rPr lang="en-IN" sz="1800" dirty="0" smtClean="0"/>
              <a:t>Adapt to unknown situations.</a:t>
            </a:r>
          </a:p>
          <a:p>
            <a:pPr lvl="1">
              <a:buFont typeface="Wingdings" pitchFamily="2" charset="2"/>
              <a:buChar char="§"/>
            </a:pPr>
            <a:endParaRPr lang="en-IN" sz="1800" b="1" dirty="0" smtClean="0"/>
          </a:p>
          <a:p>
            <a:r>
              <a:rPr lang="en-IN" sz="2000" b="1" dirty="0" smtClean="0"/>
              <a:t>DEMERITS:</a:t>
            </a:r>
          </a:p>
          <a:p>
            <a:pPr lvl="1">
              <a:buFont typeface="Wingdings" pitchFamily="2" charset="2"/>
              <a:buChar char="§"/>
            </a:pPr>
            <a:r>
              <a:rPr lang="en-IN" sz="1800" dirty="0" smtClean="0"/>
              <a:t>Number </a:t>
            </a:r>
            <a:r>
              <a:rPr lang="en-IN" sz="1800" dirty="0" smtClean="0"/>
              <a:t>of hidden layers is to be set by the user</a:t>
            </a:r>
            <a:r>
              <a:rPr lang="en-IN" sz="1800" b="1" dirty="0" smtClean="0"/>
              <a:t>.</a:t>
            </a:r>
            <a:endParaRPr lang="en-IN" sz="1800" dirty="0" smtClean="0"/>
          </a:p>
        </p:txBody>
      </p:sp>
      <p:sp>
        <p:nvSpPr>
          <p:cNvPr id="4" name="Slide Number Placeholder 3"/>
          <p:cNvSpPr>
            <a:spLocks noGrp="1"/>
          </p:cNvSpPr>
          <p:nvPr>
            <p:ph type="sldNum" sz="quarter" idx="12"/>
          </p:nvPr>
        </p:nvSpPr>
        <p:spPr/>
        <p:txBody>
          <a:bodyPr/>
          <a:lstStyle/>
          <a:p>
            <a:fld id="{344F2A29-5C7E-4F92-AA19-751602616500}"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36</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060848"/>
            <a:ext cx="6696744" cy="4176464"/>
          </a:xfrm>
        </p:spPr>
      </p:pic>
    </p:spTree>
    <p:extLst>
      <p:ext uri="{BB962C8B-B14F-4D97-AF65-F5344CB8AC3E}">
        <p14:creationId xmlns:p14="http://schemas.microsoft.com/office/powerpoint/2010/main" val="2038094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132856"/>
            <a:ext cx="6515738" cy="3778250"/>
          </a:xfrm>
        </p:spPr>
      </p:pic>
      <p:sp>
        <p:nvSpPr>
          <p:cNvPr id="4" name="Slide Number Placeholder 3"/>
          <p:cNvSpPr>
            <a:spLocks noGrp="1"/>
          </p:cNvSpPr>
          <p:nvPr>
            <p:ph type="sldNum" sz="quarter" idx="12"/>
          </p:nvPr>
        </p:nvSpPr>
        <p:spPr/>
        <p:txBody>
          <a:bodyPr/>
          <a:lstStyle/>
          <a:p>
            <a:fld id="{344F2A29-5C7E-4F92-AA19-751602616500}" type="slidenum">
              <a:rPr lang="en-IN" smtClean="0"/>
              <a:pPr/>
              <a:t>37</a:t>
            </a:fld>
            <a:endParaRPr lang="en-IN"/>
          </a:p>
        </p:txBody>
      </p:sp>
    </p:spTree>
    <p:extLst>
      <p:ext uri="{BB962C8B-B14F-4D97-AF65-F5344CB8AC3E}">
        <p14:creationId xmlns:p14="http://schemas.microsoft.com/office/powerpoint/2010/main" val="3460556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132856"/>
            <a:ext cx="6912767" cy="3960440"/>
          </a:xfrm>
        </p:spPr>
      </p:pic>
      <p:sp>
        <p:nvSpPr>
          <p:cNvPr id="4" name="Slide Number Placeholder 3"/>
          <p:cNvSpPr>
            <a:spLocks noGrp="1"/>
          </p:cNvSpPr>
          <p:nvPr>
            <p:ph type="sldNum" sz="quarter" idx="12"/>
          </p:nvPr>
        </p:nvSpPr>
        <p:spPr/>
        <p:txBody>
          <a:bodyPr/>
          <a:lstStyle/>
          <a:p>
            <a:fld id="{344F2A29-5C7E-4F92-AA19-751602616500}" type="slidenum">
              <a:rPr lang="en-IN" smtClean="0"/>
              <a:pPr/>
              <a:t>38</a:t>
            </a:fld>
            <a:endParaRPr lang="en-IN"/>
          </a:p>
        </p:txBody>
      </p:sp>
    </p:spTree>
    <p:extLst>
      <p:ext uri="{BB962C8B-B14F-4D97-AF65-F5344CB8AC3E}">
        <p14:creationId xmlns:p14="http://schemas.microsoft.com/office/powerpoint/2010/main" val="1520389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5" y="1988840"/>
            <a:ext cx="6792763" cy="4464496"/>
          </a:xfrm>
        </p:spPr>
      </p:pic>
      <p:sp>
        <p:nvSpPr>
          <p:cNvPr id="4" name="Slide Number Placeholder 3"/>
          <p:cNvSpPr>
            <a:spLocks noGrp="1"/>
          </p:cNvSpPr>
          <p:nvPr>
            <p:ph type="sldNum" sz="quarter" idx="12"/>
          </p:nvPr>
        </p:nvSpPr>
        <p:spPr/>
        <p:txBody>
          <a:bodyPr/>
          <a:lstStyle/>
          <a:p>
            <a:fld id="{344F2A29-5C7E-4F92-AA19-751602616500}" type="slidenum">
              <a:rPr lang="en-IN" smtClean="0"/>
              <a:pPr/>
              <a:t>39</a:t>
            </a:fld>
            <a:endParaRPr lang="en-IN"/>
          </a:p>
        </p:txBody>
      </p:sp>
    </p:spTree>
    <p:extLst>
      <p:ext uri="{BB962C8B-B14F-4D97-AF65-F5344CB8AC3E}">
        <p14:creationId xmlns:p14="http://schemas.microsoft.com/office/powerpoint/2010/main" val="21425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Literature Survey</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Preotiuc-Pietroi</a:t>
            </a:r>
            <a:r>
              <a:rPr lang="en-US" dirty="0">
                <a:latin typeface="Times New Roman" panose="02020603050405020304" pitchFamily="18" charset="0"/>
                <a:cs typeface="Times New Roman" panose="02020603050405020304" pitchFamily="18" charset="0"/>
              </a:rPr>
              <a:t> et al. [9] applied broader textual features such as LIWC, LDA and frequent 1-3 grams on the Twitter data to examine the personality of the users with self declared post-traumatic stress (PTSD) disorders</a:t>
            </a:r>
            <a:r>
              <a:rPr lang="en-US" dirty="0"/>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Reece et al. [22] found out that the first stage of depression may be detectable from Twitter data several months prior to its diagnosis with 0.87 AUC of performance probability.</a:t>
            </a:r>
          </a:p>
          <a:p>
            <a:r>
              <a:rPr lang="en-US" dirty="0" err="1">
                <a:latin typeface="Times New Roman" panose="02020603050405020304" pitchFamily="18" charset="0"/>
                <a:cs typeface="Times New Roman" panose="02020603050405020304" pitchFamily="18" charset="0"/>
              </a:rPr>
              <a:t>Eich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staedt</a:t>
            </a:r>
            <a:r>
              <a:rPr lang="en-US" dirty="0">
                <a:latin typeface="Times New Roman" panose="02020603050405020304" pitchFamily="18" charset="0"/>
                <a:cs typeface="Times New Roman" panose="02020603050405020304" pitchFamily="18" charset="0"/>
              </a:rPr>
              <a:t>, J.C. et al. [24] study proved that it is possible to predict depression from online electronic medical records within the period up to six months achieving 0.72 AUC performance.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a:t>
            </a:fld>
            <a:endParaRPr lang="en-IN"/>
          </a:p>
        </p:txBody>
      </p:sp>
    </p:spTree>
    <p:extLst>
      <p:ext uri="{BB962C8B-B14F-4D97-AF65-F5344CB8AC3E}">
        <p14:creationId xmlns:p14="http://schemas.microsoft.com/office/powerpoint/2010/main" val="3950595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LIWC</a:t>
            </a:r>
            <a:endParaRPr lang="en-US"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40</a:t>
            </a:fld>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060848"/>
            <a:ext cx="7512447" cy="4320479"/>
          </a:xfrm>
          <a:prstGeom prst="rect">
            <a:avLst/>
          </a:prstGeom>
        </p:spPr>
      </p:pic>
    </p:spTree>
    <p:extLst>
      <p:ext uri="{BB962C8B-B14F-4D97-AF65-F5344CB8AC3E}">
        <p14:creationId xmlns:p14="http://schemas.microsoft.com/office/powerpoint/2010/main" val="22350500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75" y="2204864"/>
            <a:ext cx="7056784" cy="3778250"/>
          </a:xfrm>
        </p:spPr>
      </p:pic>
      <p:sp>
        <p:nvSpPr>
          <p:cNvPr id="4" name="Slide Number Placeholder 3"/>
          <p:cNvSpPr>
            <a:spLocks noGrp="1"/>
          </p:cNvSpPr>
          <p:nvPr>
            <p:ph type="sldNum" sz="quarter" idx="12"/>
          </p:nvPr>
        </p:nvSpPr>
        <p:spPr/>
        <p:txBody>
          <a:bodyPr/>
          <a:lstStyle/>
          <a:p>
            <a:fld id="{344F2A29-5C7E-4F92-AA19-751602616500}" type="slidenum">
              <a:rPr lang="en-IN" smtClean="0"/>
              <a:pPr/>
              <a:t>41</a:t>
            </a:fld>
            <a:endParaRPr lang="en-IN"/>
          </a:p>
        </p:txBody>
      </p:sp>
    </p:spTree>
    <p:extLst>
      <p:ext uri="{BB962C8B-B14F-4D97-AF65-F5344CB8AC3E}">
        <p14:creationId xmlns:p14="http://schemas.microsoft.com/office/powerpoint/2010/main" val="1581572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Unigram classification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772817"/>
            <a:ext cx="6864375" cy="4536504"/>
          </a:xfrm>
        </p:spPr>
      </p:pic>
      <p:sp>
        <p:nvSpPr>
          <p:cNvPr id="4" name="Slide Number Placeholder 3"/>
          <p:cNvSpPr>
            <a:spLocks noGrp="1"/>
          </p:cNvSpPr>
          <p:nvPr>
            <p:ph type="sldNum" sz="quarter" idx="12"/>
          </p:nvPr>
        </p:nvSpPr>
        <p:spPr/>
        <p:txBody>
          <a:bodyPr/>
          <a:lstStyle/>
          <a:p>
            <a:fld id="{344F2A29-5C7E-4F92-AA19-751602616500}" type="slidenum">
              <a:rPr lang="en-IN" smtClean="0"/>
              <a:pPr/>
              <a:t>42</a:t>
            </a:fld>
            <a:endParaRPr lang="en-IN"/>
          </a:p>
        </p:txBody>
      </p:sp>
    </p:spTree>
    <p:extLst>
      <p:ext uri="{BB962C8B-B14F-4D97-AF65-F5344CB8AC3E}">
        <p14:creationId xmlns:p14="http://schemas.microsoft.com/office/powerpoint/2010/main" val="3924018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UNIGRAM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694" y="1905000"/>
            <a:ext cx="6371722" cy="4404320"/>
          </a:xfrm>
        </p:spPr>
      </p:pic>
      <p:sp>
        <p:nvSpPr>
          <p:cNvPr id="4" name="Slide Number Placeholder 3"/>
          <p:cNvSpPr>
            <a:spLocks noGrp="1"/>
          </p:cNvSpPr>
          <p:nvPr>
            <p:ph type="sldNum" sz="quarter" idx="12"/>
          </p:nvPr>
        </p:nvSpPr>
        <p:spPr/>
        <p:txBody>
          <a:bodyPr/>
          <a:lstStyle/>
          <a:p>
            <a:fld id="{344F2A29-5C7E-4F92-AA19-751602616500}" type="slidenum">
              <a:rPr lang="en-IN" smtClean="0"/>
              <a:pPr/>
              <a:t>43</a:t>
            </a:fld>
            <a:endParaRPr lang="en-IN"/>
          </a:p>
        </p:txBody>
      </p:sp>
    </p:spTree>
    <p:extLst>
      <p:ext uri="{BB962C8B-B14F-4D97-AF65-F5344CB8AC3E}">
        <p14:creationId xmlns:p14="http://schemas.microsoft.com/office/powerpoint/2010/main" val="729422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LIWC + LDA + UNIGRAM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988840"/>
            <a:ext cx="6725272" cy="4392488"/>
          </a:xfrm>
        </p:spPr>
      </p:pic>
      <p:sp>
        <p:nvSpPr>
          <p:cNvPr id="4" name="Slide Number Placeholder 3"/>
          <p:cNvSpPr>
            <a:spLocks noGrp="1"/>
          </p:cNvSpPr>
          <p:nvPr>
            <p:ph type="sldNum" sz="quarter" idx="12"/>
          </p:nvPr>
        </p:nvSpPr>
        <p:spPr/>
        <p:txBody>
          <a:bodyPr/>
          <a:lstStyle/>
          <a:p>
            <a:fld id="{344F2A29-5C7E-4F92-AA19-751602616500}" type="slidenum">
              <a:rPr lang="en-IN" smtClean="0"/>
              <a:pPr/>
              <a:t>44</a:t>
            </a:fld>
            <a:endParaRPr lang="en-IN"/>
          </a:p>
        </p:txBody>
      </p:sp>
    </p:spTree>
    <p:extLst>
      <p:ext uri="{BB962C8B-B14F-4D97-AF65-F5344CB8AC3E}">
        <p14:creationId xmlns:p14="http://schemas.microsoft.com/office/powerpoint/2010/main" val="2961429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LIWC+LDA+UNIGRAM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133600"/>
            <a:ext cx="6984776" cy="4247728"/>
          </a:xfrm>
        </p:spPr>
      </p:pic>
      <p:sp>
        <p:nvSpPr>
          <p:cNvPr id="4" name="Slide Number Placeholder 3"/>
          <p:cNvSpPr>
            <a:spLocks noGrp="1"/>
          </p:cNvSpPr>
          <p:nvPr>
            <p:ph type="sldNum" sz="quarter" idx="12"/>
          </p:nvPr>
        </p:nvSpPr>
        <p:spPr/>
        <p:txBody>
          <a:bodyPr/>
          <a:lstStyle/>
          <a:p>
            <a:fld id="{344F2A29-5C7E-4F92-AA19-751602616500}" type="slidenum">
              <a:rPr lang="en-IN" smtClean="0"/>
              <a:pPr/>
              <a:t>45</a:t>
            </a:fld>
            <a:endParaRPr lang="en-IN"/>
          </a:p>
        </p:txBody>
      </p:sp>
    </p:spTree>
    <p:extLst>
      <p:ext uri="{BB962C8B-B14F-4D97-AF65-F5344CB8AC3E}">
        <p14:creationId xmlns:p14="http://schemas.microsoft.com/office/powerpoint/2010/main" val="1316301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RESULTS</a:t>
            </a:r>
            <a:endParaRPr lang="en-IN" b="1"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46</a:t>
            </a:fld>
            <a:endParaRPr lang="en-IN"/>
          </a:p>
        </p:txBody>
      </p:sp>
      <p:sp>
        <p:nvSpPr>
          <p:cNvPr id="7" name="TextBox 6"/>
          <p:cNvSpPr txBox="1"/>
          <p:nvPr/>
        </p:nvSpPr>
        <p:spPr>
          <a:xfrm>
            <a:off x="2627784" y="1484784"/>
            <a:ext cx="3631122" cy="369332"/>
          </a:xfrm>
          <a:prstGeom prst="rect">
            <a:avLst/>
          </a:prstGeom>
          <a:noFill/>
        </p:spPr>
        <p:txBody>
          <a:bodyPr wrap="none" rtlCol="0">
            <a:spAutoFit/>
          </a:bodyPr>
          <a:lstStyle/>
          <a:p>
            <a:r>
              <a:rPr lang="en-IN" dirty="0" smtClean="0"/>
              <a:t>Unigrams result for Reddit Data</a:t>
            </a:r>
            <a:endParaRPr lang="en-IN" dirty="0"/>
          </a:p>
        </p:txBody>
      </p:sp>
      <p:sp>
        <p:nvSpPr>
          <p:cNvPr id="9" name="Content Placeholder 8"/>
          <p:cNvSpPr>
            <a:spLocks noGrp="1"/>
          </p:cNvSpPr>
          <p:nvPr>
            <p:ph idx="1"/>
          </p:nvPr>
        </p:nvSpPr>
        <p:spPr>
          <a:xfrm>
            <a:off x="3995935" y="4581128"/>
            <a:ext cx="1872209" cy="1330094"/>
          </a:xfrm>
        </p:spPr>
        <p:txBody>
          <a:bodyPr/>
          <a:lstStyle/>
          <a:p>
            <a:pPr>
              <a:buNone/>
            </a:pPr>
            <a:endParaRPr lang="en-IN" dirty="0"/>
          </a:p>
        </p:txBody>
      </p:sp>
      <p:pic>
        <p:nvPicPr>
          <p:cNvPr id="1026" name="Picture 2" descr="C:\Users\DinesH PinnamanenI\Pictures\Screenshots\reddit1.png"/>
          <p:cNvPicPr>
            <a:picLocks noChangeAspect="1" noChangeArrowheads="1"/>
          </p:cNvPicPr>
          <p:nvPr/>
        </p:nvPicPr>
        <p:blipFill>
          <a:blip r:embed="rId2" cstate="print"/>
          <a:srcRect/>
          <a:stretch>
            <a:fillRect/>
          </a:stretch>
        </p:blipFill>
        <p:spPr bwMode="auto">
          <a:xfrm>
            <a:off x="2242096" y="1833575"/>
            <a:ext cx="4824536" cy="2005583"/>
          </a:xfrm>
          <a:prstGeom prst="rect">
            <a:avLst/>
          </a:prstGeom>
          <a:noFill/>
        </p:spPr>
      </p:pic>
      <p:pic>
        <p:nvPicPr>
          <p:cNvPr id="10" name="Content Placeholder 4" descr="reddit2.png"/>
          <p:cNvPicPr>
            <a:picLocks noChangeAspect="1"/>
          </p:cNvPicPr>
          <p:nvPr/>
        </p:nvPicPr>
        <p:blipFill>
          <a:blip r:embed="rId3" cstate="print"/>
          <a:stretch>
            <a:fillRect/>
          </a:stretch>
        </p:blipFill>
        <p:spPr>
          <a:xfrm>
            <a:off x="2267744" y="4566847"/>
            <a:ext cx="4968552" cy="2000529"/>
          </a:xfrm>
          <a:prstGeom prst="rect">
            <a:avLst/>
          </a:prstGeom>
        </p:spPr>
      </p:pic>
      <p:sp>
        <p:nvSpPr>
          <p:cNvPr id="3" name="Rectangle 2"/>
          <p:cNvSpPr/>
          <p:nvPr/>
        </p:nvSpPr>
        <p:spPr>
          <a:xfrm>
            <a:off x="2918151" y="4146631"/>
            <a:ext cx="3472425" cy="369332"/>
          </a:xfrm>
          <a:prstGeom prst="rect">
            <a:avLst/>
          </a:prstGeom>
        </p:spPr>
        <p:txBody>
          <a:bodyPr wrap="none">
            <a:spAutoFit/>
          </a:bodyPr>
          <a:lstStyle/>
          <a:p>
            <a:r>
              <a:rPr lang="en-IN" dirty="0"/>
              <a:t>Bigrams result for </a:t>
            </a:r>
            <a:r>
              <a:rPr lang="en-IN" dirty="0" err="1"/>
              <a:t>Reddit</a:t>
            </a:r>
            <a:r>
              <a:rPr lang="en-IN" dirty="0"/>
              <a:t> Data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47</a:t>
            </a:fld>
            <a:endParaRPr lang="en-IN"/>
          </a:p>
        </p:txBody>
      </p:sp>
      <p:sp>
        <p:nvSpPr>
          <p:cNvPr id="10" name="TextBox 9"/>
          <p:cNvSpPr txBox="1"/>
          <p:nvPr/>
        </p:nvSpPr>
        <p:spPr>
          <a:xfrm>
            <a:off x="2771800" y="1317208"/>
            <a:ext cx="3042821" cy="369332"/>
          </a:xfrm>
          <a:prstGeom prst="rect">
            <a:avLst/>
          </a:prstGeom>
          <a:noFill/>
        </p:spPr>
        <p:txBody>
          <a:bodyPr wrap="none" rtlCol="0">
            <a:spAutoFit/>
          </a:bodyPr>
          <a:lstStyle/>
          <a:p>
            <a:r>
              <a:rPr lang="en-IN" dirty="0" smtClean="0"/>
              <a:t>LDA result for Reddit data</a:t>
            </a:r>
            <a:endParaRPr lang="en-IN" dirty="0"/>
          </a:p>
        </p:txBody>
      </p:sp>
      <p:pic>
        <p:nvPicPr>
          <p:cNvPr id="13" name="Content Placeholder 12" descr="reddit3.png"/>
          <p:cNvPicPr>
            <a:picLocks noGrp="1" noChangeAspect="1"/>
          </p:cNvPicPr>
          <p:nvPr>
            <p:ph idx="1"/>
          </p:nvPr>
        </p:nvPicPr>
        <p:blipFill>
          <a:blip r:embed="rId2" cstate="print"/>
          <a:stretch>
            <a:fillRect/>
          </a:stretch>
        </p:blipFill>
        <p:spPr>
          <a:xfrm>
            <a:off x="2354815" y="1686540"/>
            <a:ext cx="4824536" cy="1978395"/>
          </a:xfrm>
        </p:spPr>
      </p:pic>
      <p:pic>
        <p:nvPicPr>
          <p:cNvPr id="8" name="Content Placeholder 4" descr="reddit4.png"/>
          <p:cNvPicPr>
            <a:picLocks noChangeAspect="1"/>
          </p:cNvPicPr>
          <p:nvPr/>
        </p:nvPicPr>
        <p:blipFill>
          <a:blip r:embed="rId3" cstate="print"/>
          <a:stretch>
            <a:fillRect/>
          </a:stretch>
        </p:blipFill>
        <p:spPr>
          <a:xfrm>
            <a:off x="2339752" y="4509120"/>
            <a:ext cx="4896544" cy="2016224"/>
          </a:xfrm>
          <a:prstGeom prst="rect">
            <a:avLst/>
          </a:prstGeom>
        </p:spPr>
      </p:pic>
      <p:sp>
        <p:nvSpPr>
          <p:cNvPr id="9" name="Rectangle 8"/>
          <p:cNvSpPr/>
          <p:nvPr/>
        </p:nvSpPr>
        <p:spPr>
          <a:xfrm>
            <a:off x="3059832" y="4139788"/>
            <a:ext cx="3161443" cy="369332"/>
          </a:xfrm>
          <a:prstGeom prst="rect">
            <a:avLst/>
          </a:prstGeom>
        </p:spPr>
        <p:txBody>
          <a:bodyPr wrap="none">
            <a:spAutoFit/>
          </a:bodyPr>
          <a:lstStyle/>
          <a:p>
            <a:r>
              <a:rPr lang="en-IN" dirty="0" smtClean="0"/>
              <a:t>LIWC result for Reddit data</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48</a:t>
            </a:fld>
            <a:endParaRPr lang="en-IN"/>
          </a:p>
        </p:txBody>
      </p:sp>
      <p:sp>
        <p:nvSpPr>
          <p:cNvPr id="7" name="TextBox 6"/>
          <p:cNvSpPr txBox="1"/>
          <p:nvPr/>
        </p:nvSpPr>
        <p:spPr>
          <a:xfrm>
            <a:off x="2339752" y="1412776"/>
            <a:ext cx="4916731" cy="369332"/>
          </a:xfrm>
          <a:prstGeom prst="rect">
            <a:avLst/>
          </a:prstGeom>
          <a:noFill/>
        </p:spPr>
        <p:txBody>
          <a:bodyPr wrap="none" rtlCol="0">
            <a:spAutoFit/>
          </a:bodyPr>
          <a:lstStyle/>
          <a:p>
            <a:r>
              <a:rPr lang="en-IN" dirty="0" smtClean="0"/>
              <a:t>LIWC+LDA+Unigrams result for Reddit data</a:t>
            </a:r>
            <a:endParaRPr lang="en-IN" dirty="0"/>
          </a:p>
        </p:txBody>
      </p:sp>
      <p:pic>
        <p:nvPicPr>
          <p:cNvPr id="10" name="Content Placeholder 9" descr="reddit5.png"/>
          <p:cNvPicPr>
            <a:picLocks noGrp="1" noChangeAspect="1"/>
          </p:cNvPicPr>
          <p:nvPr>
            <p:ph idx="1"/>
          </p:nvPr>
        </p:nvPicPr>
        <p:blipFill>
          <a:blip r:embed="rId2" cstate="print"/>
          <a:stretch>
            <a:fillRect/>
          </a:stretch>
        </p:blipFill>
        <p:spPr>
          <a:xfrm>
            <a:off x="2195736" y="1772816"/>
            <a:ext cx="4968552" cy="2078982"/>
          </a:xfrm>
        </p:spPr>
      </p:pic>
      <p:pic>
        <p:nvPicPr>
          <p:cNvPr id="9" name="Content Placeholder 4" descr="reddit6.png"/>
          <p:cNvPicPr>
            <a:picLocks noChangeAspect="1"/>
          </p:cNvPicPr>
          <p:nvPr/>
        </p:nvPicPr>
        <p:blipFill>
          <a:blip r:embed="rId3" cstate="print"/>
          <a:stretch>
            <a:fillRect/>
          </a:stretch>
        </p:blipFill>
        <p:spPr>
          <a:xfrm>
            <a:off x="2313841" y="4581128"/>
            <a:ext cx="4968552" cy="1963545"/>
          </a:xfrm>
          <a:prstGeom prst="rect">
            <a:avLst/>
          </a:prstGeom>
        </p:spPr>
      </p:pic>
      <p:sp>
        <p:nvSpPr>
          <p:cNvPr id="3" name="Rectangle 2"/>
          <p:cNvSpPr/>
          <p:nvPr/>
        </p:nvSpPr>
        <p:spPr>
          <a:xfrm>
            <a:off x="2325138" y="4088904"/>
            <a:ext cx="5021318" cy="369332"/>
          </a:xfrm>
          <a:prstGeom prst="rect">
            <a:avLst/>
          </a:prstGeom>
        </p:spPr>
        <p:txBody>
          <a:bodyPr wrap="square">
            <a:spAutoFit/>
          </a:bodyPr>
          <a:lstStyle/>
          <a:p>
            <a:r>
              <a:rPr lang="en-IN" dirty="0" err="1"/>
              <a:t>LIWC+LDA+Bigrams</a:t>
            </a:r>
            <a:r>
              <a:rPr lang="en-IN" dirty="0"/>
              <a:t> result for </a:t>
            </a:r>
            <a:r>
              <a:rPr lang="en-IN" dirty="0" err="1"/>
              <a:t>Reddit</a:t>
            </a:r>
            <a:r>
              <a:rPr lang="en-IN" dirty="0"/>
              <a:t> data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and Future Work</a:t>
            </a:r>
            <a:endParaRPr lang="en-IN" b="1" dirty="0"/>
          </a:p>
        </p:txBody>
      </p:sp>
      <p:sp>
        <p:nvSpPr>
          <p:cNvPr id="3" name="Content Placeholder 2"/>
          <p:cNvSpPr>
            <a:spLocks noGrp="1"/>
          </p:cNvSpPr>
          <p:nvPr>
            <p:ph idx="1"/>
          </p:nvPr>
        </p:nvSpPr>
        <p:spPr/>
        <p:txBody>
          <a:bodyPr/>
          <a:lstStyle/>
          <a:p>
            <a:pPr algn="just"/>
            <a:r>
              <a:rPr lang="en-IN" dirty="0" smtClean="0"/>
              <a:t>The models are built which will analyze the text and determine whether the text contains depression or not.</a:t>
            </a:r>
          </a:p>
          <a:p>
            <a:pPr algn="just"/>
            <a:r>
              <a:rPr lang="en-IN" dirty="0" smtClean="0"/>
              <a:t>We performed Data Pre-processing, Feature Extraction and Classification  on the text.</a:t>
            </a:r>
          </a:p>
          <a:p>
            <a:pPr algn="just"/>
            <a:r>
              <a:rPr lang="en-IN" dirty="0" smtClean="0"/>
              <a:t>Multiple combinations of the models are built which perform feature extraction and classification.</a:t>
            </a:r>
          </a:p>
          <a:p>
            <a:pPr algn="just"/>
            <a:r>
              <a:rPr lang="en-IN" dirty="0" smtClean="0"/>
              <a:t>The best model is considered as the model which gives maximum accuracy.</a:t>
            </a:r>
          </a:p>
          <a:p>
            <a:r>
              <a:rPr lang="en-IN" dirty="0" smtClean="0"/>
              <a:t>Though the models have performed well, a detailed analysis on each model can be done in the future.</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44F2A29-5C7E-4F92-AA19-751602616500}" type="slidenum">
              <a:rPr lang="en-IN" smtClean="0"/>
              <a:pPr/>
              <a:t>5</a:t>
            </a:fld>
            <a:endParaRPr lang="en-IN"/>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196752"/>
            <a:ext cx="7488832" cy="4752528"/>
          </a:xfrm>
          <a:prstGeom prst="rect">
            <a:avLst/>
          </a:prstGeom>
        </p:spPr>
      </p:pic>
    </p:spTree>
    <p:extLst>
      <p:ext uri="{BB962C8B-B14F-4D97-AF65-F5344CB8AC3E}">
        <p14:creationId xmlns:p14="http://schemas.microsoft.com/office/powerpoint/2010/main" val="2545136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References</a:t>
            </a:r>
          </a:p>
        </p:txBody>
      </p:sp>
      <p:sp>
        <p:nvSpPr>
          <p:cNvPr id="3" name="Content Placeholder 2"/>
          <p:cNvSpPr>
            <a:spLocks noGrp="1"/>
          </p:cNvSpPr>
          <p:nvPr>
            <p:ph idx="1"/>
          </p:nvPr>
        </p:nvSpPr>
        <p:spPr/>
        <p:txBody>
          <a:bodyPr>
            <a:normAutofit lnSpcReduction="10000"/>
          </a:bodyPr>
          <a:lstStyle/>
          <a:p>
            <a:r>
              <a:rPr lang="en-US" dirty="0" smtClean="0"/>
              <a:t>[2] </a:t>
            </a:r>
            <a:r>
              <a:rPr lang="en-US" dirty="0"/>
              <a:t>M. J. Friedrich, ‘‘Depression is the leading cause of disability around the world,’’ JAMA, vol. 317, no. 15, p. 1517, Apr. 2017. </a:t>
            </a:r>
            <a:endParaRPr lang="en-US" dirty="0" smtClean="0"/>
          </a:p>
          <a:p>
            <a:r>
              <a:rPr lang="en-US" dirty="0" smtClean="0"/>
              <a:t> [</a:t>
            </a:r>
            <a:r>
              <a:rPr lang="en-US" dirty="0"/>
              <a:t>4] S. Paul, S. K. </a:t>
            </a:r>
            <a:r>
              <a:rPr lang="en-US" dirty="0" err="1"/>
              <a:t>Jandhyala</a:t>
            </a:r>
            <a:r>
              <a:rPr lang="en-US" dirty="0"/>
              <a:t>, and T. </a:t>
            </a:r>
            <a:r>
              <a:rPr lang="en-US" dirty="0" err="1"/>
              <a:t>Basu</a:t>
            </a:r>
            <a:r>
              <a:rPr lang="en-US" dirty="0"/>
              <a:t>, ‘‘Early detection of signs of anorexia and depression over social media using effective machine learning </a:t>
            </a:r>
            <a:r>
              <a:rPr lang="en-US" dirty="0" err="1"/>
              <a:t>frameworks</a:t>
            </a:r>
            <a:r>
              <a:rPr lang="en-US" dirty="0"/>
              <a:t>,’’ in Proc. CLEF, Aug. 2018, pp. </a:t>
            </a:r>
            <a:r>
              <a:rPr lang="en-US" dirty="0" smtClean="0"/>
              <a:t>1–9.</a:t>
            </a:r>
          </a:p>
          <a:p>
            <a:r>
              <a:rPr lang="en-US" dirty="0"/>
              <a:t>[6] G. Coppersmith, M. </a:t>
            </a:r>
            <a:r>
              <a:rPr lang="en-US" dirty="0" err="1"/>
              <a:t>Dredze</a:t>
            </a:r>
            <a:r>
              <a:rPr lang="en-US" dirty="0"/>
              <a:t>, C. Harman, and K. Hollingshead, ‘‘From ADHD to SAD: Analyzing the language of mental health on twitter through self-reported diagnoses,’’ in Proc. 2nd Workshop </a:t>
            </a:r>
            <a:r>
              <a:rPr lang="en-US" dirty="0" err="1"/>
              <a:t>Comput</a:t>
            </a:r>
            <a:r>
              <a:rPr lang="en-US" dirty="0"/>
              <a:t>. </a:t>
            </a:r>
            <a:r>
              <a:rPr lang="en-US" dirty="0" err="1"/>
              <a:t>Linguistics</a:t>
            </a:r>
            <a:r>
              <a:rPr lang="en-US" dirty="0"/>
              <a:t> </a:t>
            </a:r>
            <a:r>
              <a:rPr lang="en-US" dirty="0" err="1"/>
              <a:t>Clin</a:t>
            </a:r>
            <a:r>
              <a:rPr lang="en-US" dirty="0"/>
              <a:t>. Psychol. Linguistic Signal </a:t>
            </a:r>
            <a:r>
              <a:rPr lang="en-US" dirty="0" err="1"/>
              <a:t>Clin</a:t>
            </a:r>
            <a:r>
              <a:rPr lang="en-US" dirty="0"/>
              <a:t>. Reality, 2015, pp. 1–10.</a:t>
            </a:r>
          </a:p>
        </p:txBody>
      </p:sp>
      <p:sp>
        <p:nvSpPr>
          <p:cNvPr id="4" name="Slide Number Placeholder 3"/>
          <p:cNvSpPr>
            <a:spLocks noGrp="1"/>
          </p:cNvSpPr>
          <p:nvPr>
            <p:ph type="sldNum" sz="quarter" idx="12"/>
          </p:nvPr>
        </p:nvSpPr>
        <p:spPr/>
        <p:txBody>
          <a:bodyPr/>
          <a:lstStyle/>
          <a:p>
            <a:fld id="{344F2A29-5C7E-4F92-AA19-751602616500}" type="slidenum">
              <a:rPr lang="en-IN" smtClean="0"/>
              <a:pPr/>
              <a:t>50</a:t>
            </a:fld>
            <a:endParaRPr lang="en-IN"/>
          </a:p>
        </p:txBody>
      </p:sp>
    </p:spTree>
    <p:extLst>
      <p:ext uri="{BB962C8B-B14F-4D97-AF65-F5344CB8AC3E}">
        <p14:creationId xmlns:p14="http://schemas.microsoft.com/office/powerpoint/2010/main" val="39191061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694" y="1772816"/>
            <a:ext cx="5723650" cy="3672408"/>
          </a:xfrm>
        </p:spPr>
      </p:pic>
      <p:sp>
        <p:nvSpPr>
          <p:cNvPr id="4" name="Slide Number Placeholder 3"/>
          <p:cNvSpPr>
            <a:spLocks noGrp="1"/>
          </p:cNvSpPr>
          <p:nvPr>
            <p:ph type="sldNum" sz="quarter" idx="12"/>
          </p:nvPr>
        </p:nvSpPr>
        <p:spPr/>
        <p:txBody>
          <a:bodyPr/>
          <a:lstStyle/>
          <a:p>
            <a:fld id="{344F2A29-5C7E-4F92-AA19-751602616500}" type="slidenum">
              <a:rPr lang="en-IN" smtClean="0"/>
              <a:pPr/>
              <a:t>51</a:t>
            </a:fld>
            <a:endParaRPr lang="en-IN"/>
          </a:p>
        </p:txBody>
      </p:sp>
    </p:spTree>
    <p:extLst>
      <p:ext uri="{BB962C8B-B14F-4D97-AF65-F5344CB8AC3E}">
        <p14:creationId xmlns:p14="http://schemas.microsoft.com/office/powerpoint/2010/main" val="218413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Datasets</a:t>
            </a:r>
            <a:endParaRPr lang="en-IN" b="1" dirty="0"/>
          </a:p>
        </p:txBody>
      </p:sp>
      <p:sp>
        <p:nvSpPr>
          <p:cNvPr id="3" name="Content Placeholder 2"/>
          <p:cNvSpPr>
            <a:spLocks noGrp="1"/>
          </p:cNvSpPr>
          <p:nvPr>
            <p:ph idx="1"/>
          </p:nvPr>
        </p:nvSpPr>
        <p:spPr/>
        <p:txBody>
          <a:bodyPr>
            <a:normAutofit/>
          </a:bodyPr>
          <a:lstStyle/>
          <a:p>
            <a:pPr algn="just"/>
            <a:r>
              <a:rPr lang="en-IN" dirty="0" err="1" smtClean="0"/>
              <a:t>Reddit</a:t>
            </a:r>
            <a:r>
              <a:rPr lang="en-IN" dirty="0" smtClean="0"/>
              <a:t> dataset contains depression-indicative posts(1293) and standard posts(598).</a:t>
            </a:r>
          </a:p>
          <a:p>
            <a:pPr algn="just"/>
            <a:r>
              <a:rPr lang="en-IN" dirty="0" smtClean="0"/>
              <a:t>The datasets mainly consists of the two attributes. </a:t>
            </a:r>
          </a:p>
          <a:p>
            <a:pPr algn="just"/>
            <a:r>
              <a:rPr lang="en-IN" dirty="0" smtClean="0"/>
              <a:t>One is the text attribute, which contains the text from a particular Reddit user post.</a:t>
            </a:r>
          </a:p>
          <a:p>
            <a:pPr algn="just"/>
            <a:r>
              <a:rPr lang="en-IN" dirty="0" smtClean="0"/>
              <a:t>Second one is the target attribute, which indicates whether the post is a depression-indicative post or standard post. It’s value is 0 if the post is normal, 1 if the post contains depression.</a:t>
            </a: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Reddit</a:t>
            </a:r>
            <a:r>
              <a:rPr lang="en-US" dirty="0" smtClean="0"/>
              <a:t>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905000"/>
            <a:ext cx="5328592" cy="4006850"/>
          </a:xfrm>
        </p:spPr>
      </p:pic>
      <p:sp>
        <p:nvSpPr>
          <p:cNvPr id="4" name="Slide Number Placeholder 3"/>
          <p:cNvSpPr>
            <a:spLocks noGrp="1"/>
          </p:cNvSpPr>
          <p:nvPr>
            <p:ph type="sldNum" sz="quarter" idx="12"/>
          </p:nvPr>
        </p:nvSpPr>
        <p:spPr/>
        <p:txBody>
          <a:bodyPr/>
          <a:lstStyle/>
          <a:p>
            <a:fld id="{344F2A29-5C7E-4F92-AA19-751602616500}" type="slidenum">
              <a:rPr lang="en-IN" smtClean="0"/>
              <a:pPr/>
              <a:t>7</a:t>
            </a:fld>
            <a:endParaRPr lang="en-IN"/>
          </a:p>
        </p:txBody>
      </p:sp>
    </p:spTree>
    <p:extLst>
      <p:ext uri="{BB962C8B-B14F-4D97-AF65-F5344CB8AC3E}">
        <p14:creationId xmlns:p14="http://schemas.microsoft.com/office/powerpoint/2010/main" val="1107792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sp>
        <p:nvSpPr>
          <p:cNvPr id="3" name="Content Placeholder 2"/>
          <p:cNvSpPr>
            <a:spLocks noGrp="1"/>
          </p:cNvSpPr>
          <p:nvPr>
            <p:ph idx="1"/>
          </p:nvPr>
        </p:nvSpPr>
        <p:spPr/>
        <p:txBody>
          <a:bodyPr/>
          <a:lstStyle/>
          <a:p>
            <a:pPr>
              <a:buNone/>
            </a:pPr>
            <a:endParaRPr lang="en-IN" dirty="0"/>
          </a:p>
        </p:txBody>
      </p:sp>
      <p:sp>
        <p:nvSpPr>
          <p:cNvPr id="4" name="Slide Number Placeholder 3"/>
          <p:cNvSpPr>
            <a:spLocks noGrp="1"/>
          </p:cNvSpPr>
          <p:nvPr>
            <p:ph type="sldNum" sz="quarter" idx="12"/>
          </p:nvPr>
        </p:nvSpPr>
        <p:spPr/>
        <p:txBody>
          <a:bodyPr/>
          <a:lstStyle/>
          <a:p>
            <a:fld id="{344F2A29-5C7E-4F92-AA19-751602616500}" type="slidenum">
              <a:rPr lang="en-IN" smtClean="0"/>
              <a:pPr/>
              <a:t>8</a:t>
            </a:fld>
            <a:endParaRPr lang="en-IN"/>
          </a:p>
        </p:txBody>
      </p:sp>
      <p:pic>
        <p:nvPicPr>
          <p:cNvPr id="5" name="Content Placeholder 5" descr="Screenshot (84).png"/>
          <p:cNvPicPr>
            <a:picLocks noChangeAspect="1"/>
          </p:cNvPicPr>
          <p:nvPr/>
        </p:nvPicPr>
        <p:blipFill>
          <a:blip r:embed="rId2" cstate="print"/>
          <a:stretch>
            <a:fillRect/>
          </a:stretch>
        </p:blipFill>
        <p:spPr>
          <a:xfrm>
            <a:off x="1907704" y="2056774"/>
            <a:ext cx="6794500" cy="41805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 Description</a:t>
            </a:r>
            <a:endParaRPr lang="en-IN" b="1" dirty="0"/>
          </a:p>
        </p:txBody>
      </p:sp>
      <p:sp>
        <p:nvSpPr>
          <p:cNvPr id="3" name="Content Placeholder 2"/>
          <p:cNvSpPr>
            <a:spLocks noGrp="1"/>
          </p:cNvSpPr>
          <p:nvPr>
            <p:ph idx="1"/>
          </p:nvPr>
        </p:nvSpPr>
        <p:spPr/>
        <p:txBody>
          <a:bodyPr>
            <a:normAutofit/>
          </a:bodyPr>
          <a:lstStyle/>
          <a:p>
            <a:pPr algn="just">
              <a:buNone/>
            </a:pPr>
            <a:r>
              <a:rPr lang="en-IN" sz="2000" dirty="0" smtClean="0"/>
              <a:t>Three modules have to be implemented. They are:</a:t>
            </a:r>
          </a:p>
          <a:p>
            <a:pPr algn="just"/>
            <a:r>
              <a:rPr lang="en-IN" sz="2000" b="1" dirty="0" smtClean="0"/>
              <a:t>Data Pre-processing:</a:t>
            </a:r>
          </a:p>
          <a:p>
            <a:pPr lvl="1" algn="just">
              <a:buNone/>
            </a:pPr>
            <a:r>
              <a:rPr lang="en-IN" sz="1800" dirty="0" smtClean="0"/>
              <a:t>	It is the process of obtaining the clean text from the original text.</a:t>
            </a:r>
          </a:p>
          <a:p>
            <a:pPr algn="just"/>
            <a:r>
              <a:rPr lang="en-IN" sz="2000" b="1" dirty="0" smtClean="0"/>
              <a:t>Feature Extraction:</a:t>
            </a:r>
          </a:p>
          <a:p>
            <a:pPr lvl="1" algn="just">
              <a:buNone/>
            </a:pPr>
            <a:r>
              <a:rPr lang="en-IN" dirty="0" smtClean="0"/>
              <a:t>	</a:t>
            </a:r>
            <a:r>
              <a:rPr lang="en-IN" sz="1800" dirty="0" smtClean="0"/>
              <a:t>It is the process of obtaining the relevant features related to our context from the original text.</a:t>
            </a:r>
          </a:p>
          <a:p>
            <a:pPr algn="just"/>
            <a:r>
              <a:rPr lang="en-IN" sz="2000" b="1" dirty="0" smtClean="0"/>
              <a:t>Text Classification:</a:t>
            </a:r>
          </a:p>
          <a:p>
            <a:pPr lvl="1" algn="just">
              <a:buNone/>
            </a:pPr>
            <a:r>
              <a:rPr lang="en-IN" dirty="0" smtClean="0"/>
              <a:t>	</a:t>
            </a:r>
            <a:r>
              <a:rPr lang="en-IN" sz="1800" dirty="0" smtClean="0"/>
              <a:t>It the process of classifying the text based on some Machine Learning algorithms.</a:t>
            </a:r>
          </a:p>
        </p:txBody>
      </p:sp>
      <p:sp>
        <p:nvSpPr>
          <p:cNvPr id="4" name="Slide Number Placeholder 3"/>
          <p:cNvSpPr>
            <a:spLocks noGrp="1"/>
          </p:cNvSpPr>
          <p:nvPr>
            <p:ph type="sldNum" sz="quarter" idx="12"/>
          </p:nvPr>
        </p:nvSpPr>
        <p:spPr/>
        <p:txBody>
          <a:bodyPr/>
          <a:lstStyle/>
          <a:p>
            <a:fld id="{344F2A29-5C7E-4F92-AA19-751602616500}"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4857</TotalTime>
  <Words>1694</Words>
  <Application>Microsoft Office PowerPoint</Application>
  <PresentationFormat>On-screen Show (4:3)</PresentationFormat>
  <Paragraphs>258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Century Gothic</vt:lpstr>
      <vt:lpstr>Times New Roman</vt:lpstr>
      <vt:lpstr>Wingdings</vt:lpstr>
      <vt:lpstr>Wingdings 3</vt:lpstr>
      <vt:lpstr>Wisp</vt:lpstr>
      <vt:lpstr>              DETECTION OF DEPRESSION  RELATED POSTS IN SOCIAL MEDIA FORUM </vt:lpstr>
      <vt:lpstr>Abstract</vt:lpstr>
      <vt:lpstr>Introduction</vt:lpstr>
      <vt:lpstr>Literature Survey</vt:lpstr>
      <vt:lpstr>PowerPoint Presentation</vt:lpstr>
      <vt:lpstr>Datasets</vt:lpstr>
      <vt:lpstr>Reddit Dataset</vt:lpstr>
      <vt:lpstr>Architecture</vt:lpstr>
      <vt:lpstr>Module Description</vt:lpstr>
      <vt:lpstr>Data Pre-processing</vt:lpstr>
      <vt:lpstr>Feature Extraction</vt:lpstr>
      <vt:lpstr>N-grams Modeling</vt:lpstr>
      <vt:lpstr>N-grams Modeling</vt:lpstr>
      <vt:lpstr>LIWC</vt:lpstr>
      <vt:lpstr>LIWC</vt:lpstr>
      <vt:lpstr>LIWC</vt:lpstr>
      <vt:lpstr>Topic Modeling</vt:lpstr>
      <vt:lpstr>Text Classification</vt:lpstr>
      <vt:lpstr>Logistic Regression</vt:lpstr>
      <vt:lpstr>Logistic Regression</vt:lpstr>
      <vt:lpstr>Logistic Regression</vt:lpstr>
      <vt:lpstr>Support Vector Machine</vt:lpstr>
      <vt:lpstr>Support Vector Machine</vt:lpstr>
      <vt:lpstr>Support Vector Machine</vt:lpstr>
      <vt:lpstr>Random Forest</vt:lpstr>
      <vt:lpstr>Random Forest</vt:lpstr>
      <vt:lpstr>Random Forest</vt:lpstr>
      <vt:lpstr>Adaptive Boosting</vt:lpstr>
      <vt:lpstr>Adaptive Boosting</vt:lpstr>
      <vt:lpstr>Adaptive Boosting</vt:lpstr>
      <vt:lpstr>Adaptive Boosting</vt:lpstr>
      <vt:lpstr>Multilayer Perceptron</vt:lpstr>
      <vt:lpstr>Multilayer Perceptron</vt:lpstr>
      <vt:lpstr>Multilayer Perceptron</vt:lpstr>
      <vt:lpstr>Multilayer Perceptron</vt:lpstr>
      <vt:lpstr>Implementation</vt:lpstr>
      <vt:lpstr>Data Pre-processing</vt:lpstr>
      <vt:lpstr>Feature Extraction</vt:lpstr>
      <vt:lpstr>LDA</vt:lpstr>
      <vt:lpstr>LIWC</vt:lpstr>
      <vt:lpstr>Text Classification</vt:lpstr>
      <vt:lpstr>Unigram classification </vt:lpstr>
      <vt:lpstr>Results of UNIGRAM</vt:lpstr>
      <vt:lpstr>LIWC + LDA + UNIGRAM</vt:lpstr>
      <vt:lpstr>Results of LIWC+LDA+UNIGRAM</vt:lpstr>
      <vt:lpstr>RESULTS</vt:lpstr>
      <vt:lpstr>RESULTS</vt:lpstr>
      <vt:lpstr>RESULTS</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Depression-Related Posts in Reddit Social Media Forum</dc:title>
  <dc:creator>DinesH PinnamanenI</dc:creator>
  <cp:lastModifiedBy>madamanchi</cp:lastModifiedBy>
  <cp:revision>125</cp:revision>
  <dcterms:created xsi:type="dcterms:W3CDTF">2019-12-22T07:39:39Z</dcterms:created>
  <dcterms:modified xsi:type="dcterms:W3CDTF">2021-11-08T06:04:21Z</dcterms:modified>
</cp:coreProperties>
</file>