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B0D9C-8792-4EAA-A68C-44FD19B94FB3}" v="21" dt="2025-10-25T08:30:29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59087F-AEAC-43F9-B958-676AE93F044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66B5A6-EC2D-4794-9F01-B9DD6FD67233}">
      <dgm:prSet/>
      <dgm:spPr/>
      <dgm:t>
        <a:bodyPr/>
        <a:lstStyle/>
        <a:p>
          <a:r>
            <a:rPr lang="en-US"/>
            <a:t>• MCP = Model Context Protocol</a:t>
          </a:r>
        </a:p>
      </dgm:t>
    </dgm:pt>
    <dgm:pt modelId="{D25FC70E-002C-4F48-B5B7-312B1F4351D6}" type="parTrans" cxnId="{7A1E8B17-723E-48F5-8068-B15467DDD9FF}">
      <dgm:prSet/>
      <dgm:spPr/>
      <dgm:t>
        <a:bodyPr/>
        <a:lstStyle/>
        <a:p>
          <a:endParaRPr lang="en-US"/>
        </a:p>
      </dgm:t>
    </dgm:pt>
    <dgm:pt modelId="{0973A2F7-1C9A-4C24-AE36-8923F0DE6610}" type="sibTrans" cxnId="{7A1E8B17-723E-48F5-8068-B15467DDD9FF}">
      <dgm:prSet/>
      <dgm:spPr/>
      <dgm:t>
        <a:bodyPr/>
        <a:lstStyle/>
        <a:p>
          <a:endParaRPr lang="en-US"/>
        </a:p>
      </dgm:t>
    </dgm:pt>
    <dgm:pt modelId="{CAE0CB91-5020-42E4-AA9B-F7B665460208}">
      <dgm:prSet/>
      <dgm:spPr/>
      <dgm:t>
        <a:bodyPr/>
        <a:lstStyle/>
        <a:p>
          <a:r>
            <a:rPr lang="en-US"/>
            <a:t>• A standard, not a framework or tool</a:t>
          </a:r>
        </a:p>
      </dgm:t>
    </dgm:pt>
    <dgm:pt modelId="{66F15CED-9B12-44A2-B30E-F0D445B22994}" type="parTrans" cxnId="{BA542B2A-9790-4467-9C6A-8A1FC0E317BF}">
      <dgm:prSet/>
      <dgm:spPr/>
      <dgm:t>
        <a:bodyPr/>
        <a:lstStyle/>
        <a:p>
          <a:endParaRPr lang="en-US"/>
        </a:p>
      </dgm:t>
    </dgm:pt>
    <dgm:pt modelId="{C405718B-040E-4C4B-9436-38509BC6D2BC}" type="sibTrans" cxnId="{BA542B2A-9790-4467-9C6A-8A1FC0E317BF}">
      <dgm:prSet/>
      <dgm:spPr/>
      <dgm:t>
        <a:bodyPr/>
        <a:lstStyle/>
        <a:p>
          <a:endParaRPr lang="en-US"/>
        </a:p>
      </dgm:t>
    </dgm:pt>
    <dgm:pt modelId="{DD0E55DE-E862-4B54-8EE1-D604AB93B89B}">
      <dgm:prSet/>
      <dgm:spPr/>
      <dgm:t>
        <a:bodyPr/>
        <a:lstStyle/>
        <a:p>
          <a:r>
            <a:rPr lang="en-US"/>
            <a:t>• Introduced by Anthropic as the 'USB‑C for AI'</a:t>
          </a:r>
        </a:p>
      </dgm:t>
    </dgm:pt>
    <dgm:pt modelId="{F3A7B7C0-D9F3-47A8-A92A-9EF6618B50AF}" type="parTrans" cxnId="{EDECB511-40AD-41BA-8415-7F30D04D39F8}">
      <dgm:prSet/>
      <dgm:spPr/>
      <dgm:t>
        <a:bodyPr/>
        <a:lstStyle/>
        <a:p>
          <a:endParaRPr lang="en-US"/>
        </a:p>
      </dgm:t>
    </dgm:pt>
    <dgm:pt modelId="{134F44C5-D25D-4D47-AA8D-620C970D5B3C}" type="sibTrans" cxnId="{EDECB511-40AD-41BA-8415-7F30D04D39F8}">
      <dgm:prSet/>
      <dgm:spPr/>
      <dgm:t>
        <a:bodyPr/>
        <a:lstStyle/>
        <a:p>
          <a:endParaRPr lang="en-US"/>
        </a:p>
      </dgm:t>
    </dgm:pt>
    <dgm:pt modelId="{A34D89A7-9CE2-4185-AB84-BE0AA2D1EC23}">
      <dgm:prSet/>
      <dgm:spPr/>
      <dgm:t>
        <a:bodyPr/>
        <a:lstStyle/>
        <a:p>
          <a:r>
            <a:rPr lang="en-US"/>
            <a:t>• Enables LLMs to plug into tools, data, and prompts seamlessly.</a:t>
          </a:r>
        </a:p>
      </dgm:t>
    </dgm:pt>
    <dgm:pt modelId="{82C119CA-041D-4B59-A45A-748887FFAF9F}" type="parTrans" cxnId="{C7CD57EA-B1AC-44A9-9824-6B822EA67CD0}">
      <dgm:prSet/>
      <dgm:spPr/>
      <dgm:t>
        <a:bodyPr/>
        <a:lstStyle/>
        <a:p>
          <a:endParaRPr lang="en-US"/>
        </a:p>
      </dgm:t>
    </dgm:pt>
    <dgm:pt modelId="{5262B7A4-4926-4914-9809-4A892382EF97}" type="sibTrans" cxnId="{C7CD57EA-B1AC-44A9-9824-6B822EA67CD0}">
      <dgm:prSet/>
      <dgm:spPr/>
      <dgm:t>
        <a:bodyPr/>
        <a:lstStyle/>
        <a:p>
          <a:endParaRPr lang="en-US"/>
        </a:p>
      </dgm:t>
    </dgm:pt>
    <dgm:pt modelId="{24CB8CC9-7711-424A-B170-8178BD5BC84C}" type="pres">
      <dgm:prSet presAssocID="{AD59087F-AEAC-43F9-B958-676AE93F0447}" presName="linear" presStyleCnt="0">
        <dgm:presLayoutVars>
          <dgm:animLvl val="lvl"/>
          <dgm:resizeHandles val="exact"/>
        </dgm:presLayoutVars>
      </dgm:prSet>
      <dgm:spPr/>
    </dgm:pt>
    <dgm:pt modelId="{FAF2CF28-0317-464C-9DE5-EAC2B7A5AFFD}" type="pres">
      <dgm:prSet presAssocID="{AA66B5A6-EC2D-4794-9F01-B9DD6FD6723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56A1DCB-E52B-49C5-818C-8DE1FED925F4}" type="pres">
      <dgm:prSet presAssocID="{0973A2F7-1C9A-4C24-AE36-8923F0DE6610}" presName="spacer" presStyleCnt="0"/>
      <dgm:spPr/>
    </dgm:pt>
    <dgm:pt modelId="{AF4D2B8E-383F-4527-9A36-7EC379CB1D2E}" type="pres">
      <dgm:prSet presAssocID="{CAE0CB91-5020-42E4-AA9B-F7B6654602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6E4975-0E9B-4CA0-A36F-8E842C1D0BB3}" type="pres">
      <dgm:prSet presAssocID="{C405718B-040E-4C4B-9436-38509BC6D2BC}" presName="spacer" presStyleCnt="0"/>
      <dgm:spPr/>
    </dgm:pt>
    <dgm:pt modelId="{3FFF39B3-F3D3-4766-9FB9-E6A08747708C}" type="pres">
      <dgm:prSet presAssocID="{DD0E55DE-E862-4B54-8EE1-D604AB93B8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5B0A9D-43D4-42E5-8FCE-47019E7DFC18}" type="pres">
      <dgm:prSet presAssocID="{134F44C5-D25D-4D47-AA8D-620C970D5B3C}" presName="spacer" presStyleCnt="0"/>
      <dgm:spPr/>
    </dgm:pt>
    <dgm:pt modelId="{E93BFF44-E018-40F0-BF68-8B8229DE0D11}" type="pres">
      <dgm:prSet presAssocID="{A34D89A7-9CE2-4185-AB84-BE0AA2D1EC2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DECB511-40AD-41BA-8415-7F30D04D39F8}" srcId="{AD59087F-AEAC-43F9-B958-676AE93F0447}" destId="{DD0E55DE-E862-4B54-8EE1-D604AB93B89B}" srcOrd="2" destOrd="0" parTransId="{F3A7B7C0-D9F3-47A8-A92A-9EF6618B50AF}" sibTransId="{134F44C5-D25D-4D47-AA8D-620C970D5B3C}"/>
    <dgm:cxn modelId="{7A1E8B17-723E-48F5-8068-B15467DDD9FF}" srcId="{AD59087F-AEAC-43F9-B958-676AE93F0447}" destId="{AA66B5A6-EC2D-4794-9F01-B9DD6FD67233}" srcOrd="0" destOrd="0" parTransId="{D25FC70E-002C-4F48-B5B7-312B1F4351D6}" sibTransId="{0973A2F7-1C9A-4C24-AE36-8923F0DE6610}"/>
    <dgm:cxn modelId="{BA542B2A-9790-4467-9C6A-8A1FC0E317BF}" srcId="{AD59087F-AEAC-43F9-B958-676AE93F0447}" destId="{CAE0CB91-5020-42E4-AA9B-F7B665460208}" srcOrd="1" destOrd="0" parTransId="{66F15CED-9B12-44A2-B30E-F0D445B22994}" sibTransId="{C405718B-040E-4C4B-9436-38509BC6D2BC}"/>
    <dgm:cxn modelId="{CECFBE6F-40FB-47DE-88F9-F86565932A05}" type="presOf" srcId="{DD0E55DE-E862-4B54-8EE1-D604AB93B89B}" destId="{3FFF39B3-F3D3-4766-9FB9-E6A08747708C}" srcOrd="0" destOrd="0" presId="urn:microsoft.com/office/officeart/2005/8/layout/vList2"/>
    <dgm:cxn modelId="{49A16850-4870-48AA-8174-0B9E7A217BE7}" type="presOf" srcId="{AA66B5A6-EC2D-4794-9F01-B9DD6FD67233}" destId="{FAF2CF28-0317-464C-9DE5-EAC2B7A5AFFD}" srcOrd="0" destOrd="0" presId="urn:microsoft.com/office/officeart/2005/8/layout/vList2"/>
    <dgm:cxn modelId="{D7654AA5-E915-47F7-93C1-FD8ED198FE11}" type="presOf" srcId="{AD59087F-AEAC-43F9-B958-676AE93F0447}" destId="{24CB8CC9-7711-424A-B170-8178BD5BC84C}" srcOrd="0" destOrd="0" presId="urn:microsoft.com/office/officeart/2005/8/layout/vList2"/>
    <dgm:cxn modelId="{8E5A74B1-6DF5-4A22-AA59-4EA9DAD9EFB7}" type="presOf" srcId="{CAE0CB91-5020-42E4-AA9B-F7B665460208}" destId="{AF4D2B8E-383F-4527-9A36-7EC379CB1D2E}" srcOrd="0" destOrd="0" presId="urn:microsoft.com/office/officeart/2005/8/layout/vList2"/>
    <dgm:cxn modelId="{740718D1-7FF8-478C-820D-AF96FF749F66}" type="presOf" srcId="{A34D89A7-9CE2-4185-AB84-BE0AA2D1EC23}" destId="{E93BFF44-E018-40F0-BF68-8B8229DE0D11}" srcOrd="0" destOrd="0" presId="urn:microsoft.com/office/officeart/2005/8/layout/vList2"/>
    <dgm:cxn modelId="{C7CD57EA-B1AC-44A9-9824-6B822EA67CD0}" srcId="{AD59087F-AEAC-43F9-B958-676AE93F0447}" destId="{A34D89A7-9CE2-4185-AB84-BE0AA2D1EC23}" srcOrd="3" destOrd="0" parTransId="{82C119CA-041D-4B59-A45A-748887FFAF9F}" sibTransId="{5262B7A4-4926-4914-9809-4A892382EF97}"/>
    <dgm:cxn modelId="{59D971FA-7FEE-45DC-A258-BC68854A82D4}" type="presParOf" srcId="{24CB8CC9-7711-424A-B170-8178BD5BC84C}" destId="{FAF2CF28-0317-464C-9DE5-EAC2B7A5AFFD}" srcOrd="0" destOrd="0" presId="urn:microsoft.com/office/officeart/2005/8/layout/vList2"/>
    <dgm:cxn modelId="{A0C7797E-C061-4D47-84EA-9BD0D606BF34}" type="presParOf" srcId="{24CB8CC9-7711-424A-B170-8178BD5BC84C}" destId="{D56A1DCB-E52B-49C5-818C-8DE1FED925F4}" srcOrd="1" destOrd="0" presId="urn:microsoft.com/office/officeart/2005/8/layout/vList2"/>
    <dgm:cxn modelId="{15FF24D5-A11A-40CB-A4DB-E633C5683D76}" type="presParOf" srcId="{24CB8CC9-7711-424A-B170-8178BD5BC84C}" destId="{AF4D2B8E-383F-4527-9A36-7EC379CB1D2E}" srcOrd="2" destOrd="0" presId="urn:microsoft.com/office/officeart/2005/8/layout/vList2"/>
    <dgm:cxn modelId="{88ED58CD-2268-45E5-97C5-D9FD9CE78BAF}" type="presParOf" srcId="{24CB8CC9-7711-424A-B170-8178BD5BC84C}" destId="{0F6E4975-0E9B-4CA0-A36F-8E842C1D0BB3}" srcOrd="3" destOrd="0" presId="urn:microsoft.com/office/officeart/2005/8/layout/vList2"/>
    <dgm:cxn modelId="{86BCA841-8A5E-476F-88E2-9AB4FB6DD592}" type="presParOf" srcId="{24CB8CC9-7711-424A-B170-8178BD5BC84C}" destId="{3FFF39B3-F3D3-4766-9FB9-E6A08747708C}" srcOrd="4" destOrd="0" presId="urn:microsoft.com/office/officeart/2005/8/layout/vList2"/>
    <dgm:cxn modelId="{E992915D-5C69-4CF5-8C14-CFD7C583C268}" type="presParOf" srcId="{24CB8CC9-7711-424A-B170-8178BD5BC84C}" destId="{895B0A9D-43D4-42E5-8FCE-47019E7DFC18}" srcOrd="5" destOrd="0" presId="urn:microsoft.com/office/officeart/2005/8/layout/vList2"/>
    <dgm:cxn modelId="{6FF32142-0730-4772-8C52-18A639FEA21B}" type="presParOf" srcId="{24CB8CC9-7711-424A-B170-8178BD5BC84C}" destId="{E93BFF44-E018-40F0-BF68-8B8229DE0D1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7EE252-E4F6-443D-8508-3684BA2AE7D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B01DD9-5D34-4CB4-8158-DBFD4DFD49BA}">
      <dgm:prSet/>
      <dgm:spPr/>
      <dgm:t>
        <a:bodyPr/>
        <a:lstStyle/>
        <a:p>
          <a:r>
            <a:rPr lang="en-US"/>
            <a:t>🚫 Not a new way to code agents</a:t>
          </a:r>
        </a:p>
      </dgm:t>
    </dgm:pt>
    <dgm:pt modelId="{CFBA02EA-6A3F-488D-9260-4C5B4A12D6D1}" type="parTrans" cxnId="{5B632BAF-9E02-465E-B3A1-F97667AF7386}">
      <dgm:prSet/>
      <dgm:spPr/>
      <dgm:t>
        <a:bodyPr/>
        <a:lstStyle/>
        <a:p>
          <a:endParaRPr lang="en-US"/>
        </a:p>
      </dgm:t>
    </dgm:pt>
    <dgm:pt modelId="{7C994A50-1DD5-49CC-996C-9A295B6C61A3}" type="sibTrans" cxnId="{5B632BAF-9E02-465E-B3A1-F97667AF7386}">
      <dgm:prSet/>
      <dgm:spPr/>
      <dgm:t>
        <a:bodyPr/>
        <a:lstStyle/>
        <a:p>
          <a:endParaRPr lang="en-US"/>
        </a:p>
      </dgm:t>
    </dgm:pt>
    <dgm:pt modelId="{1735C1F5-B7E4-4EAA-B797-9BE8203006C6}">
      <dgm:prSet/>
      <dgm:spPr/>
      <dgm:t>
        <a:bodyPr/>
        <a:lstStyle/>
        <a:p>
          <a:r>
            <a:rPr lang="en-US"/>
            <a:t>🚫 Not a framework (LangChain, LangGraph)</a:t>
          </a:r>
        </a:p>
      </dgm:t>
    </dgm:pt>
    <dgm:pt modelId="{7156859A-6F88-4D84-9A64-F929EBFB2685}" type="parTrans" cxnId="{3738834F-8DC8-4895-96D1-11384D5AB525}">
      <dgm:prSet/>
      <dgm:spPr/>
      <dgm:t>
        <a:bodyPr/>
        <a:lstStyle/>
        <a:p>
          <a:endParaRPr lang="en-US"/>
        </a:p>
      </dgm:t>
    </dgm:pt>
    <dgm:pt modelId="{C73060CC-7DF8-411D-B795-C8C080996701}" type="sibTrans" cxnId="{3738834F-8DC8-4895-96D1-11384D5AB525}">
      <dgm:prSet/>
      <dgm:spPr/>
      <dgm:t>
        <a:bodyPr/>
        <a:lstStyle/>
        <a:p>
          <a:endParaRPr lang="en-US"/>
        </a:p>
      </dgm:t>
    </dgm:pt>
    <dgm:pt modelId="{E9523BDA-BFE4-45C7-91FE-ECE10636799A}">
      <dgm:prSet/>
      <dgm:spPr/>
      <dgm:t>
        <a:bodyPr/>
        <a:lstStyle/>
        <a:p>
          <a:r>
            <a:rPr lang="en-US"/>
            <a:t>🚫 Not a replacement for SDKs</a:t>
          </a:r>
        </a:p>
      </dgm:t>
    </dgm:pt>
    <dgm:pt modelId="{6CC0B6F3-995A-462D-9C1F-140F7AF5B32D}" type="parTrans" cxnId="{B69F8615-D2AA-403E-897B-292261B3FBB0}">
      <dgm:prSet/>
      <dgm:spPr/>
      <dgm:t>
        <a:bodyPr/>
        <a:lstStyle/>
        <a:p>
          <a:endParaRPr lang="en-US"/>
        </a:p>
      </dgm:t>
    </dgm:pt>
    <dgm:pt modelId="{E672D9CF-7112-4369-90E2-416BA7D9FE01}" type="sibTrans" cxnId="{B69F8615-D2AA-403E-897B-292261B3FBB0}">
      <dgm:prSet/>
      <dgm:spPr/>
      <dgm:t>
        <a:bodyPr/>
        <a:lstStyle/>
        <a:p>
          <a:endParaRPr lang="en-US"/>
        </a:p>
      </dgm:t>
    </dgm:pt>
    <dgm:pt modelId="{8BBC47FF-9730-4F38-B2B7-55EA98701BA5}">
      <dgm:prSet/>
      <dgm:spPr/>
      <dgm:t>
        <a:bodyPr/>
        <a:lstStyle/>
        <a:p>
          <a:r>
            <a:rPr lang="en-US"/>
            <a:t>✅ It’s a protocol – defines how AI systems communicate with tools.</a:t>
          </a:r>
        </a:p>
      </dgm:t>
    </dgm:pt>
    <dgm:pt modelId="{32762F2F-364D-4714-8F65-9D2D07EA95C7}" type="parTrans" cxnId="{57952A39-8590-4A43-9DB9-BCB3DAA6A470}">
      <dgm:prSet/>
      <dgm:spPr/>
      <dgm:t>
        <a:bodyPr/>
        <a:lstStyle/>
        <a:p>
          <a:endParaRPr lang="en-US"/>
        </a:p>
      </dgm:t>
    </dgm:pt>
    <dgm:pt modelId="{FBA87BB1-C448-4B85-A479-DCB0E638CAEC}" type="sibTrans" cxnId="{57952A39-8590-4A43-9DB9-BCB3DAA6A470}">
      <dgm:prSet/>
      <dgm:spPr/>
      <dgm:t>
        <a:bodyPr/>
        <a:lstStyle/>
        <a:p>
          <a:endParaRPr lang="en-US"/>
        </a:p>
      </dgm:t>
    </dgm:pt>
    <dgm:pt modelId="{6D42C8D7-1511-43EE-83B6-4AC7CB25179A}" type="pres">
      <dgm:prSet presAssocID="{D17EE252-E4F6-443D-8508-3684BA2AE7D9}" presName="linear" presStyleCnt="0">
        <dgm:presLayoutVars>
          <dgm:animLvl val="lvl"/>
          <dgm:resizeHandles val="exact"/>
        </dgm:presLayoutVars>
      </dgm:prSet>
      <dgm:spPr/>
    </dgm:pt>
    <dgm:pt modelId="{C35EB31A-AF23-4409-A0F7-1CAC24140079}" type="pres">
      <dgm:prSet presAssocID="{B0B01DD9-5D34-4CB4-8158-DBFD4DFD49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213CBD-4452-48D9-99DF-4F5A92CD7EC9}" type="pres">
      <dgm:prSet presAssocID="{7C994A50-1DD5-49CC-996C-9A295B6C61A3}" presName="spacer" presStyleCnt="0"/>
      <dgm:spPr/>
    </dgm:pt>
    <dgm:pt modelId="{396BDB13-E650-4042-B900-43470FE7F230}" type="pres">
      <dgm:prSet presAssocID="{1735C1F5-B7E4-4EAA-B797-9BE8203006C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8B59D4-1069-4FFA-B80A-241546C871AA}" type="pres">
      <dgm:prSet presAssocID="{C73060CC-7DF8-411D-B795-C8C080996701}" presName="spacer" presStyleCnt="0"/>
      <dgm:spPr/>
    </dgm:pt>
    <dgm:pt modelId="{53F581D9-438D-4902-A7DA-D3BE81754D97}" type="pres">
      <dgm:prSet presAssocID="{E9523BDA-BFE4-45C7-91FE-ECE1063679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584105E-B588-4C02-A87A-4D4EB014F2DA}" type="pres">
      <dgm:prSet presAssocID="{E672D9CF-7112-4369-90E2-416BA7D9FE01}" presName="spacer" presStyleCnt="0"/>
      <dgm:spPr/>
    </dgm:pt>
    <dgm:pt modelId="{A3CACBB5-50C2-46A5-8A59-4A6BF3EEE1D5}" type="pres">
      <dgm:prSet presAssocID="{8BBC47FF-9730-4F38-B2B7-55EA98701BA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69F8615-D2AA-403E-897B-292261B3FBB0}" srcId="{D17EE252-E4F6-443D-8508-3684BA2AE7D9}" destId="{E9523BDA-BFE4-45C7-91FE-ECE10636799A}" srcOrd="2" destOrd="0" parTransId="{6CC0B6F3-995A-462D-9C1F-140F7AF5B32D}" sibTransId="{E672D9CF-7112-4369-90E2-416BA7D9FE01}"/>
    <dgm:cxn modelId="{57952A39-8590-4A43-9DB9-BCB3DAA6A470}" srcId="{D17EE252-E4F6-443D-8508-3684BA2AE7D9}" destId="{8BBC47FF-9730-4F38-B2B7-55EA98701BA5}" srcOrd="3" destOrd="0" parTransId="{32762F2F-364D-4714-8F65-9D2D07EA95C7}" sibTransId="{FBA87BB1-C448-4B85-A479-DCB0E638CAEC}"/>
    <dgm:cxn modelId="{3738834F-8DC8-4895-96D1-11384D5AB525}" srcId="{D17EE252-E4F6-443D-8508-3684BA2AE7D9}" destId="{1735C1F5-B7E4-4EAA-B797-9BE8203006C6}" srcOrd="1" destOrd="0" parTransId="{7156859A-6F88-4D84-9A64-F929EBFB2685}" sibTransId="{C73060CC-7DF8-411D-B795-C8C080996701}"/>
    <dgm:cxn modelId="{5D8E759F-CE3D-45CB-9F3B-EC97EDD45FE3}" type="presOf" srcId="{D17EE252-E4F6-443D-8508-3684BA2AE7D9}" destId="{6D42C8D7-1511-43EE-83B6-4AC7CB25179A}" srcOrd="0" destOrd="0" presId="urn:microsoft.com/office/officeart/2005/8/layout/vList2"/>
    <dgm:cxn modelId="{5B632BAF-9E02-465E-B3A1-F97667AF7386}" srcId="{D17EE252-E4F6-443D-8508-3684BA2AE7D9}" destId="{B0B01DD9-5D34-4CB4-8158-DBFD4DFD49BA}" srcOrd="0" destOrd="0" parTransId="{CFBA02EA-6A3F-488D-9260-4C5B4A12D6D1}" sibTransId="{7C994A50-1DD5-49CC-996C-9A295B6C61A3}"/>
    <dgm:cxn modelId="{F2C825C7-B3C3-4EAD-A98F-64F6C9CDD870}" type="presOf" srcId="{B0B01DD9-5D34-4CB4-8158-DBFD4DFD49BA}" destId="{C35EB31A-AF23-4409-A0F7-1CAC24140079}" srcOrd="0" destOrd="0" presId="urn:microsoft.com/office/officeart/2005/8/layout/vList2"/>
    <dgm:cxn modelId="{761BF8CA-BE70-448D-A129-7E980F64D086}" type="presOf" srcId="{8BBC47FF-9730-4F38-B2B7-55EA98701BA5}" destId="{A3CACBB5-50C2-46A5-8A59-4A6BF3EEE1D5}" srcOrd="0" destOrd="0" presId="urn:microsoft.com/office/officeart/2005/8/layout/vList2"/>
    <dgm:cxn modelId="{B8D992E4-9AEE-47DB-8725-750BFDCAF4C4}" type="presOf" srcId="{1735C1F5-B7E4-4EAA-B797-9BE8203006C6}" destId="{396BDB13-E650-4042-B900-43470FE7F230}" srcOrd="0" destOrd="0" presId="urn:microsoft.com/office/officeart/2005/8/layout/vList2"/>
    <dgm:cxn modelId="{38FDEFED-2B54-4DE6-9BBF-C3DB95F94DAB}" type="presOf" srcId="{E9523BDA-BFE4-45C7-91FE-ECE10636799A}" destId="{53F581D9-438D-4902-A7DA-D3BE81754D97}" srcOrd="0" destOrd="0" presId="urn:microsoft.com/office/officeart/2005/8/layout/vList2"/>
    <dgm:cxn modelId="{929B9D8B-7D37-44BB-984B-276B8AEB2018}" type="presParOf" srcId="{6D42C8D7-1511-43EE-83B6-4AC7CB25179A}" destId="{C35EB31A-AF23-4409-A0F7-1CAC24140079}" srcOrd="0" destOrd="0" presId="urn:microsoft.com/office/officeart/2005/8/layout/vList2"/>
    <dgm:cxn modelId="{461C602A-C23B-417D-B461-3B61F79217E1}" type="presParOf" srcId="{6D42C8D7-1511-43EE-83B6-4AC7CB25179A}" destId="{09213CBD-4452-48D9-99DF-4F5A92CD7EC9}" srcOrd="1" destOrd="0" presId="urn:microsoft.com/office/officeart/2005/8/layout/vList2"/>
    <dgm:cxn modelId="{8A465D76-6872-42BC-9C21-37845342EE03}" type="presParOf" srcId="{6D42C8D7-1511-43EE-83B6-4AC7CB25179A}" destId="{396BDB13-E650-4042-B900-43470FE7F230}" srcOrd="2" destOrd="0" presId="urn:microsoft.com/office/officeart/2005/8/layout/vList2"/>
    <dgm:cxn modelId="{4AF6D4FA-00F4-47DD-B3F6-D08901BD298E}" type="presParOf" srcId="{6D42C8D7-1511-43EE-83B6-4AC7CB25179A}" destId="{CE8B59D4-1069-4FFA-B80A-241546C871AA}" srcOrd="3" destOrd="0" presId="urn:microsoft.com/office/officeart/2005/8/layout/vList2"/>
    <dgm:cxn modelId="{F2515B08-7CEC-47CE-ADB6-5C7031436231}" type="presParOf" srcId="{6D42C8D7-1511-43EE-83B6-4AC7CB25179A}" destId="{53F581D9-438D-4902-A7DA-D3BE81754D97}" srcOrd="4" destOrd="0" presId="urn:microsoft.com/office/officeart/2005/8/layout/vList2"/>
    <dgm:cxn modelId="{5B88C52B-8B27-4FCA-92E3-DA59C41ECC11}" type="presParOf" srcId="{6D42C8D7-1511-43EE-83B6-4AC7CB25179A}" destId="{3584105E-B588-4C02-A87A-4D4EB014F2DA}" srcOrd="5" destOrd="0" presId="urn:microsoft.com/office/officeart/2005/8/layout/vList2"/>
    <dgm:cxn modelId="{9AF1FDC6-280C-47B0-AB78-4F259AD2198E}" type="presParOf" srcId="{6D42C8D7-1511-43EE-83B6-4AC7CB25179A}" destId="{A3CACBB5-50C2-46A5-8A59-4A6BF3EEE1D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86DAD5-1CBE-4333-A28A-5430B31C9E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56303D-CEE7-4BCA-8511-F890F4BE5031}">
      <dgm:prSet/>
      <dgm:spPr/>
      <dgm:t>
        <a:bodyPr/>
        <a:lstStyle/>
        <a:p>
          <a:r>
            <a:rPr lang="en-US"/>
            <a:t>Local, Offline → All local tools (file reader, calculator)</a:t>
          </a:r>
        </a:p>
      </dgm:t>
    </dgm:pt>
    <dgm:pt modelId="{D7E9C392-9DAF-444B-AEAA-0928638866AA}" type="parTrans" cxnId="{A5ECC5C3-C18A-48F0-AAE3-FF56775572C5}">
      <dgm:prSet/>
      <dgm:spPr/>
      <dgm:t>
        <a:bodyPr/>
        <a:lstStyle/>
        <a:p>
          <a:endParaRPr lang="en-US"/>
        </a:p>
      </dgm:t>
    </dgm:pt>
    <dgm:pt modelId="{7CDDFD2F-0468-46E8-9123-7A17F3F50C25}" type="sibTrans" cxnId="{A5ECC5C3-C18A-48F0-AAE3-FF56775572C5}">
      <dgm:prSet/>
      <dgm:spPr/>
      <dgm:t>
        <a:bodyPr/>
        <a:lstStyle/>
        <a:p>
          <a:endParaRPr lang="en-US"/>
        </a:p>
      </dgm:t>
    </dgm:pt>
    <dgm:pt modelId="{9FD56C5B-6F50-45B6-8E68-1BC6CC5FF694}">
      <dgm:prSet/>
      <dgm:spPr/>
      <dgm:t>
        <a:bodyPr/>
        <a:lstStyle/>
        <a:p>
          <a:r>
            <a:rPr lang="en-US"/>
            <a:t>Local + Internet → Local + APIs (Brave Search)</a:t>
          </a:r>
        </a:p>
      </dgm:t>
    </dgm:pt>
    <dgm:pt modelId="{A653722A-ED0C-4EE7-8A28-CC8119BA9698}" type="parTrans" cxnId="{DFCDF44C-3D0F-4723-95C0-C0B1717C368C}">
      <dgm:prSet/>
      <dgm:spPr/>
      <dgm:t>
        <a:bodyPr/>
        <a:lstStyle/>
        <a:p>
          <a:endParaRPr lang="en-US"/>
        </a:p>
      </dgm:t>
    </dgm:pt>
    <dgm:pt modelId="{2AB5414F-9CFD-4717-8937-A3F9D30AE2AB}" type="sibTrans" cxnId="{DFCDF44C-3D0F-4723-95C0-C0B1717C368C}">
      <dgm:prSet/>
      <dgm:spPr/>
      <dgm:t>
        <a:bodyPr/>
        <a:lstStyle/>
        <a:p>
          <a:endParaRPr lang="en-US"/>
        </a:p>
      </dgm:t>
    </dgm:pt>
    <dgm:pt modelId="{B4729AFD-A1F0-40B2-A83E-AC953D9F47EB}">
      <dgm:prSet/>
      <dgm:spPr/>
      <dgm:t>
        <a:bodyPr/>
        <a:lstStyle/>
        <a:p>
          <a:r>
            <a:rPr lang="en-US"/>
            <a:t>Remote MCP → Hosted (Claude Remote, Cloudflare)</a:t>
          </a:r>
        </a:p>
      </dgm:t>
    </dgm:pt>
    <dgm:pt modelId="{F74DEFC4-5D6B-4BA1-8A99-A094531955F6}" type="parTrans" cxnId="{CABE757C-C7C5-4FC9-9A21-AD022F6FADC1}">
      <dgm:prSet/>
      <dgm:spPr/>
      <dgm:t>
        <a:bodyPr/>
        <a:lstStyle/>
        <a:p>
          <a:endParaRPr lang="en-US"/>
        </a:p>
      </dgm:t>
    </dgm:pt>
    <dgm:pt modelId="{9D05D1E6-0EE0-4442-B9D7-FE016515D0B4}" type="sibTrans" cxnId="{CABE757C-C7C5-4FC9-9A21-AD022F6FADC1}">
      <dgm:prSet/>
      <dgm:spPr/>
      <dgm:t>
        <a:bodyPr/>
        <a:lstStyle/>
        <a:p>
          <a:endParaRPr lang="en-US"/>
        </a:p>
      </dgm:t>
    </dgm:pt>
    <dgm:pt modelId="{949EC959-F539-4AF4-81A1-FBAA690E7C04}">
      <dgm:prSet/>
      <dgm:spPr/>
      <dgm:t>
        <a:bodyPr/>
        <a:lstStyle/>
        <a:p>
          <a:r>
            <a:rPr lang="en-US"/>
            <a:t>💡 Choose type based on deployment scope.</a:t>
          </a:r>
        </a:p>
      </dgm:t>
    </dgm:pt>
    <dgm:pt modelId="{6B6636C1-94E9-4ABD-9408-011A98A6B545}" type="parTrans" cxnId="{7FF755BD-FA33-44A6-AED6-B4D8A45B3F1D}">
      <dgm:prSet/>
      <dgm:spPr/>
      <dgm:t>
        <a:bodyPr/>
        <a:lstStyle/>
        <a:p>
          <a:endParaRPr lang="en-US"/>
        </a:p>
      </dgm:t>
    </dgm:pt>
    <dgm:pt modelId="{FEA432AC-6B55-4668-8592-8F5988A3EA0B}" type="sibTrans" cxnId="{7FF755BD-FA33-44A6-AED6-B4D8A45B3F1D}">
      <dgm:prSet/>
      <dgm:spPr/>
      <dgm:t>
        <a:bodyPr/>
        <a:lstStyle/>
        <a:p>
          <a:endParaRPr lang="en-US"/>
        </a:p>
      </dgm:t>
    </dgm:pt>
    <dgm:pt modelId="{FCF6311C-9C34-49A3-BE97-57516D7E2406}" type="pres">
      <dgm:prSet presAssocID="{9F86DAD5-1CBE-4333-A28A-5430B31C9EB3}" presName="linear" presStyleCnt="0">
        <dgm:presLayoutVars>
          <dgm:animLvl val="lvl"/>
          <dgm:resizeHandles val="exact"/>
        </dgm:presLayoutVars>
      </dgm:prSet>
      <dgm:spPr/>
    </dgm:pt>
    <dgm:pt modelId="{0376A7F1-911C-4FE9-A82C-09C8722D4E27}" type="pres">
      <dgm:prSet presAssocID="{4F56303D-CEE7-4BCA-8511-F890F4BE503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9FACD35-DD8D-4137-B187-A797BEF5A225}" type="pres">
      <dgm:prSet presAssocID="{7CDDFD2F-0468-46E8-9123-7A17F3F50C25}" presName="spacer" presStyleCnt="0"/>
      <dgm:spPr/>
    </dgm:pt>
    <dgm:pt modelId="{02BD90F0-E7EE-4B07-85E1-9E57B5EE7712}" type="pres">
      <dgm:prSet presAssocID="{9FD56C5B-6F50-45B6-8E68-1BC6CC5FF6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B5497A-27EB-49A9-861B-CEDAC2671861}" type="pres">
      <dgm:prSet presAssocID="{2AB5414F-9CFD-4717-8937-A3F9D30AE2AB}" presName="spacer" presStyleCnt="0"/>
      <dgm:spPr/>
    </dgm:pt>
    <dgm:pt modelId="{D5FDC28C-91CD-4188-BF5D-39931ACEE895}" type="pres">
      <dgm:prSet presAssocID="{B4729AFD-A1F0-40B2-A83E-AC953D9F47E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47C9FAC-E310-4C29-8455-2DB60D9327DD}" type="pres">
      <dgm:prSet presAssocID="{9D05D1E6-0EE0-4442-B9D7-FE016515D0B4}" presName="spacer" presStyleCnt="0"/>
      <dgm:spPr/>
    </dgm:pt>
    <dgm:pt modelId="{0FACC63B-7276-4102-89A1-D6559F8BF93C}" type="pres">
      <dgm:prSet presAssocID="{949EC959-F539-4AF4-81A1-FBAA690E7C0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20F63B-E5CD-4A51-8CD5-A8D17C9BB5F3}" type="presOf" srcId="{9F86DAD5-1CBE-4333-A28A-5430B31C9EB3}" destId="{FCF6311C-9C34-49A3-BE97-57516D7E2406}" srcOrd="0" destOrd="0" presId="urn:microsoft.com/office/officeart/2005/8/layout/vList2"/>
    <dgm:cxn modelId="{E88D6667-25DF-4747-97FF-EF74F3047854}" type="presOf" srcId="{9FD56C5B-6F50-45B6-8E68-1BC6CC5FF694}" destId="{02BD90F0-E7EE-4B07-85E1-9E57B5EE7712}" srcOrd="0" destOrd="0" presId="urn:microsoft.com/office/officeart/2005/8/layout/vList2"/>
    <dgm:cxn modelId="{31392348-1925-480B-B67A-1075E2B81CD6}" type="presOf" srcId="{B4729AFD-A1F0-40B2-A83E-AC953D9F47EB}" destId="{D5FDC28C-91CD-4188-BF5D-39931ACEE895}" srcOrd="0" destOrd="0" presId="urn:microsoft.com/office/officeart/2005/8/layout/vList2"/>
    <dgm:cxn modelId="{DFCDF44C-3D0F-4723-95C0-C0B1717C368C}" srcId="{9F86DAD5-1CBE-4333-A28A-5430B31C9EB3}" destId="{9FD56C5B-6F50-45B6-8E68-1BC6CC5FF694}" srcOrd="1" destOrd="0" parTransId="{A653722A-ED0C-4EE7-8A28-CC8119BA9698}" sibTransId="{2AB5414F-9CFD-4717-8937-A3F9D30AE2AB}"/>
    <dgm:cxn modelId="{CABE757C-C7C5-4FC9-9A21-AD022F6FADC1}" srcId="{9F86DAD5-1CBE-4333-A28A-5430B31C9EB3}" destId="{B4729AFD-A1F0-40B2-A83E-AC953D9F47EB}" srcOrd="2" destOrd="0" parTransId="{F74DEFC4-5D6B-4BA1-8A99-A094531955F6}" sibTransId="{9D05D1E6-0EE0-4442-B9D7-FE016515D0B4}"/>
    <dgm:cxn modelId="{4AD299AC-8EF7-4D84-A4BE-F69003556FBE}" type="presOf" srcId="{949EC959-F539-4AF4-81A1-FBAA690E7C04}" destId="{0FACC63B-7276-4102-89A1-D6559F8BF93C}" srcOrd="0" destOrd="0" presId="urn:microsoft.com/office/officeart/2005/8/layout/vList2"/>
    <dgm:cxn modelId="{7FF755BD-FA33-44A6-AED6-B4D8A45B3F1D}" srcId="{9F86DAD5-1CBE-4333-A28A-5430B31C9EB3}" destId="{949EC959-F539-4AF4-81A1-FBAA690E7C04}" srcOrd="3" destOrd="0" parTransId="{6B6636C1-94E9-4ABD-9408-011A98A6B545}" sibTransId="{FEA432AC-6B55-4668-8592-8F5988A3EA0B}"/>
    <dgm:cxn modelId="{A5ECC5C3-C18A-48F0-AAE3-FF56775572C5}" srcId="{9F86DAD5-1CBE-4333-A28A-5430B31C9EB3}" destId="{4F56303D-CEE7-4BCA-8511-F890F4BE5031}" srcOrd="0" destOrd="0" parTransId="{D7E9C392-9DAF-444B-AEAA-0928638866AA}" sibTransId="{7CDDFD2F-0468-46E8-9123-7A17F3F50C25}"/>
    <dgm:cxn modelId="{AAE587DD-36F7-4880-B81F-D9C4843DE246}" type="presOf" srcId="{4F56303D-CEE7-4BCA-8511-F890F4BE5031}" destId="{0376A7F1-911C-4FE9-A82C-09C8722D4E27}" srcOrd="0" destOrd="0" presId="urn:microsoft.com/office/officeart/2005/8/layout/vList2"/>
    <dgm:cxn modelId="{FB7FC39E-9044-4E12-9711-E6B60D2266C7}" type="presParOf" srcId="{FCF6311C-9C34-49A3-BE97-57516D7E2406}" destId="{0376A7F1-911C-4FE9-A82C-09C8722D4E27}" srcOrd="0" destOrd="0" presId="urn:microsoft.com/office/officeart/2005/8/layout/vList2"/>
    <dgm:cxn modelId="{86AE60AE-148E-4CDF-9325-EDE10D344AD0}" type="presParOf" srcId="{FCF6311C-9C34-49A3-BE97-57516D7E2406}" destId="{19FACD35-DD8D-4137-B187-A797BEF5A225}" srcOrd="1" destOrd="0" presId="urn:microsoft.com/office/officeart/2005/8/layout/vList2"/>
    <dgm:cxn modelId="{49E3718B-5CCB-4DFC-B5BD-377CFF7B3FFF}" type="presParOf" srcId="{FCF6311C-9C34-49A3-BE97-57516D7E2406}" destId="{02BD90F0-E7EE-4B07-85E1-9E57B5EE7712}" srcOrd="2" destOrd="0" presId="urn:microsoft.com/office/officeart/2005/8/layout/vList2"/>
    <dgm:cxn modelId="{606E6BA4-439B-4FFF-9ABF-33CCC5B0C8B2}" type="presParOf" srcId="{FCF6311C-9C34-49A3-BE97-57516D7E2406}" destId="{4DB5497A-27EB-49A9-861B-CEDAC2671861}" srcOrd="3" destOrd="0" presId="urn:microsoft.com/office/officeart/2005/8/layout/vList2"/>
    <dgm:cxn modelId="{EE48254C-207C-493B-B25B-F7610003516C}" type="presParOf" srcId="{FCF6311C-9C34-49A3-BE97-57516D7E2406}" destId="{D5FDC28C-91CD-4188-BF5D-39931ACEE895}" srcOrd="4" destOrd="0" presId="urn:microsoft.com/office/officeart/2005/8/layout/vList2"/>
    <dgm:cxn modelId="{14A6DDEB-F8F0-4FC7-A06F-1129A29FBF37}" type="presParOf" srcId="{FCF6311C-9C34-49A3-BE97-57516D7E2406}" destId="{C47C9FAC-E310-4C29-8455-2DB60D9327DD}" srcOrd="5" destOrd="0" presId="urn:microsoft.com/office/officeart/2005/8/layout/vList2"/>
    <dgm:cxn modelId="{5DC70915-F24A-425C-92DA-F105952CBC0A}" type="presParOf" srcId="{FCF6311C-9C34-49A3-BE97-57516D7E2406}" destId="{0FACC63B-7276-4102-89A1-D6559F8BF93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BE9532-878D-4C4E-8516-A19B88CEE5E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14038A-179E-41B5-8DF4-2BC41FE96ACB}">
      <dgm:prSet/>
      <dgm:spPr/>
      <dgm:t>
        <a:bodyPr/>
        <a:lstStyle/>
        <a:p>
          <a:r>
            <a:rPr lang="en-US"/>
            <a:t>🎓 Encourage building custom MCP servers</a:t>
          </a:r>
        </a:p>
      </dgm:t>
    </dgm:pt>
    <dgm:pt modelId="{9F0D03E5-D0AF-403D-8910-425EE71CC64F}" type="parTrans" cxnId="{9ECF5B3B-7143-433A-B17E-6CAEBD4604AF}">
      <dgm:prSet/>
      <dgm:spPr/>
      <dgm:t>
        <a:bodyPr/>
        <a:lstStyle/>
        <a:p>
          <a:endParaRPr lang="en-US"/>
        </a:p>
      </dgm:t>
    </dgm:pt>
    <dgm:pt modelId="{CCDA12A2-9C23-44B0-B2A0-4992EC8A813E}" type="sibTrans" cxnId="{9ECF5B3B-7143-433A-B17E-6CAEBD4604AF}">
      <dgm:prSet/>
      <dgm:spPr/>
      <dgm:t>
        <a:bodyPr/>
        <a:lstStyle/>
        <a:p>
          <a:endParaRPr lang="en-US"/>
        </a:p>
      </dgm:t>
    </dgm:pt>
    <dgm:pt modelId="{5F3187FA-A3DE-44BC-A7E1-7B2B7CF36901}">
      <dgm:prSet/>
      <dgm:spPr/>
      <dgm:t>
        <a:bodyPr/>
        <a:lstStyle/>
        <a:p>
          <a:r>
            <a:rPr lang="en-US"/>
            <a:t>🧩 Share mini‑projects &amp; results</a:t>
          </a:r>
        </a:p>
      </dgm:t>
    </dgm:pt>
    <dgm:pt modelId="{E0728B5F-421A-4C74-8301-CFF6E6685ABC}" type="parTrans" cxnId="{416916CF-C684-4494-A7E7-AAB07C73CFD9}">
      <dgm:prSet/>
      <dgm:spPr/>
      <dgm:t>
        <a:bodyPr/>
        <a:lstStyle/>
        <a:p>
          <a:endParaRPr lang="en-US"/>
        </a:p>
      </dgm:t>
    </dgm:pt>
    <dgm:pt modelId="{E51C7A1E-7FC8-4FE2-99F0-9D37C45F25EB}" type="sibTrans" cxnId="{416916CF-C684-4494-A7E7-AAB07C73CFD9}">
      <dgm:prSet/>
      <dgm:spPr/>
      <dgm:t>
        <a:bodyPr/>
        <a:lstStyle/>
        <a:p>
          <a:endParaRPr lang="en-US"/>
        </a:p>
      </dgm:t>
    </dgm:pt>
    <dgm:pt modelId="{42C2BF59-D671-4761-B70B-D51C03589DE8}">
      <dgm:prSet/>
      <dgm:spPr/>
      <dgm:t>
        <a:bodyPr/>
        <a:lstStyle/>
        <a:p>
          <a:r>
            <a:rPr lang="en-US"/>
            <a:t>📚 Resources and GitHub templates to follow.</a:t>
          </a:r>
        </a:p>
      </dgm:t>
    </dgm:pt>
    <dgm:pt modelId="{A8425749-6475-45CA-9F04-913A04AD91EB}" type="parTrans" cxnId="{FD5647C7-257B-4F18-BC62-8F02A0298AA7}">
      <dgm:prSet/>
      <dgm:spPr/>
      <dgm:t>
        <a:bodyPr/>
        <a:lstStyle/>
        <a:p>
          <a:endParaRPr lang="en-US"/>
        </a:p>
      </dgm:t>
    </dgm:pt>
    <dgm:pt modelId="{3D167B2C-7078-4D3A-B3A6-83DA7D837460}" type="sibTrans" cxnId="{FD5647C7-257B-4F18-BC62-8F02A0298AA7}">
      <dgm:prSet/>
      <dgm:spPr/>
      <dgm:t>
        <a:bodyPr/>
        <a:lstStyle/>
        <a:p>
          <a:endParaRPr lang="en-US"/>
        </a:p>
      </dgm:t>
    </dgm:pt>
    <dgm:pt modelId="{20D81A4D-AFCB-4F0B-A3E9-8692EF59E2C3}" type="pres">
      <dgm:prSet presAssocID="{3ABE9532-878D-4C4E-8516-A19B88CEE5E5}" presName="vert0" presStyleCnt="0">
        <dgm:presLayoutVars>
          <dgm:dir/>
          <dgm:animOne val="branch"/>
          <dgm:animLvl val="lvl"/>
        </dgm:presLayoutVars>
      </dgm:prSet>
      <dgm:spPr/>
    </dgm:pt>
    <dgm:pt modelId="{5A607532-B2A2-4A16-A81A-23B551FDD761}" type="pres">
      <dgm:prSet presAssocID="{E714038A-179E-41B5-8DF4-2BC41FE96ACB}" presName="thickLine" presStyleLbl="alignNode1" presStyleIdx="0" presStyleCnt="3"/>
      <dgm:spPr/>
    </dgm:pt>
    <dgm:pt modelId="{3BE645D2-AFD9-4A79-A5F7-809D49E2E24D}" type="pres">
      <dgm:prSet presAssocID="{E714038A-179E-41B5-8DF4-2BC41FE96ACB}" presName="horz1" presStyleCnt="0"/>
      <dgm:spPr/>
    </dgm:pt>
    <dgm:pt modelId="{575A778B-1FF9-4230-A581-F8994E0A80D6}" type="pres">
      <dgm:prSet presAssocID="{E714038A-179E-41B5-8DF4-2BC41FE96ACB}" presName="tx1" presStyleLbl="revTx" presStyleIdx="0" presStyleCnt="3"/>
      <dgm:spPr/>
    </dgm:pt>
    <dgm:pt modelId="{62E273A6-8862-4E70-8579-3CEA9BAB724D}" type="pres">
      <dgm:prSet presAssocID="{E714038A-179E-41B5-8DF4-2BC41FE96ACB}" presName="vert1" presStyleCnt="0"/>
      <dgm:spPr/>
    </dgm:pt>
    <dgm:pt modelId="{AB265A29-6C22-4FA8-A971-46A41D769FC5}" type="pres">
      <dgm:prSet presAssocID="{5F3187FA-A3DE-44BC-A7E1-7B2B7CF36901}" presName="thickLine" presStyleLbl="alignNode1" presStyleIdx="1" presStyleCnt="3"/>
      <dgm:spPr/>
    </dgm:pt>
    <dgm:pt modelId="{6D13A0A2-580A-4B28-B96C-2F45390555F9}" type="pres">
      <dgm:prSet presAssocID="{5F3187FA-A3DE-44BC-A7E1-7B2B7CF36901}" presName="horz1" presStyleCnt="0"/>
      <dgm:spPr/>
    </dgm:pt>
    <dgm:pt modelId="{DE9CB6AF-11CC-440C-8329-6DADCE4E34BA}" type="pres">
      <dgm:prSet presAssocID="{5F3187FA-A3DE-44BC-A7E1-7B2B7CF36901}" presName="tx1" presStyleLbl="revTx" presStyleIdx="1" presStyleCnt="3"/>
      <dgm:spPr/>
    </dgm:pt>
    <dgm:pt modelId="{6BED03DE-F38C-47F8-B103-5838484BE7F1}" type="pres">
      <dgm:prSet presAssocID="{5F3187FA-A3DE-44BC-A7E1-7B2B7CF36901}" presName="vert1" presStyleCnt="0"/>
      <dgm:spPr/>
    </dgm:pt>
    <dgm:pt modelId="{8D5B69A6-89D4-4940-8C25-989C1D307FED}" type="pres">
      <dgm:prSet presAssocID="{42C2BF59-D671-4761-B70B-D51C03589DE8}" presName="thickLine" presStyleLbl="alignNode1" presStyleIdx="2" presStyleCnt="3"/>
      <dgm:spPr/>
    </dgm:pt>
    <dgm:pt modelId="{1BEE2E2B-7A3F-4928-A423-6E71E6A846DC}" type="pres">
      <dgm:prSet presAssocID="{42C2BF59-D671-4761-B70B-D51C03589DE8}" presName="horz1" presStyleCnt="0"/>
      <dgm:spPr/>
    </dgm:pt>
    <dgm:pt modelId="{13A90BEA-8F68-4D11-B14B-573254DF95B0}" type="pres">
      <dgm:prSet presAssocID="{42C2BF59-D671-4761-B70B-D51C03589DE8}" presName="tx1" presStyleLbl="revTx" presStyleIdx="2" presStyleCnt="3"/>
      <dgm:spPr/>
    </dgm:pt>
    <dgm:pt modelId="{41A2503F-677C-49B8-B98C-4027C99ACF47}" type="pres">
      <dgm:prSet presAssocID="{42C2BF59-D671-4761-B70B-D51C03589DE8}" presName="vert1" presStyleCnt="0"/>
      <dgm:spPr/>
    </dgm:pt>
  </dgm:ptLst>
  <dgm:cxnLst>
    <dgm:cxn modelId="{20504F14-B3DD-461E-B1FF-303D10B4EF33}" type="presOf" srcId="{5F3187FA-A3DE-44BC-A7E1-7B2B7CF36901}" destId="{DE9CB6AF-11CC-440C-8329-6DADCE4E34BA}" srcOrd="0" destOrd="0" presId="urn:microsoft.com/office/officeart/2008/layout/LinedList"/>
    <dgm:cxn modelId="{C6A62A2F-A02F-48BB-881B-A966DF082721}" type="presOf" srcId="{42C2BF59-D671-4761-B70B-D51C03589DE8}" destId="{13A90BEA-8F68-4D11-B14B-573254DF95B0}" srcOrd="0" destOrd="0" presId="urn:microsoft.com/office/officeart/2008/layout/LinedList"/>
    <dgm:cxn modelId="{9ECF5B3B-7143-433A-B17E-6CAEBD4604AF}" srcId="{3ABE9532-878D-4C4E-8516-A19B88CEE5E5}" destId="{E714038A-179E-41B5-8DF4-2BC41FE96ACB}" srcOrd="0" destOrd="0" parTransId="{9F0D03E5-D0AF-403D-8910-425EE71CC64F}" sibTransId="{CCDA12A2-9C23-44B0-B2A0-4992EC8A813E}"/>
    <dgm:cxn modelId="{6F51828C-1FB2-4F3A-88FA-4F62CEE2BB63}" type="presOf" srcId="{E714038A-179E-41B5-8DF4-2BC41FE96ACB}" destId="{575A778B-1FF9-4230-A581-F8994E0A80D6}" srcOrd="0" destOrd="0" presId="urn:microsoft.com/office/officeart/2008/layout/LinedList"/>
    <dgm:cxn modelId="{BE4AD7B9-EEC7-4205-BD18-CFEBA755DF17}" type="presOf" srcId="{3ABE9532-878D-4C4E-8516-A19B88CEE5E5}" destId="{20D81A4D-AFCB-4F0B-A3E9-8692EF59E2C3}" srcOrd="0" destOrd="0" presId="urn:microsoft.com/office/officeart/2008/layout/LinedList"/>
    <dgm:cxn modelId="{FD5647C7-257B-4F18-BC62-8F02A0298AA7}" srcId="{3ABE9532-878D-4C4E-8516-A19B88CEE5E5}" destId="{42C2BF59-D671-4761-B70B-D51C03589DE8}" srcOrd="2" destOrd="0" parTransId="{A8425749-6475-45CA-9F04-913A04AD91EB}" sibTransId="{3D167B2C-7078-4D3A-B3A6-83DA7D837460}"/>
    <dgm:cxn modelId="{416916CF-C684-4494-A7E7-AAB07C73CFD9}" srcId="{3ABE9532-878D-4C4E-8516-A19B88CEE5E5}" destId="{5F3187FA-A3DE-44BC-A7E1-7B2B7CF36901}" srcOrd="1" destOrd="0" parTransId="{E0728B5F-421A-4C74-8301-CFF6E6685ABC}" sibTransId="{E51C7A1E-7FC8-4FE2-99F0-9D37C45F25EB}"/>
    <dgm:cxn modelId="{101C5B7B-E7A3-4032-9ECC-35B42601ABFD}" type="presParOf" srcId="{20D81A4D-AFCB-4F0B-A3E9-8692EF59E2C3}" destId="{5A607532-B2A2-4A16-A81A-23B551FDD761}" srcOrd="0" destOrd="0" presId="urn:microsoft.com/office/officeart/2008/layout/LinedList"/>
    <dgm:cxn modelId="{2930244B-CBED-434D-9DF2-A90D34CCBBF7}" type="presParOf" srcId="{20D81A4D-AFCB-4F0B-A3E9-8692EF59E2C3}" destId="{3BE645D2-AFD9-4A79-A5F7-809D49E2E24D}" srcOrd="1" destOrd="0" presId="urn:microsoft.com/office/officeart/2008/layout/LinedList"/>
    <dgm:cxn modelId="{810E1FC7-9A9C-4440-837C-52B320E255C1}" type="presParOf" srcId="{3BE645D2-AFD9-4A79-A5F7-809D49E2E24D}" destId="{575A778B-1FF9-4230-A581-F8994E0A80D6}" srcOrd="0" destOrd="0" presId="urn:microsoft.com/office/officeart/2008/layout/LinedList"/>
    <dgm:cxn modelId="{C2416EE1-7B50-4773-BAEF-E8DA41E0802D}" type="presParOf" srcId="{3BE645D2-AFD9-4A79-A5F7-809D49E2E24D}" destId="{62E273A6-8862-4E70-8579-3CEA9BAB724D}" srcOrd="1" destOrd="0" presId="urn:microsoft.com/office/officeart/2008/layout/LinedList"/>
    <dgm:cxn modelId="{8308BB14-72C2-4A66-8D14-00A52751D936}" type="presParOf" srcId="{20D81A4D-AFCB-4F0B-A3E9-8692EF59E2C3}" destId="{AB265A29-6C22-4FA8-A971-46A41D769FC5}" srcOrd="2" destOrd="0" presId="urn:microsoft.com/office/officeart/2008/layout/LinedList"/>
    <dgm:cxn modelId="{3967C578-8CF9-4903-B099-26F893B2F6B8}" type="presParOf" srcId="{20D81A4D-AFCB-4F0B-A3E9-8692EF59E2C3}" destId="{6D13A0A2-580A-4B28-B96C-2F45390555F9}" srcOrd="3" destOrd="0" presId="urn:microsoft.com/office/officeart/2008/layout/LinedList"/>
    <dgm:cxn modelId="{5A9E3DFA-D43A-4726-89EE-8DC3436B5D2C}" type="presParOf" srcId="{6D13A0A2-580A-4B28-B96C-2F45390555F9}" destId="{DE9CB6AF-11CC-440C-8329-6DADCE4E34BA}" srcOrd="0" destOrd="0" presId="urn:microsoft.com/office/officeart/2008/layout/LinedList"/>
    <dgm:cxn modelId="{F43EEC68-2F78-4AE0-AABC-ED61E2E5D367}" type="presParOf" srcId="{6D13A0A2-580A-4B28-B96C-2F45390555F9}" destId="{6BED03DE-F38C-47F8-B103-5838484BE7F1}" srcOrd="1" destOrd="0" presId="urn:microsoft.com/office/officeart/2008/layout/LinedList"/>
    <dgm:cxn modelId="{D5BA8990-3E34-495A-9107-416F7997E17D}" type="presParOf" srcId="{20D81A4D-AFCB-4F0B-A3E9-8692EF59E2C3}" destId="{8D5B69A6-89D4-4940-8C25-989C1D307FED}" srcOrd="4" destOrd="0" presId="urn:microsoft.com/office/officeart/2008/layout/LinedList"/>
    <dgm:cxn modelId="{ED00965C-732B-4100-A8BF-ED765C06950D}" type="presParOf" srcId="{20D81A4D-AFCB-4F0B-A3E9-8692EF59E2C3}" destId="{1BEE2E2B-7A3F-4928-A423-6E71E6A846DC}" srcOrd="5" destOrd="0" presId="urn:microsoft.com/office/officeart/2008/layout/LinedList"/>
    <dgm:cxn modelId="{AB16390D-229A-45E4-ACED-B43E2D2EC8C6}" type="presParOf" srcId="{1BEE2E2B-7A3F-4928-A423-6E71E6A846DC}" destId="{13A90BEA-8F68-4D11-B14B-573254DF95B0}" srcOrd="0" destOrd="0" presId="urn:microsoft.com/office/officeart/2008/layout/LinedList"/>
    <dgm:cxn modelId="{D74FEC6B-FFC2-48E8-A47E-A94B1DCB2235}" type="presParOf" srcId="{1BEE2E2B-7A3F-4928-A423-6E71E6A846DC}" destId="{41A2503F-677C-49B8-B98C-4027C99ACF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2CF28-0317-464C-9DE5-EAC2B7A5AFFD}">
      <dsp:nvSpPr>
        <dsp:cNvPr id="0" name=""/>
        <dsp:cNvSpPr/>
      </dsp:nvSpPr>
      <dsp:spPr>
        <a:xfrm>
          <a:off x="0" y="422501"/>
          <a:ext cx="5175384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MCP = Model Context Protocol</a:t>
          </a:r>
        </a:p>
      </dsp:txBody>
      <dsp:txXfrm>
        <a:off x="54298" y="476799"/>
        <a:ext cx="5066788" cy="1003708"/>
      </dsp:txXfrm>
    </dsp:sp>
    <dsp:sp modelId="{AF4D2B8E-383F-4527-9A36-7EC379CB1D2E}">
      <dsp:nvSpPr>
        <dsp:cNvPr id="0" name=""/>
        <dsp:cNvSpPr/>
      </dsp:nvSpPr>
      <dsp:spPr>
        <a:xfrm>
          <a:off x="0" y="1615446"/>
          <a:ext cx="5175384" cy="1112304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A standard, not a framework or tool</a:t>
          </a:r>
        </a:p>
      </dsp:txBody>
      <dsp:txXfrm>
        <a:off x="54298" y="1669744"/>
        <a:ext cx="5066788" cy="1003708"/>
      </dsp:txXfrm>
    </dsp:sp>
    <dsp:sp modelId="{3FFF39B3-F3D3-4766-9FB9-E6A08747708C}">
      <dsp:nvSpPr>
        <dsp:cNvPr id="0" name=""/>
        <dsp:cNvSpPr/>
      </dsp:nvSpPr>
      <dsp:spPr>
        <a:xfrm>
          <a:off x="0" y="2808390"/>
          <a:ext cx="5175384" cy="1112304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Introduced by Anthropic as the 'USB‑C for AI'</a:t>
          </a:r>
        </a:p>
      </dsp:txBody>
      <dsp:txXfrm>
        <a:off x="54298" y="2862688"/>
        <a:ext cx="5066788" cy="1003708"/>
      </dsp:txXfrm>
    </dsp:sp>
    <dsp:sp modelId="{E93BFF44-E018-40F0-BF68-8B8229DE0D11}">
      <dsp:nvSpPr>
        <dsp:cNvPr id="0" name=""/>
        <dsp:cNvSpPr/>
      </dsp:nvSpPr>
      <dsp:spPr>
        <a:xfrm>
          <a:off x="0" y="4001334"/>
          <a:ext cx="5175384" cy="111230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Enables LLMs to plug into tools, data, and prompts seamlessly.</a:t>
          </a:r>
        </a:p>
      </dsp:txBody>
      <dsp:txXfrm>
        <a:off x="54298" y="4055632"/>
        <a:ext cx="5066788" cy="1003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EB31A-AF23-4409-A0F7-1CAC24140079}">
      <dsp:nvSpPr>
        <dsp:cNvPr id="0" name=""/>
        <dsp:cNvSpPr/>
      </dsp:nvSpPr>
      <dsp:spPr>
        <a:xfrm>
          <a:off x="0" y="436181"/>
          <a:ext cx="5175384" cy="11076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🚫 Not a new way to code agents</a:t>
          </a:r>
        </a:p>
      </dsp:txBody>
      <dsp:txXfrm>
        <a:off x="54070" y="490251"/>
        <a:ext cx="5067244" cy="999484"/>
      </dsp:txXfrm>
    </dsp:sp>
    <dsp:sp modelId="{396BDB13-E650-4042-B900-43470FE7F230}">
      <dsp:nvSpPr>
        <dsp:cNvPr id="0" name=""/>
        <dsp:cNvSpPr/>
      </dsp:nvSpPr>
      <dsp:spPr>
        <a:xfrm>
          <a:off x="0" y="1621566"/>
          <a:ext cx="5175384" cy="1107624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🚫 Not a framework (LangChain, LangGraph)</a:t>
          </a:r>
        </a:p>
      </dsp:txBody>
      <dsp:txXfrm>
        <a:off x="54070" y="1675636"/>
        <a:ext cx="5067244" cy="999484"/>
      </dsp:txXfrm>
    </dsp:sp>
    <dsp:sp modelId="{53F581D9-438D-4902-A7DA-D3BE81754D97}">
      <dsp:nvSpPr>
        <dsp:cNvPr id="0" name=""/>
        <dsp:cNvSpPr/>
      </dsp:nvSpPr>
      <dsp:spPr>
        <a:xfrm>
          <a:off x="0" y="2806950"/>
          <a:ext cx="5175384" cy="1107624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🚫 Not a replacement for SDKs</a:t>
          </a:r>
        </a:p>
      </dsp:txBody>
      <dsp:txXfrm>
        <a:off x="54070" y="2861020"/>
        <a:ext cx="5067244" cy="999484"/>
      </dsp:txXfrm>
    </dsp:sp>
    <dsp:sp modelId="{A3CACBB5-50C2-46A5-8A59-4A6BF3EEE1D5}">
      <dsp:nvSpPr>
        <dsp:cNvPr id="0" name=""/>
        <dsp:cNvSpPr/>
      </dsp:nvSpPr>
      <dsp:spPr>
        <a:xfrm>
          <a:off x="0" y="3992334"/>
          <a:ext cx="5175384" cy="110762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✅ It’s a protocol – defines how AI systems communicate with tools.</a:t>
          </a:r>
        </a:p>
      </dsp:txBody>
      <dsp:txXfrm>
        <a:off x="54070" y="4046404"/>
        <a:ext cx="5067244" cy="999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6A7F1-911C-4FE9-A82C-09C8722D4E27}">
      <dsp:nvSpPr>
        <dsp:cNvPr id="0" name=""/>
        <dsp:cNvSpPr/>
      </dsp:nvSpPr>
      <dsp:spPr>
        <a:xfrm>
          <a:off x="0" y="4350"/>
          <a:ext cx="517538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Local, Offline → All local tools (file reader, calculator)</a:t>
          </a:r>
        </a:p>
      </dsp:txBody>
      <dsp:txXfrm>
        <a:off x="64083" y="68433"/>
        <a:ext cx="5047218" cy="1184574"/>
      </dsp:txXfrm>
    </dsp:sp>
    <dsp:sp modelId="{02BD90F0-E7EE-4B07-85E1-9E57B5EE7712}">
      <dsp:nvSpPr>
        <dsp:cNvPr id="0" name=""/>
        <dsp:cNvSpPr/>
      </dsp:nvSpPr>
      <dsp:spPr>
        <a:xfrm>
          <a:off x="0" y="1409250"/>
          <a:ext cx="5175384" cy="131274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Local + Internet → Local + APIs (Brave Search)</a:t>
          </a:r>
        </a:p>
      </dsp:txBody>
      <dsp:txXfrm>
        <a:off x="64083" y="1473333"/>
        <a:ext cx="5047218" cy="1184574"/>
      </dsp:txXfrm>
    </dsp:sp>
    <dsp:sp modelId="{D5FDC28C-91CD-4188-BF5D-39931ACEE895}">
      <dsp:nvSpPr>
        <dsp:cNvPr id="0" name=""/>
        <dsp:cNvSpPr/>
      </dsp:nvSpPr>
      <dsp:spPr>
        <a:xfrm>
          <a:off x="0" y="2814150"/>
          <a:ext cx="5175384" cy="13127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Remote MCP → Hosted (Claude Remote, Cloudflare)</a:t>
          </a:r>
        </a:p>
      </dsp:txBody>
      <dsp:txXfrm>
        <a:off x="64083" y="2878233"/>
        <a:ext cx="5047218" cy="1184574"/>
      </dsp:txXfrm>
    </dsp:sp>
    <dsp:sp modelId="{0FACC63B-7276-4102-89A1-D6559F8BF93C}">
      <dsp:nvSpPr>
        <dsp:cNvPr id="0" name=""/>
        <dsp:cNvSpPr/>
      </dsp:nvSpPr>
      <dsp:spPr>
        <a:xfrm>
          <a:off x="0" y="4219050"/>
          <a:ext cx="5175384" cy="13127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💡 Choose type based on deployment scope.</a:t>
          </a:r>
        </a:p>
      </dsp:txBody>
      <dsp:txXfrm>
        <a:off x="64083" y="4283133"/>
        <a:ext cx="5047218" cy="1184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07532-B2A2-4A16-A81A-23B551FDD761}">
      <dsp:nvSpPr>
        <dsp:cNvPr id="0" name=""/>
        <dsp:cNvSpPr/>
      </dsp:nvSpPr>
      <dsp:spPr>
        <a:xfrm>
          <a:off x="0" y="2531"/>
          <a:ext cx="45910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A778B-1FF9-4230-A581-F8994E0A80D6}">
      <dsp:nvSpPr>
        <dsp:cNvPr id="0" name=""/>
        <dsp:cNvSpPr/>
      </dsp:nvSpPr>
      <dsp:spPr>
        <a:xfrm>
          <a:off x="0" y="2531"/>
          <a:ext cx="4591050" cy="172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🎓 Encourage building custom MCP servers</a:t>
          </a:r>
        </a:p>
      </dsp:txBody>
      <dsp:txXfrm>
        <a:off x="0" y="2531"/>
        <a:ext cx="4591050" cy="1726500"/>
      </dsp:txXfrm>
    </dsp:sp>
    <dsp:sp modelId="{AB265A29-6C22-4FA8-A971-46A41D769FC5}">
      <dsp:nvSpPr>
        <dsp:cNvPr id="0" name=""/>
        <dsp:cNvSpPr/>
      </dsp:nvSpPr>
      <dsp:spPr>
        <a:xfrm>
          <a:off x="0" y="1729032"/>
          <a:ext cx="4591050" cy="0"/>
        </a:xfrm>
        <a:prstGeom prst="lin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CB6AF-11CC-440C-8329-6DADCE4E34BA}">
      <dsp:nvSpPr>
        <dsp:cNvPr id="0" name=""/>
        <dsp:cNvSpPr/>
      </dsp:nvSpPr>
      <dsp:spPr>
        <a:xfrm>
          <a:off x="0" y="1729032"/>
          <a:ext cx="4591050" cy="172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🧩 Share mini‑projects &amp; results</a:t>
          </a:r>
        </a:p>
      </dsp:txBody>
      <dsp:txXfrm>
        <a:off x="0" y="1729032"/>
        <a:ext cx="4591050" cy="1726500"/>
      </dsp:txXfrm>
    </dsp:sp>
    <dsp:sp modelId="{8D5B69A6-89D4-4940-8C25-989C1D307FED}">
      <dsp:nvSpPr>
        <dsp:cNvPr id="0" name=""/>
        <dsp:cNvSpPr/>
      </dsp:nvSpPr>
      <dsp:spPr>
        <a:xfrm>
          <a:off x="0" y="3455532"/>
          <a:ext cx="4591050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90BEA-8F68-4D11-B14B-573254DF95B0}">
      <dsp:nvSpPr>
        <dsp:cNvPr id="0" name=""/>
        <dsp:cNvSpPr/>
      </dsp:nvSpPr>
      <dsp:spPr>
        <a:xfrm>
          <a:off x="0" y="3455532"/>
          <a:ext cx="4591050" cy="1726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📚 Resources and GitHub templates to follow.</a:t>
          </a:r>
        </a:p>
      </dsp:txBody>
      <dsp:txXfrm>
        <a:off x="0" y="3455532"/>
        <a:ext cx="4591050" cy="1726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2700">
                <a:solidFill>
                  <a:schemeClr val="tx2"/>
                </a:solidFill>
              </a:rPr>
              <a:t>Model Context Protocol (MCP)</a:t>
            </a:r>
          </a:p>
          <a:p>
            <a:pPr algn="l">
              <a:lnSpc>
                <a:spcPct val="90000"/>
              </a:lnSpc>
            </a:pPr>
            <a:r>
              <a:rPr lang="en-GB" sz="2700">
                <a:solidFill>
                  <a:schemeClr val="tx2"/>
                </a:solidFill>
              </a:rPr>
              <a:t>The USB‑C for Agentic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1700" dirty="0">
                <a:solidFill>
                  <a:schemeClr val="tx2"/>
                </a:solidFill>
              </a:rPr>
              <a:t> Agentic AI Training</a:t>
            </a:r>
          </a:p>
          <a:p>
            <a:pPr algn="l"/>
            <a:r>
              <a:rPr lang="en-GB" sz="1700" dirty="0">
                <a:solidFill>
                  <a:schemeClr val="tx2"/>
                </a:solidFill>
              </a:rPr>
              <a:t>Presented by Sai Teja Polisetty</a:t>
            </a:r>
            <a:endParaRPr lang="en-GB" sz="17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pic>
        <p:nvPicPr>
          <p:cNvPr id="7" name="Graphic 6" descr="USB">
            <a:extLst>
              <a:ext uri="{FF2B5EF4-FFF2-40B4-BE49-F238E27FC236}">
                <a16:creationId xmlns:a16="http://schemas.microsoft.com/office/drawing/2014/main" id="{8FFBA3C1-CB13-11E8-5FE0-B113D1443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GB" sz="7000">
                <a:solidFill>
                  <a:srgbClr val="FFFFFF"/>
                </a:solidFill>
              </a:rPr>
              <a:t>Why Build an MCP Server?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pPr>
              <a:defRPr sz="2000"/>
            </a:pPr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• Share your tools with others</a:t>
            </a:r>
          </a:p>
          <a:p>
            <a:pPr>
              <a:defRPr sz="2000"/>
            </a:pPr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• Plug into others’ workflows</a:t>
            </a:r>
          </a:p>
          <a:p>
            <a:pPr>
              <a:defRPr sz="2000"/>
            </a:pPr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• Learn AI plumbing &amp; integration</a:t>
            </a:r>
          </a:p>
          <a:p>
            <a:pPr>
              <a:defRPr sz="2000"/>
            </a:pPr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• Customize tool capabilities</a:t>
            </a:r>
          </a:p>
          <a:p>
            <a:pPr>
              <a:defRPr sz="2000"/>
            </a:pPr>
            <a:endParaRPr lang="en-GB" sz="1700">
              <a:solidFill>
                <a:schemeClr val="tx1">
                  <a:alpha val="80000"/>
                </a:schemeClr>
              </a:solidFill>
            </a:endParaRPr>
          </a:p>
          <a:p>
            <a:pPr>
              <a:defRPr sz="2000"/>
            </a:pPr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🚫 When not to: if only used internally, use @function_tool instead.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GB" sz="4700"/>
              <a:t>Types of MCP Servers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BC47226-6A05-63B2-8DDC-BB4B53C8F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62676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GB" sz="4200"/>
              <a:t>Quick Quiz &amp;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>
              <a:defRPr sz="2000"/>
            </a:pPr>
            <a:r>
              <a:rPr lang="en-GB" sz="2100"/>
              <a:t>Q1: How is MCP different from LangChain?</a:t>
            </a:r>
          </a:p>
          <a:p>
            <a:pPr>
              <a:defRPr sz="2000"/>
            </a:pPr>
            <a:r>
              <a:rPr lang="en-GB" sz="2100"/>
              <a:t>Q2: Which transport suits remote servers?</a:t>
            </a:r>
          </a:p>
          <a:p>
            <a:pPr>
              <a:defRPr sz="2000"/>
            </a:pPr>
            <a:r>
              <a:rPr lang="en-GB" sz="2100"/>
              <a:t>Q3: Why USB‑C analogy?</a:t>
            </a:r>
          </a:p>
          <a:p>
            <a:pPr>
              <a:defRPr sz="2000"/>
            </a:pPr>
            <a:r>
              <a:rPr lang="en-GB" sz="2100"/>
              <a:t>Q4: What are MCP setup steps?</a:t>
            </a:r>
          </a:p>
          <a:p>
            <a:pPr>
              <a:defRPr sz="2000"/>
            </a:pPr>
            <a:endParaRPr lang="en-GB" sz="2100"/>
          </a:p>
          <a:p>
            <a:pPr>
              <a:defRPr sz="2000"/>
            </a:pPr>
            <a:r>
              <a:rPr lang="en-GB" sz="2100"/>
              <a:t>💬 Reflection: How can you apply MCP in your next project?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3436144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E6AA4D-EC17-45B5-B621-DF0FD91F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: Shape 16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00" y="1641752"/>
            <a:ext cx="1991915" cy="4384188"/>
          </a:xfrm>
        </p:spPr>
        <p:txBody>
          <a:bodyPr anchor="t">
            <a:normAutofit/>
          </a:bodyPr>
          <a:lstStyle/>
          <a:p>
            <a:r>
              <a:rPr lang="en-GB" sz="3200">
                <a:solidFill>
                  <a:schemeClr val="bg1"/>
                </a:solidFill>
              </a:rPr>
              <a:t>Thank You &amp; Discussion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F2ED09B-B8D9-2845-57F0-7BD24454AA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371561"/>
              </p:ext>
            </p:extLst>
          </p:nvPr>
        </p:nvGraphicFramePr>
        <p:xfrm>
          <a:off x="3924300" y="841375"/>
          <a:ext cx="4591050" cy="5184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GB" sz="4100">
                <a:solidFill>
                  <a:srgbClr val="FFFFFF"/>
                </a:solidFill>
              </a:rPr>
              <a:t>Learning Objectives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defRPr sz="2000"/>
            </a:pPr>
            <a:r>
              <a:rPr lang="en-GB" sz="2000"/>
              <a:t>• Understand what MCP is and why it matters in Agentic AI</a:t>
            </a:r>
          </a:p>
          <a:p>
            <a:pPr>
              <a:defRPr sz="2000"/>
            </a:pPr>
            <a:r>
              <a:rPr lang="en-GB" sz="2000"/>
              <a:t>• Learn about Hosts, Clients, and Servers</a:t>
            </a:r>
          </a:p>
          <a:p>
            <a:pPr>
              <a:defRPr sz="2000"/>
            </a:pPr>
            <a:r>
              <a:rPr lang="en-GB" sz="2000"/>
              <a:t>• Explore local vs remote MCP setups</a:t>
            </a:r>
          </a:p>
          <a:p>
            <a:pPr>
              <a:defRPr sz="2000"/>
            </a:pPr>
            <a:r>
              <a:rPr lang="en-GB" sz="2000"/>
              <a:t>• Build and test your own MCP Client and Server</a:t>
            </a:r>
          </a:p>
          <a:p>
            <a:pPr>
              <a:defRPr sz="2000"/>
            </a:pPr>
            <a:r>
              <a:rPr lang="en-GB" sz="2000"/>
              <a:t>• Discover marketplaces and best practices</a:t>
            </a:r>
          </a:p>
          <a:p>
            <a:pPr>
              <a:defRPr sz="2000"/>
            </a:pPr>
            <a:endParaRPr lang="en-GB" sz="2000"/>
          </a:p>
          <a:p>
            <a:pPr>
              <a:defRPr sz="2000"/>
            </a:pPr>
            <a:r>
              <a:rPr lang="en-GB" sz="2000"/>
              <a:t>💡 MCP makes AI tools interoperable like USB‑C makes devices universal.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GB" sz="4700"/>
              <a:t>What is MCP?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30FFC2-5153-2A5F-43C6-E306E9B26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27696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GB" sz="4700"/>
              <a:t>What MCP is NOT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AAC4EE-DCDB-95AB-ACC3-39212B6B7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64640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What MCP *Is*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000"/>
            </a:pPr>
            <a:r>
              <a:rPr lang="en-GB" sz="2000" dirty="0"/>
              <a:t>• A universal connector for AI tools &amp; agents</a:t>
            </a:r>
          </a:p>
          <a:p>
            <a:pPr marL="0" indent="0">
              <a:buNone/>
              <a:defRPr sz="2000"/>
            </a:pPr>
            <a:r>
              <a:rPr lang="en-GB" sz="2000" dirty="0"/>
              <a:t>• Makes integration frictionless</a:t>
            </a:r>
          </a:p>
          <a:p>
            <a:pPr marL="0" indent="0">
              <a:buNone/>
              <a:defRPr sz="2000"/>
            </a:pPr>
            <a:r>
              <a:rPr lang="en-GB" sz="2000" dirty="0"/>
              <a:t>• Standardizes how LLMs access resources</a:t>
            </a:r>
          </a:p>
          <a:p>
            <a:pPr marL="0" indent="0">
              <a:buNone/>
              <a:defRPr sz="2000"/>
            </a:pPr>
            <a:r>
              <a:rPr lang="en-GB" sz="2000" dirty="0"/>
              <a:t>• Drives a growing ecosystem of open‑source MCP servers.</a:t>
            </a:r>
          </a:p>
          <a:p>
            <a:pPr marL="0" indent="0">
              <a:buNone/>
              <a:defRPr sz="2000"/>
            </a:pPr>
            <a:endParaRPr lang="en-GB" sz="2000" dirty="0"/>
          </a:p>
          <a:p>
            <a:pPr marL="0" indent="0">
              <a:buNone/>
              <a:defRPr sz="2000"/>
            </a:pPr>
            <a:r>
              <a:rPr lang="en-GB" sz="2000" dirty="0"/>
              <a:t>💡 MCP is the bridge between LLMs and external knowledge/tools.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88558" y="588559"/>
            <a:ext cx="6858000" cy="5680880"/>
          </a:xfrm>
          <a:prstGeom prst="rect">
            <a:avLst/>
          </a:prstGeom>
          <a:ln>
            <a:noFill/>
          </a:ln>
          <a:effectLst>
            <a:outerShdw blurRad="457200" dist="63500" sx="99000" sy="990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883" y="5546162"/>
            <a:ext cx="4996277" cy="953611"/>
          </a:xfrm>
        </p:spPr>
        <p:txBody>
          <a:bodyPr anchor="ctr">
            <a:normAutofit/>
          </a:bodyPr>
          <a:lstStyle/>
          <a:p>
            <a:r>
              <a:rPr lang="en-GB" sz="3500"/>
              <a:t>MCP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2A629-D346-4157-9211-D32C704E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30" r="-1" b="3009"/>
          <a:stretch>
            <a:fillRect/>
          </a:stretch>
        </p:blipFill>
        <p:spPr>
          <a:xfrm>
            <a:off x="20" y="-1"/>
            <a:ext cx="5680861" cy="516158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5048" y="743803"/>
            <a:ext cx="2358392" cy="5474173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000"/>
            </a:pPr>
            <a:r>
              <a:rPr lang="en-GB" sz="1700" dirty="0"/>
              <a:t>[Host / LLM App]</a:t>
            </a:r>
          </a:p>
          <a:p>
            <a:pPr marL="0" indent="0">
              <a:buNone/>
              <a:defRPr sz="2000"/>
            </a:pPr>
            <a:r>
              <a:rPr lang="en-GB" sz="1700" dirty="0"/>
              <a:t>    ↓</a:t>
            </a:r>
            <a:endParaRPr lang="en-GB" sz="1700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r>
              <a:rPr lang="en-GB" sz="1700" dirty="0"/>
              <a:t>[MCP Client]</a:t>
            </a:r>
            <a:endParaRPr lang="en-GB" sz="1700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r>
              <a:rPr lang="en-GB" sz="1700" dirty="0"/>
              <a:t>    ↓</a:t>
            </a:r>
            <a:endParaRPr lang="en-GB" sz="1700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r>
              <a:rPr lang="en-GB" sz="1700" dirty="0"/>
              <a:t>[MCP Server(s)] → Tools, APIs, Datasets,</a:t>
            </a:r>
            <a:endParaRPr lang="en-GB" sz="1700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r>
              <a:rPr lang="en-GB" sz="1700" dirty="0"/>
              <a:t> Prompts</a:t>
            </a:r>
            <a:endParaRPr lang="en-GB" sz="1700" dirty="0">
              <a:ea typeface="Calibri"/>
              <a:cs typeface="Calibri"/>
            </a:endParaRPr>
          </a:p>
          <a:p>
            <a:pPr>
              <a:defRPr sz="2000"/>
            </a:pPr>
            <a:endParaRPr lang="en-GB" sz="1700"/>
          </a:p>
          <a:p>
            <a:pPr marL="0" indent="0">
              <a:buNone/>
              <a:defRPr sz="2000"/>
            </a:pPr>
            <a:r>
              <a:rPr lang="en-GB" sz="1700" b="1" dirty="0"/>
              <a:t>Examples</a:t>
            </a:r>
            <a:r>
              <a:rPr lang="en-GB" sz="1700" dirty="0"/>
              <a:t>:</a:t>
            </a:r>
            <a:endParaRPr lang="en-GB" sz="1700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r>
              <a:rPr lang="en-GB" sz="1700" dirty="0"/>
              <a:t>• Host: Claude Desktop, OpenAI Agent</a:t>
            </a:r>
            <a:endParaRPr lang="en-GB" sz="1700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r>
              <a:rPr lang="en-GB" sz="1700" dirty="0"/>
              <a:t>• Client: Connector between host &amp; server</a:t>
            </a:r>
            <a:endParaRPr lang="en-GB" sz="1700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r>
              <a:rPr lang="en-GB" sz="1700" dirty="0"/>
              <a:t>• Server: Provides tools (fetch, weather,</a:t>
            </a:r>
            <a:endParaRPr lang="en-GB" sz="1700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r>
              <a:rPr lang="en-GB" sz="1700" dirty="0"/>
              <a:t> file access).</a:t>
            </a:r>
            <a:endParaRPr lang="en-GB" sz="17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88558" y="588559"/>
            <a:ext cx="6858000" cy="5680880"/>
          </a:xfrm>
          <a:prstGeom prst="rect">
            <a:avLst/>
          </a:prstGeom>
          <a:ln>
            <a:noFill/>
          </a:ln>
          <a:effectLst>
            <a:outerShdw blurRad="457200" dist="63500" sx="99000" sy="990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883" y="5546162"/>
            <a:ext cx="4996277" cy="953611"/>
          </a:xfrm>
        </p:spPr>
        <p:txBody>
          <a:bodyPr anchor="ctr">
            <a:normAutofit/>
          </a:bodyPr>
          <a:lstStyle/>
          <a:p>
            <a:r>
              <a:rPr lang="en-GB" sz="3500"/>
              <a:t>Transport Mechanisms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37476-285E-49E6-90F7-C3594E6C0E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141" r="-1" b="-1"/>
          <a:stretch>
            <a:fillRect/>
          </a:stretch>
        </p:blipFill>
        <p:spPr>
          <a:xfrm>
            <a:off x="20" y="-1"/>
            <a:ext cx="5680861" cy="516158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5048" y="743803"/>
            <a:ext cx="2358392" cy="5474173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000"/>
            </a:pPr>
            <a:r>
              <a:rPr lang="en-GB" sz="1700" b="1" dirty="0"/>
              <a:t>STDIO </a:t>
            </a:r>
            <a:r>
              <a:rPr lang="en-GB" sz="1700" dirty="0"/>
              <a:t>→ For local servers</a:t>
            </a:r>
          </a:p>
          <a:p>
            <a:pPr marL="0" indent="0">
              <a:buNone/>
              <a:defRPr sz="2000"/>
            </a:pPr>
            <a:r>
              <a:rPr lang="en-GB" sz="1700" dirty="0"/>
              <a:t>• Spawns process; uses</a:t>
            </a:r>
            <a:endParaRPr lang="en-GB" sz="1700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r>
              <a:rPr lang="en-GB" sz="1700" dirty="0"/>
              <a:t> input/output stream</a:t>
            </a:r>
            <a:endParaRPr lang="en-GB" sz="1700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endParaRPr lang="en-GB" sz="1700"/>
          </a:p>
          <a:p>
            <a:pPr marL="0" indent="0">
              <a:buNone/>
              <a:defRPr sz="2000"/>
            </a:pPr>
            <a:r>
              <a:rPr lang="en-GB" sz="1700" b="1" dirty="0"/>
              <a:t>SSE </a:t>
            </a:r>
            <a:r>
              <a:rPr lang="en-GB" sz="1700" dirty="0"/>
              <a:t>→ For remote servers</a:t>
            </a:r>
            <a:endParaRPr lang="en-GB" sz="1700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r>
              <a:rPr lang="en-GB" sz="1700" dirty="0"/>
              <a:t>• HTTPS streaming for cloud MCP.</a:t>
            </a:r>
            <a:endParaRPr lang="en-GB" sz="1700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endParaRPr lang="en-GB" sz="1700"/>
          </a:p>
          <a:p>
            <a:pPr marL="0" indent="0">
              <a:buNone/>
              <a:defRPr sz="2000"/>
            </a:pPr>
            <a:r>
              <a:rPr lang="en-GB" sz="1700" dirty="0"/>
              <a:t>💡 Use STDIO for local dev, </a:t>
            </a:r>
            <a:endParaRPr lang="en-GB" sz="1700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r>
              <a:rPr lang="en-GB" sz="1700" dirty="0"/>
              <a:t>SSE for remote streaming.</a:t>
            </a:r>
            <a:endParaRPr lang="en-GB" sz="17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GB" sz="7000">
                <a:solidFill>
                  <a:srgbClr val="FFFFFF"/>
                </a:solidFill>
              </a:rPr>
              <a:t>Lab 1 – Setting up MCP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000"/>
            </a:pPr>
            <a:r>
              <a:rPr lang="en-GB" sz="1700" dirty="0">
                <a:solidFill>
                  <a:schemeClr val="tx1">
                    <a:alpha val="80000"/>
                  </a:schemeClr>
                </a:solidFill>
              </a:rPr>
              <a:t>Steps:</a:t>
            </a:r>
          </a:p>
          <a:p>
            <a:pPr marL="0" indent="0">
              <a:buNone/>
              <a:defRPr sz="2000"/>
            </a:pPr>
            <a:r>
              <a:rPr lang="en-GB" sz="1700" dirty="0">
                <a:solidFill>
                  <a:schemeClr val="tx1">
                    <a:alpha val="80000"/>
                  </a:schemeClr>
                </a:solidFill>
              </a:rPr>
              <a:t>1️⃣ Create an MCP Client</a:t>
            </a:r>
            <a:endParaRPr lang="en-GB" sz="1700" dirty="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r>
              <a:rPr lang="en-GB" sz="1700" dirty="0">
                <a:solidFill>
                  <a:schemeClr val="tx1">
                    <a:alpha val="80000"/>
                  </a:schemeClr>
                </a:solidFill>
              </a:rPr>
              <a:t>2️⃣ Spawn a Server</a:t>
            </a:r>
            <a:endParaRPr lang="en-GB" sz="1700" dirty="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r>
              <a:rPr lang="en-GB" sz="1700" dirty="0">
                <a:solidFill>
                  <a:schemeClr val="tx1">
                    <a:alpha val="80000"/>
                  </a:schemeClr>
                </a:solidFill>
              </a:rPr>
              <a:t>3️⃣ Collect tools exposed by server</a:t>
            </a:r>
            <a:endParaRPr lang="en-GB" sz="1700" dirty="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endParaRPr lang="en-GB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  <a:defRPr sz="2000"/>
            </a:pPr>
            <a:r>
              <a:rPr lang="en-GB" sz="1700" b="1" dirty="0">
                <a:solidFill>
                  <a:schemeClr val="tx1">
                    <a:alpha val="80000"/>
                  </a:schemeClr>
                </a:solidFill>
              </a:rPr>
              <a:t>Python Snippet:</a:t>
            </a:r>
            <a:endParaRPr lang="en-GB" sz="1700" b="1" dirty="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endParaRPr lang="en-GB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  <a:defRPr sz="2000"/>
            </a:pPr>
            <a:r>
              <a:rPr lang="en-GB" sz="1200" dirty="0">
                <a:solidFill>
                  <a:schemeClr val="tx1">
                    <a:alpha val="80000"/>
                  </a:schemeClr>
                </a:solidFill>
              </a:rPr>
              <a:t>from </a:t>
            </a:r>
            <a:r>
              <a:rPr lang="en-GB" sz="1200" dirty="0" err="1">
                <a:solidFill>
                  <a:schemeClr val="tx1">
                    <a:alpha val="80000"/>
                  </a:schemeClr>
                </a:solidFill>
              </a:rPr>
              <a:t>mcp</a:t>
            </a:r>
            <a:r>
              <a:rPr lang="en-GB" sz="1200" dirty="0">
                <a:solidFill>
                  <a:schemeClr val="tx1">
                    <a:alpha val="80000"/>
                  </a:schemeClr>
                </a:solidFill>
              </a:rPr>
              <a:t> import Client</a:t>
            </a:r>
            <a:endParaRPr lang="en-GB" sz="1200" dirty="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r>
              <a:rPr lang="en-GB" sz="1200" dirty="0">
                <a:solidFill>
                  <a:schemeClr val="tx1">
                    <a:alpha val="80000"/>
                  </a:schemeClr>
                </a:solidFill>
              </a:rPr>
              <a:t>client = Client()</a:t>
            </a:r>
            <a:endParaRPr lang="en-GB" sz="1200" dirty="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r>
              <a:rPr lang="en-GB" sz="1200" dirty="0">
                <a:solidFill>
                  <a:schemeClr val="tx1">
                    <a:alpha val="80000"/>
                  </a:schemeClr>
                </a:solidFill>
              </a:rPr>
              <a:t>server = </a:t>
            </a:r>
            <a:r>
              <a:rPr lang="en-GB" sz="1200" err="1">
                <a:solidFill>
                  <a:schemeClr val="tx1">
                    <a:alpha val="80000"/>
                  </a:schemeClr>
                </a:solidFill>
              </a:rPr>
              <a:t>client.spawn_server</a:t>
            </a:r>
            <a:r>
              <a:rPr lang="en-GB" sz="1200" dirty="0">
                <a:solidFill>
                  <a:schemeClr val="tx1">
                    <a:alpha val="80000"/>
                  </a:schemeClr>
                </a:solidFill>
              </a:rPr>
              <a:t>('weather-</a:t>
            </a:r>
            <a:r>
              <a:rPr lang="en-GB" sz="1200" err="1">
                <a:solidFill>
                  <a:schemeClr val="tx1">
                    <a:alpha val="80000"/>
                  </a:schemeClr>
                </a:solidFill>
              </a:rPr>
              <a:t>mcp</a:t>
            </a:r>
            <a:r>
              <a:rPr lang="en-GB" sz="1200" dirty="0">
                <a:solidFill>
                  <a:schemeClr val="tx1">
                    <a:alpha val="80000"/>
                  </a:schemeClr>
                </a:solidFill>
              </a:rPr>
              <a:t>')</a:t>
            </a:r>
            <a:endParaRPr lang="en-GB" sz="1200" dirty="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r>
              <a:rPr lang="en-GB" sz="1200" dirty="0">
                <a:solidFill>
                  <a:schemeClr val="tx1">
                    <a:alpha val="80000"/>
                  </a:schemeClr>
                </a:solidFill>
              </a:rPr>
              <a:t>tools = </a:t>
            </a:r>
            <a:r>
              <a:rPr lang="en-GB" sz="1200" err="1">
                <a:solidFill>
                  <a:schemeClr val="tx1">
                    <a:alpha val="80000"/>
                  </a:schemeClr>
                </a:solidFill>
              </a:rPr>
              <a:t>server.get_tools</a:t>
            </a:r>
            <a:r>
              <a:rPr lang="en-GB" sz="1200" dirty="0">
                <a:solidFill>
                  <a:schemeClr val="tx1">
                    <a:alpha val="80000"/>
                  </a:schemeClr>
                </a:solidFill>
              </a:rPr>
              <a:t>()</a:t>
            </a:r>
            <a:endParaRPr lang="en-GB" sz="1200" dirty="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r>
              <a:rPr lang="en-GB" sz="1200" dirty="0">
                <a:solidFill>
                  <a:schemeClr val="tx1">
                    <a:alpha val="80000"/>
                  </a:schemeClr>
                </a:solidFill>
              </a:rPr>
              <a:t>print(tools)</a:t>
            </a:r>
            <a:endParaRPr lang="en-GB" sz="1200" dirty="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endParaRPr lang="en-GB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  <a:defRPr sz="2000"/>
            </a:pPr>
            <a:r>
              <a:rPr lang="en-GB" sz="1700" dirty="0">
                <a:solidFill>
                  <a:schemeClr val="tx1">
                    <a:alpha val="80000"/>
                  </a:schemeClr>
                </a:solidFill>
              </a:rPr>
              <a:t>💡 Tip: Use STDIO for local development; easier to debug.</a:t>
            </a:r>
            <a:endParaRPr lang="en-GB" sz="1700" dirty="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3028950" cy="5431376"/>
          </a:xfrm>
        </p:spPr>
        <p:txBody>
          <a:bodyPr>
            <a:normAutofit/>
          </a:bodyPr>
          <a:lstStyle/>
          <a:p>
            <a:r>
              <a:rPr lang="en-GB" sz="3700"/>
              <a:t>MCP Marketplaces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713313"/>
            <a:ext cx="3943351" cy="5431376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000"/>
            </a:pPr>
            <a:r>
              <a:rPr lang="en-GB" sz="1700"/>
              <a:t>Explore:</a:t>
            </a:r>
          </a:p>
          <a:p>
            <a:pPr marL="0" indent="0">
              <a:buNone/>
              <a:defRPr sz="2000"/>
            </a:pPr>
            <a:r>
              <a:rPr lang="en-GB" sz="1700"/>
              <a:t>• https://mcp.so</a:t>
            </a:r>
          </a:p>
          <a:p>
            <a:pPr marL="0" indent="0">
              <a:buNone/>
              <a:defRPr sz="2000"/>
            </a:pPr>
            <a:r>
              <a:rPr lang="en-GB" sz="1700"/>
              <a:t>• https://glama.ai/mcp</a:t>
            </a:r>
          </a:p>
          <a:p>
            <a:pPr marL="0" indent="0">
              <a:buNone/>
              <a:defRPr sz="2000"/>
            </a:pPr>
            <a:r>
              <a:rPr lang="en-GB" sz="1700"/>
              <a:t>• https://smithery.ai/</a:t>
            </a:r>
          </a:p>
          <a:p>
            <a:pPr marL="0" indent="0">
              <a:buNone/>
              <a:defRPr sz="2000"/>
            </a:pPr>
            <a:endParaRPr lang="en-GB" sz="1700"/>
          </a:p>
          <a:p>
            <a:pPr marL="0" indent="0">
              <a:buNone/>
              <a:defRPr sz="2000"/>
            </a:pPr>
            <a:r>
              <a:rPr lang="en-GB" sz="1700"/>
              <a:t>Articles:</a:t>
            </a:r>
          </a:p>
          <a:p>
            <a:pPr marL="0" indent="0">
              <a:buNone/>
              <a:defRPr sz="2000"/>
            </a:pPr>
            <a:r>
              <a:rPr lang="en-GB" sz="1700"/>
              <a:t>• Hugging Face – Top 11 MCP Libraries</a:t>
            </a:r>
          </a:p>
          <a:p>
            <a:pPr marL="0" indent="0">
              <a:buNone/>
              <a:defRPr sz="2000"/>
            </a:pPr>
            <a:r>
              <a:rPr lang="en-GB" sz="1700"/>
              <a:t>• Hugging Face – Getting Started with MCP</a:t>
            </a:r>
          </a:p>
          <a:p>
            <a:pPr marL="0" indent="0">
              <a:buNone/>
              <a:defRPr sz="2000"/>
            </a:pPr>
            <a:endParaRPr lang="en-GB" sz="1700"/>
          </a:p>
          <a:p>
            <a:pPr marL="0" indent="0">
              <a:buNone/>
              <a:defRPr sz="2000"/>
            </a:pPr>
            <a:r>
              <a:rPr lang="en-GB" sz="1700"/>
              <a:t>💡 Encourage students to run Fetch or Brave MCP servers.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609</Words>
  <Application>Microsoft Office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Model Context Protocol (MCP) The USB‑C for Agentic AI</vt:lpstr>
      <vt:lpstr>Learning Objectives</vt:lpstr>
      <vt:lpstr>What is MCP?</vt:lpstr>
      <vt:lpstr>What MCP is NOT</vt:lpstr>
      <vt:lpstr>What MCP *Is*</vt:lpstr>
      <vt:lpstr>MCP Architecture</vt:lpstr>
      <vt:lpstr>Transport Mechanisms</vt:lpstr>
      <vt:lpstr>Lab 1 – Setting up MCP</vt:lpstr>
      <vt:lpstr>MCP Marketplaces</vt:lpstr>
      <vt:lpstr>Why Build an MCP Server?</vt:lpstr>
      <vt:lpstr>Types of MCP Servers</vt:lpstr>
      <vt:lpstr>Quick Quiz &amp; Reflection</vt:lpstr>
      <vt:lpstr>Thank You &amp;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Context Protocol (MCP) The USB‑C for Agentic AI</dc:title>
  <dc:subject/>
  <dc:creator/>
  <cp:keywords/>
  <dc:description>generated using python-pptx</dc:description>
  <cp:lastModifiedBy>Teja Polisetty</cp:lastModifiedBy>
  <cp:revision>36</cp:revision>
  <dcterms:created xsi:type="dcterms:W3CDTF">2013-01-27T09:14:16Z</dcterms:created>
  <dcterms:modified xsi:type="dcterms:W3CDTF">2025-10-25T08:41:00Z</dcterms:modified>
  <cp:category/>
</cp:coreProperties>
</file>