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FA6-6F96-439D-8C52-565414F979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8765F0-71FA-4FF7-A86D-C834A834C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CC4F5C-3A8D-4EC5-BFBB-8B7D60CF660F}"/>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8FF5BB4B-F7A6-4D86-AA6E-15A306147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9A8A2A-0050-4DF1-AE4E-B3988C41FA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474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A943-5DF1-4B4E-8654-D3728536B5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F3A9E-78FA-4EA7-BBBE-7BBA4A6A51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50CCCC-08E0-45BB-A6B7-A57B56D5BD73}"/>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0E344845-C9DD-4FE9-BDF2-8826E5DFC4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553358-5B3D-4E84-B8DB-4332600B271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69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9E3C7-9F5F-4897-86A9-94BEC67D97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3BC570-7AB4-4B8C-9F91-5AF49C4EFF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B8610-0792-4816-B2E2-7B48A671F662}"/>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6F196038-8337-4CC8-87DE-BD9035590F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B5FF30-4EA3-4A1E-AEF5-DF4782ABB08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978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D103-0A7A-495B-982E-AFB1D79D0F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D6858B-E44D-42D5-A3D4-E3B9FC5B24B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AA0A0-E775-496C-A41B-D0A9ECA8849D}"/>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1F510E26-FC64-4184-B155-6321F61171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C7A4D4-AB88-40A2-ACB6-CCBC3EC0ED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58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3357-58DD-4FCE-84A3-010842F82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90F5B-5193-498B-82EB-9DC3B30B0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CD3F0B-A4D2-4543-9B3C-0E0A431F434B}"/>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1C81F85C-7E09-4A49-9016-930A7218C58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616188-8BC6-4D70-8ABB-FFB7EF58363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546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4978-0F15-4DEF-8957-E4725F5809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511676-CD2A-4DEC-989E-AEC59C4103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D40EC0-19DD-4684-9475-5F036614ED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AFBABB-0A2B-409A-BFC6-3AF123E53EA7}"/>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6" name="Footer Placeholder 5">
            <a:extLst>
              <a:ext uri="{FF2B5EF4-FFF2-40B4-BE49-F238E27FC236}">
                <a16:creationId xmlns:a16="http://schemas.microsoft.com/office/drawing/2014/main" id="{C5930B2A-D458-4E64-A809-3FB6BF2B99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4492EC-5256-472F-BE9B-C3F2D0B71E9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00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7E80-22F3-4519-9525-9A187F586D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E9E87-6559-4AAE-B29B-32F4E6614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3A35F3-CBD8-4AAF-9802-CE273805E93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CFFDDE-472D-41B6-9635-2CD6486C3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5895AC-3D8F-4CB4-84A8-87A0406957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13267-CD17-4C30-AF80-F03A1A650E7F}"/>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8" name="Footer Placeholder 7">
            <a:extLst>
              <a:ext uri="{FF2B5EF4-FFF2-40B4-BE49-F238E27FC236}">
                <a16:creationId xmlns:a16="http://schemas.microsoft.com/office/drawing/2014/main" id="{C9886623-1E8D-4922-A3FB-351856E949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EBD3F-2C1D-4322-8BB8-8D1F7F790E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5420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E788-183C-4101-8F3C-E534325D62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95F447-48EE-4BEF-ACD1-ADBF30601C18}"/>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4" name="Footer Placeholder 3">
            <a:extLst>
              <a:ext uri="{FF2B5EF4-FFF2-40B4-BE49-F238E27FC236}">
                <a16:creationId xmlns:a16="http://schemas.microsoft.com/office/drawing/2014/main" id="{476B48BF-77C8-40E9-89CC-1024EDC259D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844D0CE-AF8C-41B7-B854-568EFCD16C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5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257580-BA65-445E-9DFF-6A584ACF5FE7}"/>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3" name="Footer Placeholder 2">
            <a:extLst>
              <a:ext uri="{FF2B5EF4-FFF2-40B4-BE49-F238E27FC236}">
                <a16:creationId xmlns:a16="http://schemas.microsoft.com/office/drawing/2014/main" id="{6533F69A-36C6-4545-95D5-8A980B3168C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88CA121-4DE6-480E-9DCB-A76D90320A0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865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B49E-E84A-4A33-A5CD-4144827F33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5B2C9C-0D7B-44D7-85E7-F75A9133D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AF45C9-0422-4B50-A1BC-390329064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167E0F-BA89-4CE9-8BBB-EFF984046F07}"/>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6" name="Footer Placeholder 5">
            <a:extLst>
              <a:ext uri="{FF2B5EF4-FFF2-40B4-BE49-F238E27FC236}">
                <a16:creationId xmlns:a16="http://schemas.microsoft.com/office/drawing/2014/main" id="{2ACF8285-771D-432A-A4EC-C4A365D9E8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F8B6E3-C359-4925-BA53-03A54D6C9CD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7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D0581-92AC-4E07-97BD-23D6A4CE39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E8E64-12F3-4B6C-A683-B5B51D3BE7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180A91-E596-410D-A0CB-DA6F8B0E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9AD535C-553A-46CD-B034-F777EE266FAB}"/>
              </a:ext>
            </a:extLst>
          </p:cNvPr>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6" name="Footer Placeholder 5">
            <a:extLst>
              <a:ext uri="{FF2B5EF4-FFF2-40B4-BE49-F238E27FC236}">
                <a16:creationId xmlns:a16="http://schemas.microsoft.com/office/drawing/2014/main" id="{28FC3E5E-24B2-42A3-B64F-A629094122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86AD5C-8369-4F22-8612-F4C1DB5AEF1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799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FF476-E276-4237-8D9A-BF0FF1312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C128D-FA80-4EAC-BAEA-6E92281AE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364612-7996-4DDE-B1D3-4717B7FAB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7/17/2025</a:t>
            </a:fld>
            <a:endParaRPr lang="en-US" dirty="0"/>
          </a:p>
        </p:txBody>
      </p:sp>
      <p:sp>
        <p:nvSpPr>
          <p:cNvPr id="5" name="Footer Placeholder 4">
            <a:extLst>
              <a:ext uri="{FF2B5EF4-FFF2-40B4-BE49-F238E27FC236}">
                <a16:creationId xmlns:a16="http://schemas.microsoft.com/office/drawing/2014/main" id="{F36955D4-E3B2-42F0-974A-D265A832C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93855EB-3BAF-4498-A91D-3E5246F41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730396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ableau.com/products/techspecs?_gl=1*bwnn3h*_ga*MzA4Nzc3MzA5LjE3NTI1NzQ5NjI.*_ga_8YLN0SNXVS*czE3NTI2MzU5NzMkbzIkZzEkdDE3NTI2MzcwNjckajIyJGwwJGgw*_gcl_au*MTIzMjc0MzUzNy4xNzUyNTc0OTYyLjEzMDc0NjUxOTYuMTc1MjU3NTAwMy4xNzUyNTc1MDQ4#desktop" TargetMode="External"/><Relationship Id="rId2" Type="http://schemas.openxmlformats.org/officeDocument/2006/relationships/hyperlink" Target="https://help.tableau.com/current/server/en-us/license_product_key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E5CB-DBA8-4697-BE45-37A10B417E25}"/>
              </a:ext>
            </a:extLst>
          </p:cNvPr>
          <p:cNvSpPr>
            <a:spLocks noGrp="1"/>
          </p:cNvSpPr>
          <p:nvPr>
            <p:ph type="ctrTitle"/>
          </p:nvPr>
        </p:nvSpPr>
        <p:spPr>
          <a:xfrm>
            <a:off x="663389" y="2375809"/>
            <a:ext cx="10174941" cy="1228165"/>
          </a:xfrm>
        </p:spPr>
        <p:txBody>
          <a:bodyPr>
            <a:normAutofit/>
          </a:bodyPr>
          <a:lstStyle/>
          <a:p>
            <a:pPr algn="ctr"/>
            <a:r>
              <a:rPr lang="en-GB" sz="4000" dirty="0">
                <a:solidFill>
                  <a:schemeClr val="accent1"/>
                </a:solidFill>
                <a:latin typeface="Times New Roman" panose="02020603050405020304" pitchFamily="18" charset="0"/>
                <a:cs typeface="Times New Roman" panose="02020603050405020304" pitchFamily="18" charset="0"/>
              </a:rPr>
              <a:t>Difference between Tableau professional desktop and tableau public</a:t>
            </a:r>
            <a:endParaRPr lang="en-IN" sz="4000" dirty="0">
              <a:solidFill>
                <a:schemeClr val="accent1"/>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FC45019A-B438-4826-93A3-6DB844D04F7C}"/>
              </a:ext>
            </a:extLst>
          </p:cNvPr>
          <p:cNvGrpSpPr/>
          <p:nvPr/>
        </p:nvGrpSpPr>
        <p:grpSpPr>
          <a:xfrm>
            <a:off x="8041341" y="3957917"/>
            <a:ext cx="4016188" cy="2646878"/>
            <a:chOff x="4500282" y="2608729"/>
            <a:chExt cx="4016188" cy="2646878"/>
          </a:xfrm>
        </p:grpSpPr>
        <p:sp>
          <p:nvSpPr>
            <p:cNvPr id="5" name="Rectangle 4">
              <a:extLst>
                <a:ext uri="{FF2B5EF4-FFF2-40B4-BE49-F238E27FC236}">
                  <a16:creationId xmlns:a16="http://schemas.microsoft.com/office/drawing/2014/main" id="{7E984594-9D62-4DD7-B998-C50ADC99B879}"/>
                </a:ext>
              </a:extLst>
            </p:cNvPr>
            <p:cNvSpPr/>
            <p:nvPr/>
          </p:nvSpPr>
          <p:spPr>
            <a:xfrm>
              <a:off x="4500282" y="3316615"/>
              <a:ext cx="4016188" cy="1938992"/>
            </a:xfrm>
            <a:prstGeom prst="rect">
              <a:avLst/>
            </a:prstGeom>
          </p:spPr>
          <p:txBody>
            <a:bodyPr wrap="square">
              <a:spAutoFit/>
            </a:bodyPr>
            <a:lstStyle/>
            <a:p>
              <a:pPr algn="ctr"/>
              <a:r>
                <a:rPr lang="en-IN" sz="2000" dirty="0">
                  <a:solidFill>
                    <a:schemeClr val="accent1"/>
                  </a:solidFill>
                  <a:latin typeface="Times New Roman" panose="02020603050405020304" pitchFamily="18" charset="0"/>
                  <a:cs typeface="Times New Roman" panose="02020603050405020304" pitchFamily="18" charset="0"/>
                </a:rPr>
                <a:t>Shafana</a:t>
              </a:r>
            </a:p>
            <a:p>
              <a:pPr algn="ctr"/>
              <a:r>
                <a:rPr lang="en-IN" sz="2000" dirty="0">
                  <a:solidFill>
                    <a:schemeClr val="accent1"/>
                  </a:solidFill>
                  <a:latin typeface="Times New Roman" panose="02020603050405020304" pitchFamily="18" charset="0"/>
                  <a:cs typeface="Times New Roman" panose="02020603050405020304" pitchFamily="18" charset="0"/>
                </a:rPr>
                <a:t>Sakshi Rajesh Sureban</a:t>
              </a:r>
            </a:p>
            <a:p>
              <a:pPr algn="ctr"/>
              <a:r>
                <a:rPr lang="en-IN" sz="2000" dirty="0">
                  <a:solidFill>
                    <a:schemeClr val="accent1"/>
                  </a:solidFill>
                  <a:latin typeface="Times New Roman" panose="02020603050405020304" pitchFamily="18" charset="0"/>
                  <a:cs typeface="Times New Roman" panose="02020603050405020304" pitchFamily="18" charset="0"/>
                </a:rPr>
                <a:t>Bhargav</a:t>
              </a:r>
            </a:p>
            <a:p>
              <a:pPr algn="ctr"/>
              <a:r>
                <a:rPr lang="en-IN" sz="2000" dirty="0">
                  <a:solidFill>
                    <a:schemeClr val="accent1"/>
                  </a:solidFill>
                  <a:latin typeface="Times New Roman" panose="02020603050405020304" pitchFamily="18" charset="0"/>
                  <a:cs typeface="Times New Roman" panose="02020603050405020304" pitchFamily="18" charset="0"/>
                </a:rPr>
                <a:t>TEJAS M S</a:t>
              </a:r>
            </a:p>
            <a:p>
              <a:pPr algn="ctr"/>
              <a:r>
                <a:rPr lang="en-IN" sz="2000" dirty="0">
                  <a:solidFill>
                    <a:schemeClr val="accent1"/>
                  </a:solidFill>
                  <a:latin typeface="Times New Roman" panose="02020603050405020304" pitchFamily="18" charset="0"/>
                  <a:cs typeface="Times New Roman" panose="02020603050405020304" pitchFamily="18" charset="0"/>
                </a:rPr>
                <a:t>Vishwa</a:t>
              </a:r>
            </a:p>
            <a:p>
              <a:pPr algn="ctr"/>
              <a:r>
                <a:rPr lang="en-IN" sz="2000" dirty="0">
                  <a:solidFill>
                    <a:schemeClr val="accent1"/>
                  </a:solidFill>
                  <a:latin typeface="Times New Roman" panose="02020603050405020304" pitchFamily="18" charset="0"/>
                  <a:cs typeface="Times New Roman" panose="02020603050405020304" pitchFamily="18" charset="0"/>
                </a:rPr>
                <a:t>K K Shruti</a:t>
              </a:r>
            </a:p>
          </p:txBody>
        </p:sp>
        <p:sp>
          <p:nvSpPr>
            <p:cNvPr id="6" name="TextBox 5">
              <a:extLst>
                <a:ext uri="{FF2B5EF4-FFF2-40B4-BE49-F238E27FC236}">
                  <a16:creationId xmlns:a16="http://schemas.microsoft.com/office/drawing/2014/main" id="{12307A0C-6FF3-4776-BBD9-E3A49FC0850F}"/>
                </a:ext>
              </a:extLst>
            </p:cNvPr>
            <p:cNvSpPr txBox="1"/>
            <p:nvPr/>
          </p:nvSpPr>
          <p:spPr>
            <a:xfrm>
              <a:off x="5432612" y="2608729"/>
              <a:ext cx="2250141"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Group 12</a:t>
              </a:r>
            </a:p>
          </p:txBody>
        </p:sp>
      </p:grpSp>
      <p:pic>
        <p:nvPicPr>
          <p:cNvPr id="11" name="Picture 10">
            <a:extLst>
              <a:ext uri="{FF2B5EF4-FFF2-40B4-BE49-F238E27FC236}">
                <a16:creationId xmlns:a16="http://schemas.microsoft.com/office/drawing/2014/main" id="{5521BE97-3ADF-431C-B088-DEC3C843A7F1}"/>
              </a:ext>
            </a:extLst>
          </p:cNvPr>
          <p:cNvPicPr>
            <a:picLocks noChangeAspect="1"/>
          </p:cNvPicPr>
          <p:nvPr/>
        </p:nvPicPr>
        <p:blipFill rotWithShape="1">
          <a:blip r:embed="rId2"/>
          <a:srcRect t="32288" b="33791"/>
          <a:stretch/>
        </p:blipFill>
        <p:spPr>
          <a:xfrm>
            <a:off x="394448" y="243176"/>
            <a:ext cx="2880000" cy="976940"/>
          </a:xfrm>
          <a:prstGeom prst="rect">
            <a:avLst/>
          </a:prstGeom>
        </p:spPr>
      </p:pic>
      <p:sp>
        <p:nvSpPr>
          <p:cNvPr id="18" name="Rectangle 17">
            <a:extLst>
              <a:ext uri="{FF2B5EF4-FFF2-40B4-BE49-F238E27FC236}">
                <a16:creationId xmlns:a16="http://schemas.microsoft.com/office/drawing/2014/main" id="{938AB9C1-72A7-4A3B-9F30-CD56A3E7CCA9}"/>
              </a:ext>
            </a:extLst>
          </p:cNvPr>
          <p:cNvSpPr/>
          <p:nvPr/>
        </p:nvSpPr>
        <p:spPr>
          <a:xfrm>
            <a:off x="2420471" y="1498641"/>
            <a:ext cx="6553200" cy="954107"/>
          </a:xfrm>
          <a:prstGeom prst="rect">
            <a:avLst/>
          </a:prstGeom>
        </p:spPr>
        <p:txBody>
          <a:bodyPr wrap="square">
            <a:spAutoFit/>
          </a:bodyPr>
          <a:lstStyle/>
          <a:p>
            <a:pPr algn="ctr"/>
            <a:r>
              <a:rPr lang="en-IN" sz="2800" b="1" i="0" dirty="0">
                <a:effectLst/>
                <a:latin typeface="Times New Roman" panose="02020603050405020304" pitchFamily="18" charset="0"/>
                <a:cs typeface="Times New Roman" panose="02020603050405020304" pitchFamily="18" charset="0"/>
              </a:rPr>
              <a:t>TECHNICAL PRESENTATION </a:t>
            </a:r>
          </a:p>
          <a:p>
            <a:pPr algn="ctr"/>
            <a:r>
              <a:rPr lang="en-IN" sz="2800" b="1" i="0" dirty="0">
                <a:effectLst/>
                <a:latin typeface="Times New Roman" panose="02020603050405020304" pitchFamily="18" charset="0"/>
                <a:cs typeface="Times New Roman" panose="02020603050405020304" pitchFamily="18" charset="0"/>
              </a:rPr>
              <a:t>TOPIC </a:t>
            </a:r>
            <a:endParaRPr lang="en-IN" sz="28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DE27724E-DBF3-4B0B-89CF-B737D54E5880}"/>
              </a:ext>
            </a:extLst>
          </p:cNvPr>
          <p:cNvPicPr>
            <a:picLocks noChangeAspect="1"/>
          </p:cNvPicPr>
          <p:nvPr/>
        </p:nvPicPr>
        <p:blipFill rotWithShape="1">
          <a:blip r:embed="rId3"/>
          <a:srcRect t="28196" b="32689"/>
          <a:stretch/>
        </p:blipFill>
        <p:spPr>
          <a:xfrm>
            <a:off x="3862906" y="5559246"/>
            <a:ext cx="2736000" cy="795393"/>
          </a:xfrm>
          <a:prstGeom prst="rect">
            <a:avLst/>
          </a:prstGeom>
        </p:spPr>
      </p:pic>
      <p:sp>
        <p:nvSpPr>
          <p:cNvPr id="22" name="Right Triangle 21">
            <a:extLst>
              <a:ext uri="{FF2B5EF4-FFF2-40B4-BE49-F238E27FC236}">
                <a16:creationId xmlns:a16="http://schemas.microsoft.com/office/drawing/2014/main" id="{E1DB01C5-C9F8-49C1-824C-E28434072C43}"/>
              </a:ext>
            </a:extLst>
          </p:cNvPr>
          <p:cNvSpPr/>
          <p:nvPr/>
        </p:nvSpPr>
        <p:spPr>
          <a:xfrm>
            <a:off x="-17928" y="4919008"/>
            <a:ext cx="2412000" cy="1938992"/>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ight Triangle 22">
            <a:extLst>
              <a:ext uri="{FF2B5EF4-FFF2-40B4-BE49-F238E27FC236}">
                <a16:creationId xmlns:a16="http://schemas.microsoft.com/office/drawing/2014/main" id="{AC7DF21F-8126-4A64-9A5A-953CDED1CA4D}"/>
              </a:ext>
            </a:extLst>
          </p:cNvPr>
          <p:cNvSpPr/>
          <p:nvPr/>
        </p:nvSpPr>
        <p:spPr>
          <a:xfrm rot="10800000">
            <a:off x="9771529" y="0"/>
            <a:ext cx="2412000" cy="197569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1049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F75EA-BCD8-4146-BC1F-F3E316193225}"/>
              </a:ext>
            </a:extLst>
          </p:cNvPr>
          <p:cNvSpPr>
            <a:spLocks noGrp="1"/>
          </p:cNvSpPr>
          <p:nvPr>
            <p:ph type="title"/>
          </p:nvPr>
        </p:nvSpPr>
        <p:spPr>
          <a:xfrm>
            <a:off x="838200" y="502024"/>
            <a:ext cx="10515600" cy="815788"/>
          </a:xfrm>
        </p:spPr>
        <p:txBody>
          <a:bodyPr/>
          <a:lstStyle/>
          <a:p>
            <a:r>
              <a:rPr lang="en-IN" dirty="0">
                <a:latin typeface="Times New Roman" panose="02020603050405020304" pitchFamily="18" charset="0"/>
                <a:cs typeface="Times New Roman" panose="02020603050405020304" pitchFamily="18" charset="0"/>
              </a:rPr>
              <a:t>What is Tableau?</a:t>
            </a:r>
          </a:p>
        </p:txBody>
      </p:sp>
      <p:sp>
        <p:nvSpPr>
          <p:cNvPr id="3" name="Content Placeholder 2">
            <a:extLst>
              <a:ext uri="{FF2B5EF4-FFF2-40B4-BE49-F238E27FC236}">
                <a16:creationId xmlns:a16="http://schemas.microsoft.com/office/drawing/2014/main" id="{81FA9ABC-510E-48FA-9182-1BAFA657312C}"/>
              </a:ext>
            </a:extLst>
          </p:cNvPr>
          <p:cNvSpPr>
            <a:spLocks noGrp="1"/>
          </p:cNvSpPr>
          <p:nvPr>
            <p:ph idx="1"/>
          </p:nvPr>
        </p:nvSpPr>
        <p:spPr>
          <a:xfrm>
            <a:off x="936813" y="1422215"/>
            <a:ext cx="10515600" cy="1222374"/>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Tableau is a data visualization tool that lets us analyse virtually any type of structured data and produce highly interactive and attractive graphs, dashboards, and reports in minutes.</a:t>
            </a:r>
          </a:p>
        </p:txBody>
      </p:sp>
      <p:grpSp>
        <p:nvGrpSpPr>
          <p:cNvPr id="6" name="Group 5">
            <a:extLst>
              <a:ext uri="{FF2B5EF4-FFF2-40B4-BE49-F238E27FC236}">
                <a16:creationId xmlns:a16="http://schemas.microsoft.com/office/drawing/2014/main" id="{5D49CF6E-1364-43EE-BD71-71D3EFC59CC5}"/>
              </a:ext>
            </a:extLst>
          </p:cNvPr>
          <p:cNvGrpSpPr/>
          <p:nvPr/>
        </p:nvGrpSpPr>
        <p:grpSpPr>
          <a:xfrm>
            <a:off x="948018" y="3503036"/>
            <a:ext cx="10295963" cy="1932749"/>
            <a:chOff x="936813" y="3003176"/>
            <a:chExt cx="10295963" cy="1932749"/>
          </a:xfrm>
        </p:grpSpPr>
        <p:sp>
          <p:nvSpPr>
            <p:cNvPr id="4" name="TextBox 3">
              <a:extLst>
                <a:ext uri="{FF2B5EF4-FFF2-40B4-BE49-F238E27FC236}">
                  <a16:creationId xmlns:a16="http://schemas.microsoft.com/office/drawing/2014/main" id="{F2296B98-1F73-4116-9C34-F1368FB030D3}"/>
                </a:ext>
              </a:extLst>
            </p:cNvPr>
            <p:cNvSpPr txBox="1"/>
            <p:nvPr/>
          </p:nvSpPr>
          <p:spPr>
            <a:xfrm>
              <a:off x="936813" y="3003176"/>
              <a:ext cx="584946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Using Tableau Effectively</a:t>
              </a:r>
            </a:p>
          </p:txBody>
        </p:sp>
        <p:sp>
          <p:nvSpPr>
            <p:cNvPr id="5" name="TextBox 4">
              <a:extLst>
                <a:ext uri="{FF2B5EF4-FFF2-40B4-BE49-F238E27FC236}">
                  <a16:creationId xmlns:a16="http://schemas.microsoft.com/office/drawing/2014/main" id="{CE144F2C-E8AF-4773-B80E-02A87AD48363}"/>
                </a:ext>
              </a:extLst>
            </p:cNvPr>
            <p:cNvSpPr txBox="1"/>
            <p:nvPr/>
          </p:nvSpPr>
          <p:spPr>
            <a:xfrm>
              <a:off x="1039906" y="3827929"/>
              <a:ext cx="10192870" cy="1107996"/>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Tableau makes it easier to create powerful, visual information that communicates what is important better than a spreadsheet or text table.</a:t>
              </a:r>
            </a:p>
            <a:p>
              <a:endParaRPr lang="en-IN" dirty="0"/>
            </a:p>
          </p:txBody>
        </p:sp>
      </p:grpSp>
      <p:sp>
        <p:nvSpPr>
          <p:cNvPr id="7" name="Right Triangle 6">
            <a:extLst>
              <a:ext uri="{FF2B5EF4-FFF2-40B4-BE49-F238E27FC236}">
                <a16:creationId xmlns:a16="http://schemas.microsoft.com/office/drawing/2014/main" id="{9C1C09A9-6DA0-48F4-B545-6DBC77764FFD}"/>
              </a:ext>
            </a:extLst>
          </p:cNvPr>
          <p:cNvSpPr/>
          <p:nvPr/>
        </p:nvSpPr>
        <p:spPr>
          <a:xfrm>
            <a:off x="0" y="5325034"/>
            <a:ext cx="2412000" cy="153296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BBD950AF-C0BB-4559-89C4-F3C244A12C6F}"/>
              </a:ext>
            </a:extLst>
          </p:cNvPr>
          <p:cNvSpPr/>
          <p:nvPr/>
        </p:nvSpPr>
        <p:spPr>
          <a:xfrm rot="10800000">
            <a:off x="9780000" y="0"/>
            <a:ext cx="2412000" cy="153296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62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5FF1-92C5-444A-B3D4-CD2C8D52A01E}"/>
              </a:ext>
            </a:extLst>
          </p:cNvPr>
          <p:cNvSpPr>
            <a:spLocks noGrp="1"/>
          </p:cNvSpPr>
          <p:nvPr>
            <p:ph type="title"/>
          </p:nvPr>
        </p:nvSpPr>
        <p:spPr>
          <a:xfrm>
            <a:off x="943419" y="226890"/>
            <a:ext cx="9590110" cy="729560"/>
          </a:xfrm>
        </p:spPr>
        <p:txBody>
          <a:bodyPr>
            <a:normAutofit fontScale="90000"/>
          </a:bodyPr>
          <a:lstStyle/>
          <a:p>
            <a:pPr algn="ctr"/>
            <a:r>
              <a:rPr lang="en-GB" dirty="0">
                <a:latin typeface="Times New Roman" panose="02020603050405020304" pitchFamily="18" charset="0"/>
                <a:cs typeface="Times New Roman" panose="02020603050405020304" pitchFamily="18" charset="0"/>
              </a:rPr>
              <a:t>Tableau professional desktop Key Features</a:t>
            </a:r>
            <a:endParaRPr lang="en-IN" dirty="0"/>
          </a:p>
        </p:txBody>
      </p:sp>
      <p:sp>
        <p:nvSpPr>
          <p:cNvPr id="3" name="Content Placeholder 2">
            <a:extLst>
              <a:ext uri="{FF2B5EF4-FFF2-40B4-BE49-F238E27FC236}">
                <a16:creationId xmlns:a16="http://schemas.microsoft.com/office/drawing/2014/main" id="{BEF53CFF-41FC-4784-9425-C535481B997A}"/>
              </a:ext>
            </a:extLst>
          </p:cNvPr>
          <p:cNvSpPr>
            <a:spLocks noGrp="1"/>
          </p:cNvSpPr>
          <p:nvPr>
            <p:ph idx="1"/>
          </p:nvPr>
        </p:nvSpPr>
        <p:spPr>
          <a:xfrm>
            <a:off x="493059" y="1219200"/>
            <a:ext cx="11042393" cy="4912658"/>
          </a:xfrm>
        </p:spPr>
        <p:txBody>
          <a:bodyPr>
            <a:normAutofit fontScale="92500" lnSpcReduction="10000"/>
          </a:bodyPr>
          <a:lstStyle/>
          <a:p>
            <a:pPr algn="just"/>
            <a:r>
              <a:rPr lang="en-IN" b="1" dirty="0">
                <a:solidFill>
                  <a:schemeClr val="tx2"/>
                </a:solidFill>
              </a:rPr>
              <a:t>Simplify unlimited data exploration</a:t>
            </a:r>
          </a:p>
          <a:p>
            <a:pPr marL="0" indent="0" algn="just">
              <a:buNone/>
            </a:pPr>
            <a:r>
              <a:rPr lang="en-GB" sz="2200" dirty="0">
                <a:latin typeface="Times New Roman" panose="02020603050405020304" pitchFamily="18" charset="0"/>
                <a:cs typeface="Times New Roman" panose="02020603050405020304" pitchFamily="18" charset="0"/>
              </a:rPr>
              <a:t>	Data exploration, also known as exploratory data analysis (EDA), is the process 	of 	investigating and understanding a dataset by examining its characteristics, 			patterns,	and  relationships, often using visualizations and  summary statistics</a:t>
            </a:r>
            <a:endParaRPr lang="en-IN" sz="2200" dirty="0">
              <a:latin typeface="Times New Roman" panose="02020603050405020304" pitchFamily="18" charset="0"/>
              <a:cs typeface="Times New Roman" panose="02020603050405020304" pitchFamily="18" charset="0"/>
            </a:endParaRPr>
          </a:p>
          <a:p>
            <a:pPr algn="just"/>
            <a:r>
              <a:rPr lang="en-GB" b="1" dirty="0">
                <a:solidFill>
                  <a:schemeClr val="tx2"/>
                </a:solidFill>
              </a:rPr>
              <a:t>Drive smarter decisions with AI</a:t>
            </a:r>
          </a:p>
          <a:p>
            <a:pPr marL="457200" lvl="1" indent="0" algn="just">
              <a:buNone/>
            </a:pPr>
            <a:r>
              <a:rPr lang="en-GB" sz="2200" dirty="0">
                <a:latin typeface="Times New Roman" panose="02020603050405020304" pitchFamily="18" charset="0"/>
                <a:cs typeface="Times New Roman" panose="02020603050405020304" pitchFamily="18" charset="0"/>
              </a:rPr>
              <a:t>	AI-driven decision-making refers to using artificial intelligence (AI) and machine learning to 	analyse data, identify patterns, and make choices or recommendations, often with the goal of 	improving efficiency, accuracy, and speed compared to human-only decision processes</a:t>
            </a:r>
          </a:p>
          <a:p>
            <a:pPr algn="just"/>
            <a:r>
              <a:rPr lang="en-IN" b="1" dirty="0">
                <a:solidFill>
                  <a:schemeClr val="tx2"/>
                </a:solidFill>
              </a:rPr>
              <a:t>Collaborate and share</a:t>
            </a:r>
          </a:p>
          <a:p>
            <a:pPr marL="914400" lvl="2" indent="0" algn="just">
              <a:buNone/>
            </a:pPr>
            <a:r>
              <a:rPr lang="en-GB" sz="2200" dirty="0">
                <a:latin typeface="Times New Roman" panose="02020603050405020304" pitchFamily="18" charset="0"/>
                <a:cs typeface="Times New Roman" panose="02020603050405020304" pitchFamily="18" charset="0"/>
              </a:rPr>
              <a:t>Tableau's collaboration and sharing features allow users to easily share insights and work together on data analysis</a:t>
            </a:r>
            <a:endParaRPr lang="en-IN" sz="2200" dirty="0">
              <a:latin typeface="Times New Roman" panose="02020603050405020304" pitchFamily="18" charset="0"/>
              <a:cs typeface="Times New Roman" panose="02020603050405020304" pitchFamily="18" charset="0"/>
            </a:endParaRPr>
          </a:p>
          <a:p>
            <a:pPr algn="just"/>
            <a:r>
              <a:rPr lang="en-IN" b="1" dirty="0">
                <a:solidFill>
                  <a:schemeClr val="tx2"/>
                </a:solidFill>
              </a:rPr>
              <a:t>Augmented Analytics</a:t>
            </a:r>
          </a:p>
          <a:p>
            <a:pPr marL="457200" lvl="1" indent="0" algn="just">
              <a:buNone/>
            </a:pPr>
            <a:r>
              <a:rPr lang="en-GB" sz="2200" dirty="0">
                <a:latin typeface="Times New Roman" panose="02020603050405020304" pitchFamily="18" charset="0"/>
                <a:cs typeface="Times New Roman" panose="02020603050405020304" pitchFamily="18" charset="0"/>
              </a:rPr>
              <a:t>	Augmented analytics in Tableau refers to the integration of AI and machine learning capabilities 	to enhance the data analysis process</a:t>
            </a:r>
            <a:endParaRPr lang="en-IN" sz="2200" dirty="0">
              <a:latin typeface="Times New Roman" panose="02020603050405020304" pitchFamily="18" charset="0"/>
              <a:cs typeface="Times New Roman" panose="02020603050405020304" pitchFamily="18" charset="0"/>
            </a:endParaRPr>
          </a:p>
        </p:txBody>
      </p:sp>
      <p:sp>
        <p:nvSpPr>
          <p:cNvPr id="4" name="Right Triangle 3">
            <a:extLst>
              <a:ext uri="{FF2B5EF4-FFF2-40B4-BE49-F238E27FC236}">
                <a16:creationId xmlns:a16="http://schemas.microsoft.com/office/drawing/2014/main" id="{A196D553-34B4-43FC-8AE8-7DA1B0819EA2}"/>
              </a:ext>
            </a:extLst>
          </p:cNvPr>
          <p:cNvSpPr/>
          <p:nvPr/>
        </p:nvSpPr>
        <p:spPr>
          <a:xfrm>
            <a:off x="0" y="5325034"/>
            <a:ext cx="2412000" cy="153296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ight Triangle 4">
            <a:extLst>
              <a:ext uri="{FF2B5EF4-FFF2-40B4-BE49-F238E27FC236}">
                <a16:creationId xmlns:a16="http://schemas.microsoft.com/office/drawing/2014/main" id="{BADC83FE-2D46-405E-A96C-350DE43C6986}"/>
              </a:ext>
            </a:extLst>
          </p:cNvPr>
          <p:cNvSpPr/>
          <p:nvPr/>
        </p:nvSpPr>
        <p:spPr>
          <a:xfrm rot="10800000">
            <a:off x="9780000" y="0"/>
            <a:ext cx="2412000" cy="1532965"/>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33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6D5BF35-329B-41E7-ADB5-DCC8E64CEB3F}"/>
              </a:ext>
            </a:extLst>
          </p:cNvPr>
          <p:cNvGraphicFramePr>
            <a:graphicFrameLocks noGrp="1"/>
          </p:cNvGraphicFramePr>
          <p:nvPr>
            <p:extLst>
              <p:ext uri="{D42A27DB-BD31-4B8C-83A1-F6EECF244321}">
                <p14:modId xmlns:p14="http://schemas.microsoft.com/office/powerpoint/2010/main" val="826267451"/>
              </p:ext>
            </p:extLst>
          </p:nvPr>
        </p:nvGraphicFramePr>
        <p:xfrm>
          <a:off x="98612" y="0"/>
          <a:ext cx="11976846" cy="6901577"/>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4496708">
                  <a:extLst>
                    <a:ext uri="{9D8B030D-6E8A-4147-A177-3AD203B41FA5}">
                      <a16:colId xmlns:a16="http://schemas.microsoft.com/office/drawing/2014/main" val="3865923246"/>
                    </a:ext>
                  </a:extLst>
                </a:gridCol>
                <a:gridCol w="4204037">
                  <a:extLst>
                    <a:ext uri="{9D8B030D-6E8A-4147-A177-3AD203B41FA5}">
                      <a16:colId xmlns:a16="http://schemas.microsoft.com/office/drawing/2014/main" val="1714351866"/>
                    </a:ext>
                  </a:extLst>
                </a:gridCol>
                <a:gridCol w="3276101">
                  <a:extLst>
                    <a:ext uri="{9D8B030D-6E8A-4147-A177-3AD203B41FA5}">
                      <a16:colId xmlns:a16="http://schemas.microsoft.com/office/drawing/2014/main" val="3732608002"/>
                    </a:ext>
                  </a:extLst>
                </a:gridCol>
              </a:tblGrid>
              <a:tr h="353890">
                <a:tc>
                  <a:txBody>
                    <a:bodyPr/>
                    <a:lstStyle/>
                    <a:p>
                      <a:pPr algn="ctr"/>
                      <a:r>
                        <a:rPr lang="en-IN" sz="1800" b="1" i="0" kern="1200" dirty="0">
                          <a:solidFill>
                            <a:schemeClr val="lt1"/>
                          </a:solidFill>
                          <a:effectLst/>
                          <a:latin typeface="+mn-lt"/>
                          <a:ea typeface="+mn-ea"/>
                          <a:cs typeface="+mn-cs"/>
                        </a:rPr>
                        <a:t>Features and Capabilities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i="0" kern="1200" dirty="0">
                          <a:solidFill>
                            <a:schemeClr val="lt1"/>
                          </a:solidFill>
                          <a:effectLst/>
                          <a:latin typeface="+mn-lt"/>
                          <a:ea typeface="+mn-ea"/>
                          <a:cs typeface="+mn-cs"/>
                        </a:rPr>
                        <a:t>Tableau Desktop Public Edition (free)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i="0" kern="1200" dirty="0">
                          <a:solidFill>
                            <a:schemeClr val="lt1"/>
                          </a:solidFill>
                          <a:effectLst/>
                          <a:latin typeface="+mn-lt"/>
                          <a:ea typeface="+mn-ea"/>
                          <a:cs typeface="+mn-cs"/>
                        </a:rPr>
                        <a:t>Tableau Desktop</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160411"/>
                  </a:ext>
                </a:extLst>
              </a:tr>
              <a:tr h="353890">
                <a:tc>
                  <a:txBody>
                    <a:bodyPr/>
                    <a:lstStyle/>
                    <a:p>
                      <a:pPr algn="ctr"/>
                      <a:r>
                        <a:rPr lang="en-IN" sz="1800" b="0" i="0" kern="1200" dirty="0">
                          <a:solidFill>
                            <a:schemeClr val="dk1"/>
                          </a:solidFill>
                          <a:effectLst/>
                          <a:latin typeface="+mn-lt"/>
                          <a:ea typeface="+mn-ea"/>
                          <a:cs typeface="+mn-cs"/>
                        </a:rPr>
                        <a:t>Privacy and security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solidFill>
                            <a:schemeClr val="tx1"/>
                          </a:solidFill>
                        </a:rPr>
                        <a:t>Public Sharing only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It has Privacy &amp; Security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863277"/>
                  </a:ext>
                </a:extLst>
              </a:tr>
              <a:tr h="353890">
                <a:tc>
                  <a:txBody>
                    <a:bodyPr/>
                    <a:lstStyle/>
                    <a:p>
                      <a:pPr algn="ctr"/>
                      <a:r>
                        <a:rPr lang="en-IN" sz="1800" b="0" i="0" kern="1200" dirty="0">
                          <a:solidFill>
                            <a:schemeClr val="dk1"/>
                          </a:solidFill>
                          <a:effectLst/>
                          <a:latin typeface="+mn-lt"/>
                          <a:ea typeface="+mn-ea"/>
                          <a:cs typeface="+mn-cs"/>
                        </a:rPr>
                        <a:t>Save visualizations locally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Can Save Locally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Can Save Locally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538305"/>
                  </a:ext>
                </a:extLst>
              </a:tr>
              <a:tr h="353890">
                <a:tc>
                  <a:txBody>
                    <a:bodyPr/>
                    <a:lstStyle/>
                    <a:p>
                      <a:pPr algn="ctr"/>
                      <a:r>
                        <a:rPr lang="en-IN" sz="1800" b="0" i="0" kern="1200" dirty="0">
                          <a:solidFill>
                            <a:schemeClr val="dk1"/>
                          </a:solidFill>
                          <a:effectLst/>
                          <a:latin typeface="+mn-lt"/>
                          <a:ea typeface="+mn-ea"/>
                          <a:cs typeface="+mn-cs"/>
                        </a:rPr>
                        <a:t>Auto recovery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Auto recovery option is present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Auto recovery option is present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24737"/>
                  </a:ext>
                </a:extLst>
              </a:tr>
              <a:tr h="619308">
                <a:tc>
                  <a:txBody>
                    <a:bodyPr/>
                    <a:lstStyle/>
                    <a:p>
                      <a:pPr algn="ctr"/>
                      <a:r>
                        <a:rPr lang="en-IN" sz="1800" b="0" i="0" kern="1200" dirty="0">
                          <a:solidFill>
                            <a:schemeClr val="dk1"/>
                          </a:solidFill>
                          <a:effectLst/>
                          <a:latin typeface="+mn-lt"/>
                          <a:ea typeface="+mn-ea"/>
                          <a:cs typeface="+mn-cs"/>
                        </a:rPr>
                        <a:t>Unlimited storage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Tableau Public offers 10 GB</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b="0" i="0" kern="1200" dirty="0">
                          <a:solidFill>
                            <a:schemeClr val="dk1"/>
                          </a:solidFill>
                          <a:effectLst/>
                          <a:latin typeface="+mn-lt"/>
                          <a:ea typeface="+mn-ea"/>
                          <a:cs typeface="+mn-cs"/>
                        </a:rPr>
                        <a:t>Tableau Desktop allows saving workbooks locally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665738"/>
                  </a:ext>
                </a:extLst>
              </a:tr>
              <a:tr h="619308">
                <a:tc>
                  <a:txBody>
                    <a:bodyPr/>
                    <a:lstStyle/>
                    <a:p>
                      <a:pPr algn="ctr"/>
                      <a:r>
                        <a:rPr lang="en-GB" sz="1800" b="0" i="0" kern="1200" dirty="0">
                          <a:solidFill>
                            <a:schemeClr val="dk1"/>
                          </a:solidFill>
                          <a:effectLst/>
                          <a:latin typeface="+mn-lt"/>
                          <a:ea typeface="+mn-ea"/>
                          <a:cs typeface="+mn-cs"/>
                        </a:rPr>
                        <a:t>Publish or embed visualizations on other public sites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Visualizations can  be publish  on Public sites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Visualizations can  </a:t>
                      </a:r>
                      <a:r>
                        <a:rPr lang="en-GB">
                          <a:solidFill>
                            <a:schemeClr val="tx1"/>
                          </a:solidFill>
                        </a:rPr>
                        <a:t>be publish </a:t>
                      </a:r>
                      <a:r>
                        <a:rPr lang="en-GB" dirty="0">
                          <a:solidFill>
                            <a:schemeClr val="tx1"/>
                          </a:solidFill>
                        </a:rPr>
                        <a:t>on Public sites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8182627"/>
                  </a:ext>
                </a:extLst>
              </a:tr>
              <a:tr h="353890">
                <a:tc>
                  <a:txBody>
                    <a:bodyPr/>
                    <a:lstStyle/>
                    <a:p>
                      <a:pPr algn="ctr"/>
                      <a:r>
                        <a:rPr lang="en-GB" sz="1800" b="0" i="0" kern="1200" dirty="0">
                          <a:solidFill>
                            <a:schemeClr val="dk1"/>
                          </a:solidFill>
                          <a:effectLst/>
                          <a:latin typeface="+mn-lt"/>
                          <a:ea typeface="+mn-ea"/>
                          <a:cs typeface="+mn-cs"/>
                        </a:rPr>
                        <a:t>Download or copy published workbooks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It can be Downloadable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It can be Downloadable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225858"/>
                  </a:ext>
                </a:extLst>
              </a:tr>
              <a:tr h="619308">
                <a:tc>
                  <a:txBody>
                    <a:bodyPr/>
                    <a:lstStyle/>
                    <a:p>
                      <a:pPr algn="ctr"/>
                      <a:r>
                        <a:rPr lang="en-GB" sz="1800" b="0" i="0" kern="1200" dirty="0">
                          <a:solidFill>
                            <a:schemeClr val="dk1"/>
                          </a:solidFill>
                          <a:effectLst/>
                          <a:latin typeface="+mn-lt"/>
                          <a:ea typeface="+mn-ea"/>
                          <a:cs typeface="+mn-cs"/>
                        </a:rPr>
                        <a:t>Publish visualizations to Tableau Public</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Can </a:t>
                      </a:r>
                      <a:r>
                        <a:rPr lang="en-GB" sz="1800" b="0" i="0" kern="1200" dirty="0">
                          <a:solidFill>
                            <a:schemeClr val="dk1"/>
                          </a:solidFill>
                          <a:effectLst/>
                          <a:latin typeface="+mn-lt"/>
                          <a:ea typeface="+mn-ea"/>
                          <a:cs typeface="+mn-cs"/>
                        </a:rPr>
                        <a:t>Publish visualizations to Tableau Public</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Can </a:t>
                      </a:r>
                      <a:r>
                        <a:rPr lang="en-GB" sz="1800" b="0" i="0" kern="1200" dirty="0">
                          <a:solidFill>
                            <a:schemeClr val="dk1"/>
                          </a:solidFill>
                          <a:effectLst/>
                          <a:latin typeface="+mn-lt"/>
                          <a:ea typeface="+mn-ea"/>
                          <a:cs typeface="+mn-cs"/>
                        </a:rPr>
                        <a:t>Publish visualizations to Tableau Public</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265946"/>
                  </a:ext>
                </a:extLst>
              </a:tr>
              <a:tr h="619308">
                <a:tc>
                  <a:txBody>
                    <a:bodyPr/>
                    <a:lstStyle/>
                    <a:p>
                      <a:pPr algn="ctr"/>
                      <a:r>
                        <a:rPr lang="en-IN" sz="1800" b="0" i="0" kern="1200" dirty="0">
                          <a:solidFill>
                            <a:schemeClr val="dk1"/>
                          </a:solidFill>
                          <a:effectLst/>
                          <a:latin typeface="+mn-lt"/>
                          <a:ea typeface="+mn-ea"/>
                          <a:cs typeface="+mn-cs"/>
                        </a:rPr>
                        <a:t>Infrastructure deployment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(Infrastructure available at no cost)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a:solidFill>
                            <a:schemeClr val="dk1"/>
                          </a:solidFill>
                          <a:effectLst/>
                          <a:latin typeface="+mn-lt"/>
                          <a:ea typeface="+mn-ea"/>
                          <a:cs typeface="+mn-cs"/>
                        </a:rPr>
                        <a:t>Self-hosted on premise</a:t>
                      </a:r>
                    </a:p>
                    <a:p>
                      <a:r>
                        <a:rPr lang="en-GB" sz="1800" b="0" i="0" kern="1200" dirty="0">
                          <a:solidFill>
                            <a:schemeClr val="dk1"/>
                          </a:solidFill>
                          <a:effectLst/>
                          <a:latin typeface="+mn-lt"/>
                          <a:ea typeface="+mn-ea"/>
                          <a:cs typeface="+mn-cs"/>
                        </a:rPr>
                        <a:t>(</a:t>
                      </a:r>
                      <a:r>
                        <a:rPr lang="en-GB" sz="1800" b="0" i="0" u="none" strike="noStrike" kern="1200" dirty="0">
                          <a:solidFill>
                            <a:schemeClr val="dk1"/>
                          </a:solidFill>
                          <a:effectLst/>
                          <a:latin typeface="+mn-lt"/>
                          <a:ea typeface="+mn-ea"/>
                          <a:cs typeface="+mn-cs"/>
                          <a:hlinkClick r:id="rId2"/>
                        </a:rPr>
                        <a:t>Role-based licenses</a:t>
                      </a:r>
                      <a:r>
                        <a:rPr lang="en-GB" sz="1800" b="0" i="0" kern="1200" dirty="0">
                          <a:solidFill>
                            <a:schemeClr val="dk1"/>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944731"/>
                  </a:ext>
                </a:extLst>
              </a:tr>
              <a:tr h="832457">
                <a:tc>
                  <a:txBody>
                    <a:bodyPr/>
                    <a:lstStyle/>
                    <a:p>
                      <a:pPr algn="ctr"/>
                      <a:r>
                        <a:rPr lang="en-GB" sz="1800" b="0" i="0" kern="1200" dirty="0">
                          <a:solidFill>
                            <a:schemeClr val="dk1"/>
                          </a:solidFill>
                          <a:effectLst/>
                          <a:latin typeface="+mn-lt"/>
                          <a:ea typeface="+mn-ea"/>
                          <a:cs typeface="+mn-cs"/>
                        </a:rPr>
                        <a:t>Share visualizations to Tableau Cloud or Tableau Server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Can’t be done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Can be </a:t>
                      </a:r>
                      <a:r>
                        <a:rPr lang="en-GB" sz="1800" b="0" i="0" kern="1200" dirty="0">
                          <a:solidFill>
                            <a:schemeClr val="dk1"/>
                          </a:solidFill>
                          <a:effectLst/>
                          <a:latin typeface="+mn-lt"/>
                          <a:ea typeface="+mn-ea"/>
                          <a:cs typeface="+mn-cs"/>
                        </a:rPr>
                        <a:t>Share visualizations to Tableau Cloud or Tableau Server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351913"/>
                  </a:ext>
                </a:extLst>
              </a:tr>
              <a:tr h="353890">
                <a:tc>
                  <a:txBody>
                    <a:bodyPr/>
                    <a:lstStyle/>
                    <a:p>
                      <a:pPr algn="ctr"/>
                      <a:r>
                        <a:rPr lang="en-IN" sz="1800" b="0" i="0" kern="1200" dirty="0">
                          <a:solidFill>
                            <a:schemeClr val="dk1"/>
                          </a:solidFill>
                          <a:effectLst/>
                          <a:latin typeface="+mn-lt"/>
                          <a:ea typeface="+mn-ea"/>
                          <a:cs typeface="+mn-cs"/>
                        </a:rPr>
                        <a:t>Live data refresh</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b="0" i="0" kern="1200" dirty="0">
                          <a:solidFill>
                            <a:schemeClr val="dk1"/>
                          </a:solidFill>
                          <a:effectLst/>
                          <a:latin typeface="+mn-lt"/>
                          <a:ea typeface="+mn-ea"/>
                          <a:cs typeface="+mn-cs"/>
                        </a:rPr>
                        <a:t>Limited data refresh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solidFill>
                            <a:schemeClr val="tx1"/>
                          </a:solidFill>
                        </a:rPr>
                        <a:t>No Limitation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244574"/>
                  </a:ext>
                </a:extLst>
              </a:tr>
              <a:tr h="582720">
                <a:tc>
                  <a:txBody>
                    <a:bodyPr/>
                    <a:lstStyle/>
                    <a:p>
                      <a:pPr algn="ctr"/>
                      <a:r>
                        <a:rPr lang="en-IN" sz="1800" b="0" i="0" kern="1200" dirty="0">
                          <a:solidFill>
                            <a:schemeClr val="dk1"/>
                          </a:solidFill>
                          <a:effectLst/>
                          <a:latin typeface="+mn-lt"/>
                          <a:ea typeface="+mn-ea"/>
                          <a:cs typeface="+mn-cs"/>
                        </a:rPr>
                        <a:t>Data sources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b="0" i="0" kern="1200" dirty="0">
                          <a:solidFill>
                            <a:schemeClr val="dk1"/>
                          </a:solidFill>
                          <a:effectLst/>
                          <a:latin typeface="+mn-lt"/>
                          <a:ea typeface="+mn-ea"/>
                          <a:cs typeface="+mn-cs"/>
                        </a:rPr>
                        <a:t>Limited data source options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b="0" i="0" kern="1200" dirty="0">
                          <a:solidFill>
                            <a:schemeClr val="dk1"/>
                          </a:solidFill>
                          <a:effectLst/>
                          <a:latin typeface="+mn-lt"/>
                          <a:ea typeface="+mn-ea"/>
                          <a:cs typeface="+mn-cs"/>
                        </a:rPr>
                        <a:t>(</a:t>
                      </a:r>
                      <a:r>
                        <a:rPr lang="en-GB" sz="1800" b="0" i="0" u="none" strike="noStrike" kern="1200" dirty="0">
                          <a:solidFill>
                            <a:schemeClr val="dk1"/>
                          </a:solidFill>
                          <a:effectLst/>
                          <a:latin typeface="+mn-lt"/>
                          <a:ea typeface="+mn-ea"/>
                          <a:cs typeface="+mn-cs"/>
                          <a:hlinkClick r:id="rId3"/>
                        </a:rPr>
                        <a:t>Can connect to all data sources</a:t>
                      </a:r>
                      <a:r>
                        <a:rPr lang="en-GB" sz="1800" b="0" i="0" kern="1200" dirty="0">
                          <a:solidFill>
                            <a:schemeClr val="dk1"/>
                          </a:solidFill>
                          <a:effectLst/>
                          <a:latin typeface="+mn-lt"/>
                          <a:ea typeface="+mn-ea"/>
                          <a:cs typeface="+mn-cs"/>
                        </a:rPr>
                        <a: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6508932"/>
                  </a:ext>
                </a:extLst>
              </a:tr>
              <a:tr h="353890">
                <a:tc>
                  <a:txBody>
                    <a:bodyPr/>
                    <a:lstStyle/>
                    <a:p>
                      <a:pPr algn="ctr"/>
                      <a:r>
                        <a:rPr lang="en-IN" sz="1800" b="0" i="0" kern="1200" dirty="0">
                          <a:solidFill>
                            <a:schemeClr val="dk1"/>
                          </a:solidFill>
                          <a:effectLst/>
                          <a:latin typeface="+mn-lt"/>
                          <a:ea typeface="+mn-ea"/>
                          <a:cs typeface="+mn-cs"/>
                        </a:rPr>
                        <a:t>Data source row limit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15M rows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Unlimited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5497034"/>
                  </a:ext>
                </a:extLst>
              </a:tr>
              <a:tr h="353890">
                <a:tc>
                  <a:txBody>
                    <a:bodyPr/>
                    <a:lstStyle/>
                    <a:p>
                      <a:pPr algn="ctr"/>
                      <a:r>
                        <a:rPr lang="en-IN" sz="1800" b="0" i="0" kern="1200" dirty="0">
                          <a:solidFill>
                            <a:schemeClr val="dk1"/>
                          </a:solidFill>
                          <a:effectLst/>
                          <a:latin typeface="+mn-lt"/>
                          <a:ea typeface="+mn-ea"/>
                          <a:cs typeface="+mn-cs"/>
                        </a:rPr>
                        <a:t>Monitoring and metrics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i="0" kern="1200" dirty="0">
                          <a:solidFill>
                            <a:schemeClr val="dk1"/>
                          </a:solidFill>
                          <a:effectLst/>
                          <a:latin typeface="+mn-lt"/>
                          <a:ea typeface="+mn-ea"/>
                          <a:cs typeface="+mn-cs"/>
                        </a:rPr>
                        <a:t>Limited monitoring and metrics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No limitation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2736637"/>
                  </a:ext>
                </a:extLst>
              </a:tr>
            </a:tbl>
          </a:graphicData>
        </a:graphic>
      </p:graphicFrame>
    </p:spTree>
    <p:extLst>
      <p:ext uri="{BB962C8B-B14F-4D97-AF65-F5344CB8AC3E}">
        <p14:creationId xmlns:p14="http://schemas.microsoft.com/office/powerpoint/2010/main" val="200370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21EA34A-88F1-4425-9F46-AD64286E5A66}"/>
              </a:ext>
            </a:extLst>
          </p:cNvPr>
          <p:cNvPicPr>
            <a:picLocks noChangeAspect="1"/>
          </p:cNvPicPr>
          <p:nvPr/>
        </p:nvPicPr>
        <p:blipFill>
          <a:blip r:embed="rId2"/>
          <a:stretch>
            <a:fillRect/>
          </a:stretch>
        </p:blipFill>
        <p:spPr>
          <a:xfrm>
            <a:off x="0" y="-5366"/>
            <a:ext cx="12192000" cy="6868732"/>
          </a:xfrm>
          <a:prstGeom prst="rect">
            <a:avLst/>
          </a:prstGeom>
        </p:spPr>
      </p:pic>
    </p:spTree>
    <p:extLst>
      <p:ext uri="{BB962C8B-B14F-4D97-AF65-F5344CB8AC3E}">
        <p14:creationId xmlns:p14="http://schemas.microsoft.com/office/powerpoint/2010/main" val="42295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TotalTime>
  <Words>420</Words>
  <Application>Microsoft Office PowerPoint</Application>
  <PresentationFormat>Widescreen</PresentationFormat>
  <Paragraphs>66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Difference between Tableau professional desktop and tableau public</vt:lpstr>
      <vt:lpstr>What is Tableau?</vt:lpstr>
      <vt:lpstr>Tableau professional desktop Key Features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Difference between Tableau professional desktop and tableau public</dc:title>
  <dc:creator>BMS STAFF 3</dc:creator>
  <cp:lastModifiedBy>BMS STAFF 3</cp:lastModifiedBy>
  <cp:revision>24</cp:revision>
  <dcterms:created xsi:type="dcterms:W3CDTF">2025-07-16T03:13:51Z</dcterms:created>
  <dcterms:modified xsi:type="dcterms:W3CDTF">2025-07-17T09:26:33Z</dcterms:modified>
</cp:coreProperties>
</file>