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9" r:id="rId11"/>
    <p:sldId id="27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60"/>
  </p:normalViewPr>
  <p:slideViewPr>
    <p:cSldViewPr snapToGrid="0">
      <p:cViewPr varScale="1">
        <p:scale>
          <a:sx n="85" d="100"/>
          <a:sy n="85" d="100"/>
        </p:scale>
        <p:origin x="74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5F7E6E-E3B3-4233-8F04-9C0D44BEED89}" type="datetimeFigureOut">
              <a:rPr lang="en-IN" smtClean="0"/>
              <a:t>07-09-2025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08F3CD-43DC-437D-ACB3-463846F8C6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4244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B9C0D-9842-4D8F-BD91-EC586ED617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0714F3-7367-4CF0-BAA1-DE59D46BE6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68856-4ACF-4237-A381-3018B5653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0993C-F428-42E5-8F8B-6FCA651C6068}" type="datetimeFigureOut">
              <a:rPr lang="en-IN" smtClean="0"/>
              <a:t>07-09-2025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931C32-CB55-46E5-BEEB-289CA34CE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8AE26-DAF4-4BCD-A4C8-6A11D33BF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CE1F-DAE8-4C1C-A33A-434903BAB9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066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476B6-07A5-4B7E-8B33-98F81E13A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F6C21C-CB97-437A-AE87-A8CDE1BA09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B498BE-BB70-4E2C-85FC-1788B12F3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0993C-F428-42E5-8F8B-6FCA651C6068}" type="datetimeFigureOut">
              <a:rPr lang="en-IN" smtClean="0"/>
              <a:t>07-09-2025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D72CB0-BF79-4142-825F-757AF06E0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1D7FD-06A6-4ED6-AEC8-EA26362BA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CE1F-DAE8-4C1C-A33A-434903BAB9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5291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B926A4-99BC-4098-B662-BDAD341C04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D44837-1ED4-4B5A-9C62-4A7E525429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65F58-4C2D-4604-B2EE-2008D1C5F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0993C-F428-42E5-8F8B-6FCA651C6068}" type="datetimeFigureOut">
              <a:rPr lang="en-IN" smtClean="0"/>
              <a:t>07-09-2025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DFA8D-A019-438A-A2A1-55A13032B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B83A3-030E-47F6-9A78-0EAA2694D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CE1F-DAE8-4C1C-A33A-434903BAB9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8606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70E17-4479-4961-9AE0-6113DA3B1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A6D70-18E8-49D2-B493-4F8746BE9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301E40-3BD2-4889-BA6C-B1E637D3A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0993C-F428-42E5-8F8B-6FCA651C6068}" type="datetimeFigureOut">
              <a:rPr lang="en-IN" smtClean="0"/>
              <a:t>07-09-2025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A578E-2A48-4836-B75A-5021FB63A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06330E-5D38-4701-A493-E34CDDB54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CE1F-DAE8-4C1C-A33A-434903BAB9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8887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C281C-C6EC-4C42-82EE-09D194FAB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7619F2-304D-4D37-8518-B0FAF45519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1DCD5F-5085-4426-ACD8-11807FC1A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0993C-F428-42E5-8F8B-6FCA651C6068}" type="datetimeFigureOut">
              <a:rPr lang="en-IN" smtClean="0"/>
              <a:t>07-09-2025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4294AA-4BF3-4FB6-87DC-205CF96C4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56614-12AF-4770-A9F7-EB88EB28C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CE1F-DAE8-4C1C-A33A-434903BAB9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2577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29EE2-2F3E-4357-B687-8F562C778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75FE9-4289-40E8-8812-D6106EE949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3DC28D-4AE8-4FA7-B9C7-AB6B51428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30F945-5B4D-444B-8E76-3253B57CC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0993C-F428-42E5-8F8B-6FCA651C6068}" type="datetimeFigureOut">
              <a:rPr lang="en-IN" smtClean="0"/>
              <a:t>07-09-2025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73EF1-65B0-4FE3-B070-117EFDF13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86F0E0-7B12-4E4E-BFE3-A8A17FF7A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CE1F-DAE8-4C1C-A33A-434903BAB9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8041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59A44-9665-4AC4-850D-815A8EF39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C8922-5475-4295-B21E-3B99EB8C9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F7D3EE-FB31-4926-8DCF-D616B753B6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AE733F-03C7-403D-A4FA-E40CE9FF46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C8B818-BF23-4539-A6BB-A2DC8C3F52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775178-38D4-4845-9B3D-480634A52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0993C-F428-42E5-8F8B-6FCA651C6068}" type="datetimeFigureOut">
              <a:rPr lang="en-IN" smtClean="0"/>
              <a:t>07-09-2025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2500AC-5266-456A-B971-975A5C519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E723C1-DDAA-4335-A4E0-4989F98C8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CE1F-DAE8-4C1C-A33A-434903BAB9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2555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D47D7-9ED2-4957-B428-6C6E79640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DE22CD-68E3-404B-BD0A-FDBC81FEF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0993C-F428-42E5-8F8B-6FCA651C6068}" type="datetimeFigureOut">
              <a:rPr lang="en-IN" smtClean="0"/>
              <a:t>07-09-2025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F20782-1F7B-4B04-86A1-1DFA3B4E9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84BF4D-CDF8-4AC6-AC5C-489C000D9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CE1F-DAE8-4C1C-A33A-434903BAB9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9451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1E7DDD-D8E1-486A-B22A-5A59E21F8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0993C-F428-42E5-8F8B-6FCA651C6068}" type="datetimeFigureOut">
              <a:rPr lang="en-IN" smtClean="0"/>
              <a:t>07-09-2025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5E60E4-D91A-4184-86FE-0670FE218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29D498-C295-4E16-BFD2-3361F56DD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CE1F-DAE8-4C1C-A33A-434903BAB9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4398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8DEBF-26AA-4736-810A-B3D5643CC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29E04-75E1-407D-9B89-1B568FD01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B3D1B8-073F-466F-AA35-9AF6589A4A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74A78F-8FAB-402D-B077-E85339B75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0993C-F428-42E5-8F8B-6FCA651C6068}" type="datetimeFigureOut">
              <a:rPr lang="en-IN" smtClean="0"/>
              <a:t>07-09-2025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B28A65-9EFE-40E3-AE7F-D53359A7D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035B42-7DA2-4309-BAA9-27F80DF31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CE1F-DAE8-4C1C-A33A-434903BAB9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7604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4199C-13AE-4782-BE29-64C7D0F2D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916D44-1892-4E82-A854-FB5C586418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D45921-1D66-4259-AB40-6C633808AD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57A198-5E38-4C19-BED4-940AC1214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0993C-F428-42E5-8F8B-6FCA651C6068}" type="datetimeFigureOut">
              <a:rPr lang="en-IN" smtClean="0"/>
              <a:t>07-09-2025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808F50-FDC1-462E-89F3-C08F32744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1BB693-4EB1-4A12-B6BF-2243639DC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3CE1F-DAE8-4C1C-A33A-434903BAB9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1017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9C382E-5F88-4E6E-88D7-77B6D7623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964B37-164E-4CD2-B88E-D22BE784FE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86383E-0606-4586-87B3-FB6DD003CA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0993C-F428-42E5-8F8B-6FCA651C6068}" type="datetimeFigureOut">
              <a:rPr lang="en-IN" smtClean="0"/>
              <a:t>07-09-2025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F6672-78F7-4C0D-8B4B-04D92FABA1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D51806-B121-4058-B088-102311B9A7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33CE1F-DAE8-4C1C-A33A-434903BAB9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478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AD0060A9-8121-4A04-8AC3-C6206C7DD5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123" y="282389"/>
            <a:ext cx="1680882" cy="168088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B914175-5D1F-4C38-8558-1D8168D6EB1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931" b="33390"/>
          <a:stretch/>
        </p:blipFill>
        <p:spPr>
          <a:xfrm>
            <a:off x="7373471" y="145375"/>
            <a:ext cx="4156448" cy="1441378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EA4A15A6-EA0F-4EDC-88B2-50A0AAFA079E}"/>
              </a:ext>
            </a:extLst>
          </p:cNvPr>
          <p:cNvGrpSpPr/>
          <p:nvPr/>
        </p:nvGrpSpPr>
        <p:grpSpPr>
          <a:xfrm>
            <a:off x="540123" y="2628829"/>
            <a:ext cx="4634751" cy="1077218"/>
            <a:chOff x="3778623" y="3117098"/>
            <a:chExt cx="4634751" cy="107721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1EB85B2-C902-42A8-8CC6-2FBAF77996CF}"/>
                </a:ext>
              </a:extLst>
            </p:cNvPr>
            <p:cNvSpPr txBox="1"/>
            <p:nvPr/>
          </p:nvSpPr>
          <p:spPr>
            <a:xfrm>
              <a:off x="3778623" y="3117098"/>
              <a:ext cx="4634751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Technical Presentation </a:t>
              </a:r>
              <a:br>
                <a:rPr lang="en-IN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IN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3200" b="0" i="0" dirty="0">
                  <a:solidFill>
                    <a:srgbClr val="FF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views, auto_increment</a:t>
              </a:r>
              <a:r>
                <a:rPr lang="en-IN" sz="3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AAC63EA-DABC-460A-8545-5660A9995E91}"/>
                </a:ext>
              </a:extLst>
            </p:cNvPr>
            <p:cNvCxnSpPr>
              <a:cxnSpLocks/>
            </p:cNvCxnSpPr>
            <p:nvPr/>
          </p:nvCxnSpPr>
          <p:spPr>
            <a:xfrm>
              <a:off x="3898060" y="3655707"/>
              <a:ext cx="391757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2681D0D8-3AD8-46D6-9ADB-6B246E5C4CC2}"/>
              </a:ext>
            </a:extLst>
          </p:cNvPr>
          <p:cNvSpPr txBox="1"/>
          <p:nvPr/>
        </p:nvSpPr>
        <p:spPr>
          <a:xfrm>
            <a:off x="1419315" y="4493452"/>
            <a:ext cx="375555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</a:t>
            </a:r>
            <a:r>
              <a:rPr lang="en-IN" sz="4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8</a:t>
            </a:r>
            <a:br>
              <a:rPr lang="en-IN" sz="4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TEJAS MS 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609A7D8F-1FDE-4C8C-B10E-4893818F00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774" y="2294965"/>
            <a:ext cx="5259294" cy="3307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95402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0DA61A9-7F6C-4B85-A57F-7A339F291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95283"/>
            <a:ext cx="1990165" cy="17627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DCAB2A9-18B5-4417-ADA3-3FC91EC7E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10201835" y="0"/>
            <a:ext cx="1990165" cy="176271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68DECF0-A0D4-4E71-A459-4A2DFEA1F664}"/>
              </a:ext>
            </a:extLst>
          </p:cNvPr>
          <p:cNvSpPr/>
          <p:nvPr/>
        </p:nvSpPr>
        <p:spPr>
          <a:xfrm>
            <a:off x="717178" y="1661210"/>
            <a:ext cx="1056042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 Increment is a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powerful feature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automatically generates unique, sequential values.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commonly used with Primary Keys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uniquely identify rows.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Saves time by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eliminating manual value entry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Ensures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consistency and integrity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databases.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Widely supported in SQL databases (MySQL, SQL Server, Oracle, PostgreSQL).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79E361-8309-4B5D-BD2D-FC67AA27A121}"/>
              </a:ext>
            </a:extLst>
          </p:cNvPr>
          <p:cNvSpPr txBox="1"/>
          <p:nvPr/>
        </p:nvSpPr>
        <p:spPr>
          <a:xfrm>
            <a:off x="815788" y="713615"/>
            <a:ext cx="55491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</a:p>
        </p:txBody>
      </p:sp>
    </p:spTree>
    <p:extLst>
      <p:ext uri="{BB962C8B-B14F-4D97-AF65-F5344CB8AC3E}">
        <p14:creationId xmlns:p14="http://schemas.microsoft.com/office/powerpoint/2010/main" val="212487818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D8DDD2C-D7BD-4F5A-A0E3-AAC095DCE9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366"/>
            <a:ext cx="12192000" cy="6868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33535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0DA61A9-7F6C-4B85-A57F-7A339F291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95283"/>
            <a:ext cx="1990165" cy="17627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DCAB2A9-18B5-4417-ADA3-3FC91EC7E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10201835" y="0"/>
            <a:ext cx="1990165" cy="1762718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2F9A747-7913-4A84-B24A-614B5A885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9894" y="1231152"/>
            <a:ext cx="10331824" cy="18767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dirty="0"/>
              <a:t>• A view is a virtual table in SQL. It is based on the result of a SELECT query.</a:t>
            </a:r>
          </a:p>
          <a:p>
            <a:pPr marL="0" indent="0">
              <a:buNone/>
            </a:pPr>
            <a:r>
              <a:rPr dirty="0"/>
              <a:t>• Does not store data physically, only stores the query.</a:t>
            </a:r>
          </a:p>
          <a:p>
            <a:pPr marL="0" indent="0">
              <a:buNone/>
            </a:pPr>
            <a:r>
              <a:rPr dirty="0"/>
              <a:t>• Can simplify complex queries.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475D712-FACF-415A-86C9-6A238CE83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407821"/>
            <a:ext cx="10515600" cy="1033369"/>
          </a:xfrm>
        </p:spPr>
        <p:txBody>
          <a:bodyPr/>
          <a:lstStyle/>
          <a:p>
            <a:r>
              <a:rPr dirty="0"/>
              <a:t>What is a View?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7F06440-9E9E-4533-BD0D-099D9974BF18}"/>
              </a:ext>
            </a:extLst>
          </p:cNvPr>
          <p:cNvSpPr txBox="1">
            <a:spLocks/>
          </p:cNvSpPr>
          <p:nvPr/>
        </p:nvSpPr>
        <p:spPr>
          <a:xfrm>
            <a:off x="2005853" y="2970586"/>
            <a:ext cx="9179859" cy="9168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 Use of Views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C05A700-6205-4878-83CF-EC1037D2A515}"/>
              </a:ext>
            </a:extLst>
          </p:cNvPr>
          <p:cNvSpPr txBox="1">
            <a:spLocks/>
          </p:cNvSpPr>
          <p:nvPr/>
        </p:nvSpPr>
        <p:spPr>
          <a:xfrm>
            <a:off x="1169894" y="3839385"/>
            <a:ext cx="8431306" cy="2029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Simplifies query writing.</a:t>
            </a:r>
          </a:p>
          <a:p>
            <a:r>
              <a:rPr lang="en-GB" dirty="0"/>
              <a:t>Enhances security by restricting column access.</a:t>
            </a:r>
          </a:p>
          <a:p>
            <a:r>
              <a:rPr lang="en-GB" dirty="0"/>
              <a:t>Provides abstraction of underlying tables.</a:t>
            </a:r>
          </a:p>
          <a:p>
            <a:r>
              <a:rPr lang="en-GB" dirty="0"/>
              <a:t>Helps in reusability of queries.</a:t>
            </a:r>
          </a:p>
        </p:txBody>
      </p:sp>
    </p:spTree>
    <p:extLst>
      <p:ext uri="{BB962C8B-B14F-4D97-AF65-F5344CB8AC3E}">
        <p14:creationId xmlns:p14="http://schemas.microsoft.com/office/powerpoint/2010/main" val="205958591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0DA61A9-7F6C-4B85-A57F-7A339F291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95283"/>
            <a:ext cx="1990165" cy="17627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DCAB2A9-18B5-4417-ADA3-3FC91EC7E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10201835" y="0"/>
            <a:ext cx="1990165" cy="1762718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95246F9-8496-416C-97E8-96420DDD0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036" y="288580"/>
            <a:ext cx="4261802" cy="800169"/>
          </a:xfrm>
        </p:spPr>
        <p:txBody>
          <a:bodyPr>
            <a:normAutofit/>
          </a:bodyPr>
          <a:lstStyle/>
          <a:p>
            <a:r>
              <a:rPr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a View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AB31B4-8F64-46CF-9C70-1450C376B156}"/>
              </a:ext>
            </a:extLst>
          </p:cNvPr>
          <p:cNvSpPr/>
          <p:nvPr/>
        </p:nvSpPr>
        <p:spPr>
          <a:xfrm>
            <a:off x="699247" y="1220783"/>
            <a:ext cx="399826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VIEW &lt;view_name&gt; AS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&lt;column1, column2&gt;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&lt;table_name&gt;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condition;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CE576D1-10C4-4F86-8996-1FDBE0D183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7507" y="3398160"/>
            <a:ext cx="5687219" cy="91998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DB3D148-2FA1-470F-B203-7D4527F332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7507" y="4487441"/>
            <a:ext cx="6077798" cy="105742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10457C6-75CE-452E-88EC-AE35E08ADE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6783" y="947376"/>
            <a:ext cx="6690134" cy="1762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35502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0DA61A9-7F6C-4B85-A57F-7A339F291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95283"/>
            <a:ext cx="1990165" cy="17627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DCAB2A9-18B5-4417-ADA3-3FC91EC7E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10201835" y="0"/>
            <a:ext cx="1990165" cy="1762718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CDD7B536-B84A-4D5F-B674-B15A25F0C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436" y="114580"/>
            <a:ext cx="5983941" cy="1325563"/>
          </a:xfrm>
        </p:spPr>
        <p:txBody>
          <a:bodyPr>
            <a:normAutofit/>
          </a:bodyPr>
          <a:lstStyle/>
          <a:p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Views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DD70E73-8D97-4BD7-A619-8218AC5E4C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211" y="1272710"/>
            <a:ext cx="7333130" cy="159889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Simplifies complex queries.</a:t>
            </a:r>
          </a:p>
          <a:p>
            <a:pPr marL="0" indent="0">
              <a:buNone/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Enhances security by limiting data access.</a:t>
            </a:r>
          </a:p>
          <a:p>
            <a:pPr marL="0" indent="0">
              <a:buNone/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Provides logical data independence.</a:t>
            </a:r>
          </a:p>
          <a:p>
            <a:pPr marL="0" indent="0">
              <a:buNone/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Can present data in a specific format.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FCB4065-4A4F-4234-AF4C-E7F84973EDC0}"/>
              </a:ext>
            </a:extLst>
          </p:cNvPr>
          <p:cNvGrpSpPr/>
          <p:nvPr/>
        </p:nvGrpSpPr>
        <p:grpSpPr>
          <a:xfrm>
            <a:off x="708210" y="3110361"/>
            <a:ext cx="9914965" cy="2582227"/>
            <a:chOff x="591670" y="425624"/>
            <a:chExt cx="10004611" cy="318246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ED3DBE8-7285-4BD5-8997-7A184D1DB65C}"/>
                </a:ext>
              </a:extLst>
            </p:cNvPr>
            <p:cNvSpPr txBox="1"/>
            <p:nvPr/>
          </p:nvSpPr>
          <p:spPr>
            <a:xfrm>
              <a:off x="1987737" y="425624"/>
              <a:ext cx="4797080" cy="978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Conclusion:</a:t>
              </a:r>
              <a:endParaRPr lang="en-IN" sz="3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E508D0C-6240-4788-A28A-A894A511DA62}"/>
                </a:ext>
              </a:extLst>
            </p:cNvPr>
            <p:cNvSpPr txBox="1"/>
            <p:nvPr/>
          </p:nvSpPr>
          <p:spPr>
            <a:xfrm>
              <a:off x="591670" y="1430245"/>
              <a:ext cx="10004611" cy="21778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Arial" panose="020B0604020202020204" pitchFamily="34" charset="0"/>
                <a:buChar char="•"/>
              </a:pPr>
              <a:r>
                <a:rPr lang="en-GB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Views are </a:t>
              </a:r>
              <a:r>
                <a:rPr lang="en-GB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virtual tables</a:t>
              </a:r>
              <a:r>
                <a:rPr lang="en-GB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that simplify data access.</a:t>
              </a:r>
            </a:p>
            <a:p>
              <a:pPr>
                <a:buFont typeface="Arial" panose="020B0604020202020204" pitchFamily="34" charset="0"/>
                <a:buChar char="•"/>
              </a:pPr>
              <a:r>
                <a:rPr lang="en-GB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They </a:t>
              </a:r>
              <a:r>
                <a:rPr lang="en-GB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improve security</a:t>
              </a:r>
              <a:r>
                <a:rPr lang="en-GB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by restricting direct table access.</a:t>
              </a:r>
            </a:p>
            <a:p>
              <a:pPr>
                <a:buFont typeface="Arial" panose="020B0604020202020204" pitchFamily="34" charset="0"/>
                <a:buChar char="•"/>
              </a:pPr>
              <a:r>
                <a:rPr lang="en-GB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Provide </a:t>
              </a:r>
              <a:r>
                <a:rPr lang="en-GB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abstraction</a:t>
              </a:r>
              <a:r>
                <a:rPr lang="en-GB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and hide complexity.</a:t>
              </a:r>
            </a:p>
            <a:p>
              <a:pPr>
                <a:buFont typeface="Arial" panose="020B0604020202020204" pitchFamily="34" charset="0"/>
                <a:buChar char="•"/>
              </a:pPr>
              <a:r>
                <a:rPr lang="en-GB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Useful for </a:t>
              </a:r>
              <a:r>
                <a:rPr lang="en-GB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reusability of queries</a:t>
              </a:r>
              <a:r>
                <a:rPr lang="en-GB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and </a:t>
              </a:r>
              <a:r>
                <a:rPr lang="en-GB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presenting data</a:t>
              </a:r>
              <a:r>
                <a:rPr lang="en-GB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in a customized format.</a:t>
              </a:r>
            </a:p>
            <a:p>
              <a:pPr>
                <a:buFont typeface="Arial" panose="020B0604020202020204" pitchFamily="34" charset="0"/>
                <a:buChar char="•"/>
              </a:pPr>
              <a:r>
                <a:rPr lang="en-GB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Though not always updatable, views are powerful for </a:t>
              </a:r>
              <a:r>
                <a:rPr lang="en-GB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efficient database management</a:t>
              </a:r>
              <a:r>
                <a:rPr lang="en-GB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91714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0DA61A9-7F6C-4B85-A57F-7A339F291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95283"/>
            <a:ext cx="1990165" cy="17627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DCAB2A9-18B5-4417-ADA3-3FC91EC7E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10201835" y="0"/>
            <a:ext cx="1990165" cy="1762718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58AC278-BC25-432D-97F6-61C65ED70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059" y="384073"/>
            <a:ext cx="7050741" cy="724595"/>
          </a:xfrm>
        </p:spPr>
        <p:txBody>
          <a:bodyPr>
            <a:normAutofit/>
          </a:bodyPr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Auto Increment?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4372C6A-8C6E-4759-869A-35B37ED46FB4}"/>
              </a:ext>
            </a:extLst>
          </p:cNvPr>
          <p:cNvSpPr/>
          <p:nvPr/>
        </p:nvSpPr>
        <p:spPr>
          <a:xfrm>
            <a:off x="995082" y="1297670"/>
            <a:ext cx="9296400" cy="180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buSzPts val="2800"/>
            </a:pP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Auto Increment automatically generates unique sequential values.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Commonly used for Primary Key columns.</a:t>
            </a:r>
            <a:endParaRPr lang="en-IN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Saves effort as values need not be inserted manually.</a:t>
            </a:r>
            <a:endParaRPr lang="en-IN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r>
              <a:rPr lang="en-IN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Ensures each record has a unique identifier.</a:t>
            </a:r>
            <a:endParaRPr lang="en-IN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8CCB012-FC84-451A-A17C-DE829405911A}"/>
              </a:ext>
            </a:extLst>
          </p:cNvPr>
          <p:cNvSpPr txBox="1">
            <a:spLocks/>
          </p:cNvSpPr>
          <p:nvPr/>
        </p:nvSpPr>
        <p:spPr>
          <a:xfrm>
            <a:off x="995082" y="3071721"/>
            <a:ext cx="5490882" cy="8963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Points: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2A648FE-68A0-47A7-B587-94A88B18EE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082" y="3975282"/>
            <a:ext cx="10515600" cy="2020234"/>
          </a:xfrm>
        </p:spPr>
        <p:txBody>
          <a:bodyPr>
            <a:normAutofit/>
          </a:bodyPr>
          <a:lstStyle/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Auto Increment is typically used with Primary Keys.</a:t>
            </a:r>
          </a:p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Values are automatically unique and sequential.</a:t>
            </a:r>
          </a:p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Skipped values are not reused automatically.</a:t>
            </a:r>
          </a:p>
          <a:p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Provides ease of record management.</a:t>
            </a:r>
          </a:p>
        </p:txBody>
      </p:sp>
    </p:spTree>
    <p:extLst>
      <p:ext uri="{BB962C8B-B14F-4D97-AF65-F5344CB8AC3E}">
        <p14:creationId xmlns:p14="http://schemas.microsoft.com/office/powerpoint/2010/main" val="339149308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0DA61A9-7F6C-4B85-A57F-7A339F291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95283"/>
            <a:ext cx="1990165" cy="17627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DCAB2A9-18B5-4417-ADA3-3FC91EC7E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10201835" y="0"/>
            <a:ext cx="1990165" cy="1762718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922A1B7-8D91-47EC-83CB-EACA97AB8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3366247" cy="988546"/>
          </a:xfrm>
        </p:spPr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  <a:r>
              <a:rPr dirty="0"/>
              <a:t>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90C38D6-A7C2-4B5F-9CC0-65203E234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8883" y="1476003"/>
            <a:ext cx="6019799" cy="31677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dirty="0"/>
              <a:t>MySQL:</a:t>
            </a:r>
          </a:p>
          <a:p>
            <a:pPr marL="0" indent="0">
              <a:buNone/>
            </a:pPr>
            <a:r>
              <a:rPr lang="en-IN" dirty="0"/>
              <a:t>   </a:t>
            </a:r>
            <a:r>
              <a:rPr dirty="0"/>
              <a:t>CREATE TABLE </a:t>
            </a:r>
            <a:r>
              <a:rPr lang="en-IN" dirty="0"/>
              <a:t>&lt;</a:t>
            </a:r>
            <a:r>
              <a:rPr lang="en-IN" dirty="0" err="1"/>
              <a:t>Table_Name</a:t>
            </a:r>
            <a:r>
              <a:rPr lang="en-IN" dirty="0"/>
              <a:t>&gt;</a:t>
            </a:r>
            <a:r>
              <a:rPr dirty="0"/>
              <a:t> (</a:t>
            </a:r>
          </a:p>
          <a:p>
            <a:pPr marL="0" indent="0">
              <a:buNone/>
            </a:pPr>
            <a:r>
              <a:rPr dirty="0"/>
              <a:t>   </a:t>
            </a:r>
            <a:r>
              <a:rPr lang="en-IN" dirty="0"/>
              <a:t>&lt;column1&gt;</a:t>
            </a:r>
            <a:r>
              <a:rPr dirty="0"/>
              <a:t> INT AUTO_INCREMENT,</a:t>
            </a:r>
          </a:p>
          <a:p>
            <a:pPr marL="0" indent="0">
              <a:buNone/>
            </a:pPr>
            <a:r>
              <a:rPr dirty="0"/>
              <a:t>   </a:t>
            </a:r>
            <a:r>
              <a:rPr lang="en-IN" dirty="0"/>
              <a:t>&lt;column2&gt;</a:t>
            </a:r>
            <a:r>
              <a:rPr dirty="0"/>
              <a:t> VARCHAR(50),</a:t>
            </a:r>
          </a:p>
          <a:p>
            <a:pPr marL="0" indent="0">
              <a:buNone/>
            </a:pPr>
            <a:r>
              <a:rPr dirty="0"/>
              <a:t>   PRIMARY KEY </a:t>
            </a:r>
            <a:r>
              <a:rPr lang="en-IN" dirty="0"/>
              <a:t>&lt;column1&gt;  </a:t>
            </a:r>
            <a:br>
              <a:rPr lang="en-IN" dirty="0"/>
            </a:br>
            <a:r>
              <a:rPr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21223665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0DA61A9-7F6C-4B85-A57F-7A339F291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95283"/>
            <a:ext cx="1990165" cy="17627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DCAB2A9-18B5-4417-ADA3-3FC91EC7E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10201835" y="0"/>
            <a:ext cx="1990165" cy="1762718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F4B7F23-34FB-42DA-AEAB-C06C731B9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211" y="2283377"/>
            <a:ext cx="8045824" cy="3565136"/>
          </a:xfrm>
        </p:spPr>
        <p:txBody>
          <a:bodyPr/>
          <a:lstStyle/>
          <a:p>
            <a:pPr marL="0" indent="0">
              <a:buNone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 INTO Students (Name) VALUES ('Alex');</a:t>
            </a:r>
          </a:p>
          <a:p>
            <a:pPr marL="0" indent="0">
              <a:buNone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 INTO Students (Name) VALUES ('John');</a:t>
            </a:r>
          </a:p>
          <a:p>
            <a:pPr marL="0" indent="0">
              <a:buNone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Result:</a:t>
            </a:r>
          </a:p>
          <a:p>
            <a:pPr marL="0" indent="0">
              <a:buNone/>
            </a:pP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StudentID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| Name</a:t>
            </a:r>
          </a:p>
          <a:p>
            <a:pPr marL="0" indent="0">
              <a:buNone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1      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 | Alex</a:t>
            </a:r>
          </a:p>
          <a:p>
            <a:pPr marL="0" indent="0">
              <a:buNone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2    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| John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5A5CB78-BCCE-4F04-B50D-9642712BD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930" y="132043"/>
            <a:ext cx="2640105" cy="1015439"/>
          </a:xfrm>
        </p:spPr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:-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3BBA53-D415-4456-8C4E-0006E8F625FD}"/>
              </a:ext>
            </a:extLst>
          </p:cNvPr>
          <p:cNvSpPr/>
          <p:nvPr/>
        </p:nvSpPr>
        <p:spPr>
          <a:xfrm>
            <a:off x="3164541" y="857441"/>
            <a:ext cx="653975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Students (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StudentID INT AUTO_INCREMENT,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Name VARCHAR(50),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PRIMARY KEY (StudentID) );</a:t>
            </a:r>
          </a:p>
        </p:txBody>
      </p:sp>
    </p:spTree>
    <p:extLst>
      <p:ext uri="{BB962C8B-B14F-4D97-AF65-F5344CB8AC3E}">
        <p14:creationId xmlns:p14="http://schemas.microsoft.com/office/powerpoint/2010/main" val="246534056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0DA61A9-7F6C-4B85-A57F-7A339F291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95283"/>
            <a:ext cx="1990165" cy="17627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DCAB2A9-18B5-4417-ADA3-3FC91EC7E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10201835" y="0"/>
            <a:ext cx="1990165" cy="1762718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3AFF7804-7E35-431F-9953-0440153A9A03}"/>
              </a:ext>
            </a:extLst>
          </p:cNvPr>
          <p:cNvGrpSpPr/>
          <p:nvPr/>
        </p:nvGrpSpPr>
        <p:grpSpPr>
          <a:xfrm>
            <a:off x="995082" y="3629932"/>
            <a:ext cx="8078327" cy="2253211"/>
            <a:chOff x="761098" y="603712"/>
            <a:chExt cx="8078327" cy="2253211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1608D910-E5F5-4223-BA2A-20427E00F5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098" y="1237447"/>
              <a:ext cx="8078327" cy="1619476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BB3FBED5-677D-4697-9217-D57BCC7612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1098" y="603712"/>
              <a:ext cx="4896533" cy="590632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6D629F9-4216-4C5E-9926-378662B0B3CF}"/>
              </a:ext>
            </a:extLst>
          </p:cNvPr>
          <p:cNvGrpSpPr/>
          <p:nvPr/>
        </p:nvGrpSpPr>
        <p:grpSpPr>
          <a:xfrm>
            <a:off x="995082" y="1060652"/>
            <a:ext cx="8011643" cy="2167417"/>
            <a:chOff x="621752" y="630609"/>
            <a:chExt cx="8011643" cy="2167417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DC2ACDBD-2293-4702-A605-84479326199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752" y="1588182"/>
              <a:ext cx="8011643" cy="1209844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610B0730-B618-47EB-B09D-236948D05CE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1752" y="630609"/>
              <a:ext cx="6735115" cy="93358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156224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0DA61A9-7F6C-4B85-A57F-7A339F291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95283"/>
            <a:ext cx="1990165" cy="17627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DCAB2A9-18B5-4417-ADA3-3FC91EC7E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10201835" y="0"/>
            <a:ext cx="1990165" cy="1762718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849440F6-2331-40E0-B14F-59A9616E20D8}"/>
              </a:ext>
            </a:extLst>
          </p:cNvPr>
          <p:cNvGrpSpPr/>
          <p:nvPr/>
        </p:nvGrpSpPr>
        <p:grpSpPr>
          <a:xfrm>
            <a:off x="1273267" y="3415540"/>
            <a:ext cx="7925906" cy="1856207"/>
            <a:chOff x="2966765" y="3478306"/>
            <a:chExt cx="7925906" cy="185620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1E696A0-5E4B-4BAA-B8AA-4626DED349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6765" y="4210406"/>
              <a:ext cx="7925906" cy="1124107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32B154E-80F3-4593-811E-C3D543BDB0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6765" y="3478306"/>
              <a:ext cx="5439534" cy="552527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19FDD11-3803-4D10-81D6-25D3B01551DF}"/>
              </a:ext>
            </a:extLst>
          </p:cNvPr>
          <p:cNvGrpSpPr/>
          <p:nvPr/>
        </p:nvGrpSpPr>
        <p:grpSpPr>
          <a:xfrm>
            <a:off x="1273267" y="738348"/>
            <a:ext cx="8049748" cy="1895740"/>
            <a:chOff x="2181611" y="4482866"/>
            <a:chExt cx="8049748" cy="189574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07D91872-2DFF-41F0-81F2-CAD7AEBC7A9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1611" y="5168762"/>
              <a:ext cx="8049748" cy="1209844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7A64CDC-BA42-4AB1-ADBB-563F5199CB2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81611" y="4482866"/>
              <a:ext cx="5306165" cy="6858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2811716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429</Words>
  <Application>Microsoft Office PowerPoint</Application>
  <PresentationFormat>Widescreen</PresentationFormat>
  <Paragraphs>61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PowerPoint Presentation</vt:lpstr>
      <vt:lpstr>What is a View?</vt:lpstr>
      <vt:lpstr>Creating a View</vt:lpstr>
      <vt:lpstr>Advantages of Views</vt:lpstr>
      <vt:lpstr>What is Auto Increment?</vt:lpstr>
      <vt:lpstr>Syntax </vt:lpstr>
      <vt:lpstr>Example:-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TEJAS M S</dc:creator>
  <cp:lastModifiedBy>TEJAS M S</cp:lastModifiedBy>
  <cp:revision>12</cp:revision>
  <dcterms:created xsi:type="dcterms:W3CDTF">2025-09-07T03:35:50Z</dcterms:created>
  <dcterms:modified xsi:type="dcterms:W3CDTF">2025-09-07T05:37:15Z</dcterms:modified>
</cp:coreProperties>
</file>