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BD7B-9917-4D6B-915F-4680A795E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9C46F-A137-49FF-A399-44802EA43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1D00F-056A-4924-B10D-F715E231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2FA-8D62-497B-B3A5-824735C6781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F20B4-79BB-4421-AE61-6097168A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794B-81CB-495D-98F2-AAECFE60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E500-B623-4329-8C39-30CE4031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1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EEF4-E0C3-4751-92A3-8C86FF37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50892-D60B-4BD6-AA97-89BC34E42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CF627-3817-40CC-8A59-8D52282C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2FA-8D62-497B-B3A5-824735C6781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7481C-2F1A-43DE-8BB3-77BBF20B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A6CCA-A575-4833-BC19-016BFC4C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E500-B623-4329-8C39-30CE4031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4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58D4B-B844-4C37-99B2-C5F5D7207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D5056-7CDE-47AA-A5D4-5FE5D5613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BC1AD-7C4D-4318-9EEF-AE88C43E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2FA-8D62-497B-B3A5-824735C6781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BEF4-FA31-47AD-9C6C-40081D6E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BED29-42B4-487C-92B3-9CD13547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E500-B623-4329-8C39-30CE4031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93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6252-9094-468D-9DE9-FFE4D8D0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6BC13-B82C-4F70-9506-AF4C33CF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B705-4CDE-4E53-9559-85F7571F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2FA-8D62-497B-B3A5-824735C6781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916BA-1D44-4CDA-9FF8-FCADBA26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4874-07EB-477B-B5BC-2E5CA1BB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E500-B623-4329-8C39-30CE4031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2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4E51-BF7A-4FFA-8ADF-B7E9D374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0984A-1774-4E8A-B70F-121C6A991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C0077-4821-4776-BADD-39E9AC14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2FA-8D62-497B-B3A5-824735C6781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60689-5F07-438F-861E-29F85BA9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87BCE-168B-41CB-9CFE-2E892EF6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E500-B623-4329-8C39-30CE4031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8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380E-8139-4E6B-BB92-0D802BB4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D0710-155D-423F-BFC2-3C62EBDC0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88577-A0EF-4E40-8A7D-03304DE64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BEE50-BC6C-4F1E-8188-8B2BD52C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2FA-8D62-497B-B3A5-824735C6781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699DB-FC71-4D40-A56C-C6A455FF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D2E16-F955-4208-97BC-38ADCB75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E500-B623-4329-8C39-30CE4031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88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AF73-136D-4C24-BB11-6DA6C6FE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922C4-F489-48F8-B49B-13F366D7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FB6F6-5488-4D86-BEF4-BEFEC1862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921F4-D9AF-4313-AE6B-083979426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BC1F9-09CE-4307-9E04-7AD31AEC0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72D04-0C12-4B7A-90C0-2FE8621E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2FA-8D62-497B-B3A5-824735C6781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76275-BFC3-492C-863E-E636C04B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36FA0A-8822-4BA8-B7A5-D83BDE21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E500-B623-4329-8C39-30CE4031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07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EE28-A774-49DA-B132-7E284A9F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FBD52-D73D-4FB8-AB15-E998DE88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2FA-8D62-497B-B3A5-824735C6781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1D961-55D0-47FB-B2A2-67F244C1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BF651-296D-4D85-B900-12B1E4FA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E500-B623-4329-8C39-30CE4031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75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BDA6-114E-4D4A-83F8-BBA72876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2FA-8D62-497B-B3A5-824735C6781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8A6BD-36F7-4F77-A35B-5A68367E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C282F-D91F-4546-B761-BCC3D23B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E500-B623-4329-8C39-30CE4031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2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7ED1-C03B-4396-B9AA-ECFE8C1B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7EDE4-6F8F-489D-B6A3-C20031B85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14818-F79E-4DDB-836E-5FF62A289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E2D4F-DBF9-407B-9397-44506A2B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2FA-8D62-497B-B3A5-824735C6781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CBF72-8E71-499D-9559-0B764B71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ABD59-5906-4DC2-BC29-39F4C305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E500-B623-4329-8C39-30CE4031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3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EBFE-B4BC-4ADD-846C-8E856A9D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A54A5-59AB-4756-BAEE-799BD6EC5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A1E1C-1C0B-4D36-A5CC-644C75FC9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6EB19-E8CD-4C93-8F88-51F122EE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822FA-8D62-497B-B3A5-824735C6781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0B981-6A02-4E64-A492-7D259677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44514-83A2-490E-9954-B259F665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E500-B623-4329-8C39-30CE4031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48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4AD31-DE33-4722-881D-F2F59A6C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BBA72-9243-41B9-BE21-CB140383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A7CE6-2382-4E1F-8079-216227F14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822FA-8D62-497B-B3A5-824735C6781C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5CA8-455B-4739-969E-EF6FE27C6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699D8-0128-430C-B74C-B2C516688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E500-B623-4329-8C39-30CE4031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2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970A91D-EFA2-453A-9FF5-754B06B515A2}"/>
              </a:ext>
            </a:extLst>
          </p:cNvPr>
          <p:cNvGrpSpPr/>
          <p:nvPr/>
        </p:nvGrpSpPr>
        <p:grpSpPr>
          <a:xfrm>
            <a:off x="7569199" y="366018"/>
            <a:ext cx="4439920" cy="4140200"/>
            <a:chOff x="7010400" y="25400"/>
            <a:chExt cx="4439920" cy="41402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139700" dist="50800" dir="5400000" sx="107000" sy="107000" algn="ctr" rotWithShape="0">
              <a:srgbClr val="000000">
                <a:alpha val="41000"/>
              </a:srgbClr>
            </a:outerShdw>
            <a:reflection stA="0" endPos="65000" dist="50800" dir="5400000" sy="-100000" algn="bl" rotWithShape="0"/>
          </a:effectLst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DA7E403E-95C8-4A0B-A456-6C8B621210F9}"/>
                </a:ext>
              </a:extLst>
            </p:cNvPr>
            <p:cNvSpPr/>
            <p:nvPr/>
          </p:nvSpPr>
          <p:spPr>
            <a:xfrm>
              <a:off x="7010400" y="518160"/>
              <a:ext cx="1239520" cy="1097280"/>
            </a:xfrm>
            <a:prstGeom prst="hexagon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466E4B7E-9B3C-4E34-B188-FF8A1B5BD240}"/>
                </a:ext>
              </a:extLst>
            </p:cNvPr>
            <p:cNvSpPr/>
            <p:nvPr/>
          </p:nvSpPr>
          <p:spPr>
            <a:xfrm>
              <a:off x="8077200" y="1209040"/>
              <a:ext cx="1239520" cy="1097280"/>
            </a:xfrm>
            <a:prstGeom prst="hexagon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1DDFB2C8-0C0E-4ADF-A0D3-56F28156E532}"/>
                </a:ext>
              </a:extLst>
            </p:cNvPr>
            <p:cNvSpPr/>
            <p:nvPr/>
          </p:nvSpPr>
          <p:spPr>
            <a:xfrm>
              <a:off x="9144000" y="1854200"/>
              <a:ext cx="1239520" cy="1097280"/>
            </a:xfrm>
            <a:prstGeom prst="hexagon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DAFDE8D4-74C8-4136-BCD6-6C523EE34EDA}"/>
                </a:ext>
              </a:extLst>
            </p:cNvPr>
            <p:cNvSpPr/>
            <p:nvPr/>
          </p:nvSpPr>
          <p:spPr>
            <a:xfrm>
              <a:off x="8077200" y="2392680"/>
              <a:ext cx="1239520" cy="1097280"/>
            </a:xfrm>
            <a:prstGeom prst="hexagon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AEF1BED9-1FC0-42A6-96C3-98E04DF9A4CD}"/>
                </a:ext>
              </a:extLst>
            </p:cNvPr>
            <p:cNvSpPr/>
            <p:nvPr/>
          </p:nvSpPr>
          <p:spPr>
            <a:xfrm>
              <a:off x="7010400" y="1732280"/>
              <a:ext cx="1239520" cy="1097280"/>
            </a:xfrm>
            <a:prstGeom prst="hexagon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C5251383-53F5-46DF-9696-ECD239C160CA}"/>
                </a:ext>
              </a:extLst>
            </p:cNvPr>
            <p:cNvSpPr/>
            <p:nvPr/>
          </p:nvSpPr>
          <p:spPr>
            <a:xfrm>
              <a:off x="9144000" y="635000"/>
              <a:ext cx="1239520" cy="1097280"/>
            </a:xfrm>
            <a:prstGeom prst="hexagon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8978AA50-FC0B-4BB2-9E79-466763E2193C}"/>
                </a:ext>
              </a:extLst>
            </p:cNvPr>
            <p:cNvSpPr/>
            <p:nvPr/>
          </p:nvSpPr>
          <p:spPr>
            <a:xfrm>
              <a:off x="8077200" y="25400"/>
              <a:ext cx="1239520" cy="1097280"/>
            </a:xfrm>
            <a:prstGeom prst="hexagon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CB659238-34F6-4066-9C87-F98E875F9A1A}"/>
                </a:ext>
              </a:extLst>
            </p:cNvPr>
            <p:cNvSpPr/>
            <p:nvPr/>
          </p:nvSpPr>
          <p:spPr>
            <a:xfrm>
              <a:off x="9144000" y="3068320"/>
              <a:ext cx="1239520" cy="1097280"/>
            </a:xfrm>
            <a:prstGeom prst="hexagon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B595EC9B-CF32-4BF1-9374-48897783177D}"/>
                </a:ext>
              </a:extLst>
            </p:cNvPr>
            <p:cNvSpPr/>
            <p:nvPr/>
          </p:nvSpPr>
          <p:spPr>
            <a:xfrm>
              <a:off x="10210800" y="1209040"/>
              <a:ext cx="1239520" cy="1097280"/>
            </a:xfrm>
            <a:prstGeom prst="hexagon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30863C7-1E3F-4153-940F-C88337F29764}"/>
              </a:ext>
            </a:extLst>
          </p:cNvPr>
          <p:cNvSpPr txBox="1"/>
          <p:nvPr/>
        </p:nvSpPr>
        <p:spPr>
          <a:xfrm>
            <a:off x="2316742" y="1396509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NAME:- 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TEJAS.M S.</a:t>
            </a:r>
            <a:endParaRPr lang="en-IN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AB8A9-AEA8-47BE-90D7-C57DF55D6F90}"/>
              </a:ext>
            </a:extLst>
          </p:cNvPr>
          <p:cNvSpPr txBox="1"/>
          <p:nvPr/>
        </p:nvSpPr>
        <p:spPr>
          <a:xfrm>
            <a:off x="2164079" y="2526451"/>
            <a:ext cx="4338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DEPARTMENT:-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ECE</a:t>
            </a: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D86719-EC22-47AB-AAC0-2672810E0543}"/>
              </a:ext>
            </a:extLst>
          </p:cNvPr>
          <p:cNvSpPr txBox="1"/>
          <p:nvPr/>
        </p:nvSpPr>
        <p:spPr>
          <a:xfrm>
            <a:off x="913864" y="3710013"/>
            <a:ext cx="727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SUBJECT:- 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INTERNSHIP{21INT68}</a:t>
            </a:r>
            <a:endParaRPr lang="en-IN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257027-CE63-486A-814C-079F30E057C5}"/>
              </a:ext>
            </a:extLst>
          </p:cNvPr>
          <p:cNvSpPr txBox="1"/>
          <p:nvPr/>
        </p:nvSpPr>
        <p:spPr>
          <a:xfrm>
            <a:off x="762000" y="5343773"/>
            <a:ext cx="1085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COLLEGE:- </a:t>
            </a:r>
            <a:r>
              <a:rPr lang="en-US" sz="32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BANGALORE COLLEGE OF ENGINEERING AND TECHNOLOGYOLOGY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3EEB53-6DF5-485E-9DB1-AA9560327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376" y="0"/>
            <a:ext cx="1548000" cy="154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FD483F-3CE8-4C75-9CB3-F333C3F29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" y="18731"/>
            <a:ext cx="5616648" cy="131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9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934319-14DE-4208-BB16-CDD2B3BBBC80}"/>
              </a:ext>
            </a:extLst>
          </p:cNvPr>
          <p:cNvSpPr txBox="1"/>
          <p:nvPr/>
        </p:nvSpPr>
        <p:spPr>
          <a:xfrm>
            <a:off x="4226693" y="291355"/>
            <a:ext cx="3925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COMPANY PROFILE</a:t>
            </a:r>
            <a:endParaRPr lang="en-IN" sz="2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DE29D-FAAE-4AF7-AE34-5D0B4DCAAA26}"/>
              </a:ext>
            </a:extLst>
          </p:cNvPr>
          <p:cNvSpPr txBox="1"/>
          <p:nvPr/>
        </p:nvSpPr>
        <p:spPr>
          <a:xfrm>
            <a:off x="94648" y="803710"/>
            <a:ext cx="120973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Varcons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Technologies Private Limited is a Private incorporated on 11 July 2022.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classified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Non-govt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company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registered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Registrar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Companies,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Bangalore.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authorized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share capital is Rs. 1,000,000 and its paid up capital is Rs. 10,000.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inolved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Other computer</a:t>
            </a:r>
            <a:r>
              <a:rPr lang="en-US" sz="2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related activities [for example maintenance of websites of other firms/ creation of multimedia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presentations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firms etc.]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94995" marR="252095" indent="-3429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Varcons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Technologies Private Limited's Annual General Meeting (AGM) was last held on N/A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as per records from Ministry of Corporate Affairs (MCA), its balance sheet was last filed on</a:t>
            </a:r>
            <a:r>
              <a:rPr lang="en-US" sz="2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N/A.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Directors of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Varcons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Technologies Private Limited are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Chikaegowdanadoddi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Kariyappa</a:t>
            </a:r>
            <a:r>
              <a:rPr lang="en-US" sz="2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Somalatha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Haralahalli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Chandraiah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Spoorth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1267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579976-3707-4627-8A31-72A158365CB1}"/>
              </a:ext>
            </a:extLst>
          </p:cNvPr>
          <p:cNvSpPr txBox="1"/>
          <p:nvPr/>
        </p:nvSpPr>
        <p:spPr>
          <a:xfrm>
            <a:off x="0" y="85777"/>
            <a:ext cx="12098956" cy="6686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252095" lvl="0" indent="-342900">
              <a:lnSpc>
                <a:spcPts val="1605"/>
              </a:lnSpc>
              <a:spcBef>
                <a:spcPts val="116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Wingdings" panose="05000000000000000000" pitchFamily="2" charset="2"/>
              <a:buChar char="Ø"/>
              <a:tabLst>
                <a:tab pos="533400" algn="l"/>
              </a:tabLst>
            </a:pPr>
            <a:r>
              <a:rPr lang="en-US" sz="2400" b="1" i="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Website</a:t>
            </a:r>
            <a:r>
              <a:rPr lang="en-US" sz="2400" b="1" i="0" spc="-15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b="1" i="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as</a:t>
            </a:r>
            <a:r>
              <a:rPr lang="en-US" sz="2400" b="1" i="0" spc="-1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b="1" i="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Software</a:t>
            </a:r>
          </a:p>
          <a:p>
            <a:pPr marL="342900" marR="252095" lvl="0" indent="-342900">
              <a:lnSpc>
                <a:spcPts val="1605"/>
              </a:lnSpc>
              <a:spcBef>
                <a:spcPts val="116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Wingdings" panose="05000000000000000000" pitchFamily="2" charset="2"/>
              <a:buChar char="Ø"/>
              <a:tabLst>
                <a:tab pos="533400" algn="l"/>
              </a:tabLst>
            </a:pPr>
            <a:endParaRPr lang="en-IN" sz="2400" b="1" i="1" dirty="0">
              <a:solidFill>
                <a:srgbClr val="4F81BD"/>
              </a:solidFill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594995" marR="252095" indent="-342900">
              <a:lnSpc>
                <a:spcPts val="1375"/>
              </a:lnSpc>
              <a:spcAft>
                <a:spcPts val="0"/>
              </a:spcAft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similar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Sophisticated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 marR="252095">
              <a:spcBef>
                <a:spcPts val="5"/>
              </a:spcBef>
              <a:spcAft>
                <a:spcPts val="0"/>
              </a:spcAft>
              <a:buClr>
                <a:schemeClr val="accent5"/>
              </a:buClr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52095" lvl="0" indent="-342900">
              <a:lnSpc>
                <a:spcPts val="1605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Wingdings" panose="05000000000000000000" pitchFamily="2" charset="2"/>
              <a:buChar char="Ø"/>
              <a:tabLst>
                <a:tab pos="577215" algn="l"/>
                <a:tab pos="577850" algn="l"/>
              </a:tabLst>
            </a:pPr>
            <a:r>
              <a:rPr lang="en-US" sz="2400" b="1" i="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Analytics</a:t>
            </a:r>
            <a:r>
              <a:rPr lang="en-US" sz="2400" b="1" i="0" spc="-15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b="1" i="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2400" b="1" i="0" spc="-1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b="1" i="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Research</a:t>
            </a:r>
            <a:endParaRPr lang="en-IN" sz="2400" b="1" i="1" dirty="0">
              <a:solidFill>
                <a:srgbClr val="4F81BD"/>
              </a:solidFill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594995" marR="252095" indent="-342900">
              <a:spcAft>
                <a:spcPts val="0"/>
              </a:spcAft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 us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way your users/customers interact with you/your business by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gathering, studying, and understanding the consumer voice and their perception of the</a:t>
            </a:r>
            <a:r>
              <a:rPr lang="en-US" sz="2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product/service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generate a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 to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</a:t>
            </a:r>
            <a:r>
              <a:rPr lang="en-US" sz="2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better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 marR="252095">
              <a:spcBef>
                <a:spcPts val="10"/>
              </a:spcBef>
              <a:spcAft>
                <a:spcPts val="0"/>
              </a:spcAft>
              <a:buClr>
                <a:schemeClr val="accent5"/>
              </a:buClr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52095" lvl="0" indent="-342900" algn="just">
              <a:lnSpc>
                <a:spcPts val="1605"/>
              </a:lnSpc>
              <a:spcBef>
                <a:spcPts val="5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Wingdings" panose="05000000000000000000" pitchFamily="2" charset="2"/>
              <a:buChar char="Ø"/>
              <a:tabLst>
                <a:tab pos="533400" algn="l"/>
              </a:tabLst>
            </a:pPr>
            <a:r>
              <a:rPr lang="en-US" sz="2400" b="1" i="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Comprehensive</a:t>
            </a:r>
            <a:r>
              <a:rPr lang="en-US" sz="2400" b="1" i="0" spc="-25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b="1" i="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Customer</a:t>
            </a:r>
            <a:r>
              <a:rPr lang="en-US" sz="2400" b="1" i="0" spc="-25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b="1" i="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Support</a:t>
            </a:r>
            <a:endParaRPr lang="en-IN" sz="2400" b="1" i="1" dirty="0">
              <a:solidFill>
                <a:srgbClr val="4F81BD"/>
              </a:solidFill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594995" marR="252095" indent="-342900" algn="just">
              <a:spcAft>
                <a:spcPts val="0"/>
              </a:spcAft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a comprehensive range of services, We can guarantee your technology needs</a:t>
            </a:r>
            <a:r>
              <a:rPr lang="en-US" sz="2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 not just     met, but exceeded. We shall work with your Customers/users closely to understand</a:t>
            </a:r>
            <a:r>
              <a:rPr lang="en-US" sz="2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 users/customers use/make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of Products/Services.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 marR="252095">
              <a:spcAft>
                <a:spcPts val="0"/>
              </a:spcAft>
              <a:buClr>
                <a:schemeClr val="accent5"/>
              </a:buClr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52095" lvl="0" indent="-342900" algn="just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Wingdings" panose="05000000000000000000" pitchFamily="2" charset="2"/>
              <a:buChar char="Ø"/>
              <a:tabLst>
                <a:tab pos="577850" algn="l"/>
              </a:tabLst>
            </a:pPr>
            <a:r>
              <a:rPr lang="en-US" sz="2400" b="1" i="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Smart</a:t>
            </a:r>
            <a:r>
              <a:rPr lang="en-US" sz="2400" b="1" i="0" spc="-2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b="1" i="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Automation</a:t>
            </a:r>
            <a:r>
              <a:rPr lang="en-US" sz="2400" b="1" i="0" spc="-15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b="1" i="0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Tools</a:t>
            </a:r>
            <a:endParaRPr lang="en-IN" sz="2400" b="1" i="1" dirty="0">
              <a:solidFill>
                <a:srgbClr val="4F81BD"/>
              </a:solidFill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252095" marR="252095">
              <a:spcBef>
                <a:spcPts val="50"/>
              </a:spcBef>
              <a:spcAft>
                <a:spcPts val="0"/>
              </a:spcAft>
              <a:buClr>
                <a:schemeClr val="accent5"/>
              </a:buClr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94995" marR="252095" indent="-342900">
              <a:spcAft>
                <a:spcPts val="0"/>
              </a:spcAft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create API's and tools that help you automate any process with a host of features pertaining to</a:t>
            </a:r>
            <a:r>
              <a:rPr lang="en-US" sz="2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0527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33D6F-B3C7-4022-A049-535504CFDFA4}"/>
              </a:ext>
            </a:extLst>
          </p:cNvPr>
          <p:cNvSpPr txBox="1"/>
          <p:nvPr/>
        </p:nvSpPr>
        <p:spPr>
          <a:xfrm>
            <a:off x="134754" y="279133"/>
            <a:ext cx="1174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0715" algn="ctr">
              <a:spcBef>
                <a:spcPts val="430"/>
              </a:spcBef>
              <a:tabLst>
                <a:tab pos="871855" algn="l"/>
              </a:tabLst>
            </a:pPr>
            <a:r>
              <a:rPr lang="en-US" sz="36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ABOUT</a:t>
            </a:r>
            <a:r>
              <a:rPr lang="en-US" sz="3600" b="1" u="sng" kern="0" spc="-9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3600" b="1" u="sng" kern="0" spc="-4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u="sng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COMPANY</a:t>
            </a:r>
            <a:endParaRPr lang="en-IN" sz="3600" b="1" u="sng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D8407-9421-4285-B693-9914257972DB}"/>
              </a:ext>
            </a:extLst>
          </p:cNvPr>
          <p:cNvSpPr txBox="1"/>
          <p:nvPr/>
        </p:nvSpPr>
        <p:spPr>
          <a:xfrm>
            <a:off x="134754" y="838837"/>
            <a:ext cx="11922491" cy="5938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marR="252095">
              <a:lnSpc>
                <a:spcPct val="122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43F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work closely with our clients and act for a broad range of business and personal</a:t>
            </a:r>
            <a:r>
              <a:rPr lang="en-US" sz="1800" b="1" spc="-275" dirty="0">
                <a:solidFill>
                  <a:srgbClr val="243F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43F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clients. Apart from the more general accountancy services we can also assist you</a:t>
            </a:r>
            <a:r>
              <a:rPr lang="en-US" sz="1800" b="1" spc="5" dirty="0">
                <a:solidFill>
                  <a:srgbClr val="243F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43F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business development and specialist tax services. Our philosophy is always to</a:t>
            </a:r>
            <a:r>
              <a:rPr lang="en-US" sz="1800" b="1" spc="5" dirty="0">
                <a:solidFill>
                  <a:srgbClr val="243F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43F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1800" b="1" spc="-10" dirty="0">
                <a:solidFill>
                  <a:srgbClr val="243F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43F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z="1800" b="1" spc="5" dirty="0">
                <a:solidFill>
                  <a:srgbClr val="243F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43F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utmost</a:t>
            </a:r>
            <a:r>
              <a:rPr lang="en-US" sz="1800" b="1" spc="10" dirty="0">
                <a:solidFill>
                  <a:srgbClr val="243F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243F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lang="en-IN" sz="1600" b="1" dirty="0">
              <a:solidFill>
                <a:srgbClr val="243F60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2095" marR="252095">
              <a:spcBef>
                <a:spcPts val="1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52095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Provide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friendly,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courteous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efficient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service;</a:t>
            </a:r>
            <a:endParaRPr lang="en-IN" sz="16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252095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Always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exceed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your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expectations;</a:t>
            </a:r>
            <a:endParaRPr lang="en-IN" sz="16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252095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Listen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what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YOU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are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saying;</a:t>
            </a:r>
            <a:endParaRPr lang="en-IN" sz="16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252095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Communicate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with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you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quickly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fully;</a:t>
            </a:r>
            <a:endParaRPr lang="en-IN" sz="16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252095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Never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surprise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you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with bills you're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not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expecting;</a:t>
            </a:r>
            <a:endParaRPr lang="en-IN" sz="16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252095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honest,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truthful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upfront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with you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all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times;</a:t>
            </a:r>
            <a:endParaRPr lang="en-IN" sz="16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252095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Aim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you 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pay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 least amount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tax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payable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within the law;</a:t>
            </a:r>
            <a:endParaRPr lang="en-IN" sz="16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252095" lvl="0" indent="-342900"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532765" algn="l"/>
                <a:tab pos="533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Provide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pro-active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business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advice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wherever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possible.</a:t>
            </a:r>
            <a:endParaRPr lang="en-IN" sz="16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52095" marR="252095">
              <a:spcBef>
                <a:spcPts val="1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 marR="252095">
              <a:spcBef>
                <a:spcPts val="1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 marR="252095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can receive a very broad range of services and we are familiar with business clients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startups to larger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companies covering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sectors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72145-D664-41C6-B046-E34B72E6A0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531" y="1840831"/>
            <a:ext cx="2103723" cy="1268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805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79C94B-47BC-4517-831C-C693EA0BC16E}"/>
              </a:ext>
            </a:extLst>
          </p:cNvPr>
          <p:cNvSpPr txBox="1"/>
          <p:nvPr/>
        </p:nvSpPr>
        <p:spPr>
          <a:xfrm>
            <a:off x="4087728" y="137781"/>
            <a:ext cx="40165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  <a:endParaRPr lang="en-IN" sz="3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F4DEA-2483-4BBC-AC14-612609AA9F55}"/>
              </a:ext>
            </a:extLst>
          </p:cNvPr>
          <p:cNvSpPr txBox="1"/>
          <p:nvPr/>
        </p:nvSpPr>
        <p:spPr>
          <a:xfrm>
            <a:off x="125128" y="981777"/>
            <a:ext cx="11848699" cy="2187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95" marR="252095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Due to the evolution of web 1.0 to web 2.0, it is easiest for users to generate and share their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thoughts, views and ap-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proaches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 the Internet. </a:t>
            </a:r>
          </a:p>
          <a:p>
            <a:pPr marL="252095" marR="252095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leads to an explosive growth of subjective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 (opinion data) on the Web. </a:t>
            </a:r>
          </a:p>
          <a:p>
            <a:pPr marL="252095" marR="252095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Therefore, goal in collecting, studying and exploiting this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 is increasing from which several concepts have appeared such as Sentiment Analysis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(SA)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focuses on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opinion mining (identification and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classification) from textual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50245-8CF7-497A-B578-EDB34F804878}"/>
              </a:ext>
            </a:extLst>
          </p:cNvPr>
          <p:cNvSpPr txBox="1"/>
          <p:nvPr/>
        </p:nvSpPr>
        <p:spPr>
          <a:xfrm>
            <a:off x="3047197" y="3163210"/>
            <a:ext cx="6097604" cy="385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marR="25209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1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1800" b="1" spc="-35" dirty="0">
                <a:solidFill>
                  <a:srgbClr val="001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1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b="1" spc="-20" dirty="0">
                <a:solidFill>
                  <a:srgbClr val="001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1F5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endParaRPr lang="en-IN" sz="1400" b="1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6B2E12-8E0D-45A6-9266-D4CEB5866BBF}"/>
              </a:ext>
            </a:extLst>
          </p:cNvPr>
          <p:cNvSpPr txBox="1"/>
          <p:nvPr/>
        </p:nvSpPr>
        <p:spPr>
          <a:xfrm>
            <a:off x="125127" y="3542098"/>
            <a:ext cx="11983454" cy="2862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95" marR="252095" indent="381635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 is programming computers to optimize a performance criterion using example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or past experience .</a:t>
            </a:r>
          </a:p>
          <a:p>
            <a:pPr marL="252095" marR="252095" indent="381635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 have a model defined up to some parameters, and learning is 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execution of a computer program to optimize the parameters of the model using the training data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past experience. </a:t>
            </a:r>
          </a:p>
          <a:p>
            <a:pPr marL="252095" marR="252095" indent="381635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model may be predictive to make predictions in the future, or descriptive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gain knowledge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 marR="252095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field of study known as machine learning is concerned with the question of how to construct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programs that automatically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experience.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2095" marR="252095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28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A6ADA3-5C5B-4F81-8F5E-91947F988BB2}"/>
              </a:ext>
            </a:extLst>
          </p:cNvPr>
          <p:cNvSpPr txBox="1"/>
          <p:nvPr/>
        </p:nvSpPr>
        <p:spPr>
          <a:xfrm>
            <a:off x="3779921" y="0"/>
            <a:ext cx="46321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SYSTEM ANALYSIS</a:t>
            </a:r>
            <a:endParaRPr lang="en-IN" sz="36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02714-42CC-4F8B-A6FE-247750F2227E}"/>
              </a:ext>
            </a:extLst>
          </p:cNvPr>
          <p:cNvSpPr txBox="1"/>
          <p:nvPr/>
        </p:nvSpPr>
        <p:spPr>
          <a:xfrm>
            <a:off x="210151" y="768509"/>
            <a:ext cx="117716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ts val="1200"/>
              <a:buFont typeface="Wingdings" panose="05000000000000000000" pitchFamily="2" charset="2"/>
              <a:buChar char="q"/>
              <a:tabLst>
                <a:tab pos="56832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Scoping</a:t>
            </a:r>
            <a:r>
              <a:rPr lang="en-US" sz="20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20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Space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:-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0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</a:t>
            </a:r>
            <a:r>
              <a:rPr lang="en-US" sz="20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20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includes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both the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technical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challengesand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full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constraints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going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 using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final system. This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2000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</a:t>
            </a:r>
            <a:r>
              <a:rPr lang="en-US" sz="2000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</a:t>
            </a:r>
            <a:r>
              <a:rPr lang="en-US" sz="2000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concept</a:t>
            </a:r>
            <a:r>
              <a:rPr lang="en-US" sz="2000" spc="2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(CONOPS),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 is, how the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operator will use</a:t>
            </a:r>
            <a:r>
              <a:rPr lang="en-US" sz="2000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system,</a:t>
            </a:r>
            <a:r>
              <a:rPr lang="en-US" sz="2000" spc="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</a:t>
            </a:r>
            <a:r>
              <a:rPr lang="en-US" sz="2000" spc="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rules</a:t>
            </a:r>
            <a:r>
              <a:rPr lang="en-US" sz="2000" spc="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circumscribe</a:t>
            </a:r>
            <a:r>
              <a:rPr lang="en-US" sz="2000" spc="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20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choices</a:t>
            </a:r>
            <a:r>
              <a:rPr lang="en-US" sz="2000" spc="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actions,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response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resources they have,</a:t>
            </a:r>
            <a:r>
              <a:rPr lang="en-US" sz="20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20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mistakes</a:t>
            </a:r>
            <a:r>
              <a:rPr lang="en-US" sz="20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10626-77D0-47C5-A858-23D966B37CF1}"/>
              </a:ext>
            </a:extLst>
          </p:cNvPr>
          <p:cNvSpPr txBox="1"/>
          <p:nvPr/>
        </p:nvSpPr>
        <p:spPr>
          <a:xfrm>
            <a:off x="210151" y="2235603"/>
            <a:ext cx="11523045" cy="132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ts val="1200"/>
              <a:buFont typeface="Wingdings" panose="05000000000000000000" pitchFamily="2" charset="2"/>
              <a:buChar char="q"/>
              <a:tabLst>
                <a:tab pos="54546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Scoping</a:t>
            </a:r>
            <a:r>
              <a:rPr lang="en-US" sz="2000" spc="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</a:t>
            </a:r>
            <a:r>
              <a:rPr lang="en-US" sz="20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Space:-This</a:t>
            </a:r>
            <a:r>
              <a:rPr lang="en-US" sz="2000" spc="2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</a:t>
            </a:r>
            <a:r>
              <a:rPr lang="en-US" sz="20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20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involves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specifying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 what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possible 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tions  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 f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nt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 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rm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 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―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 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possible‖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Delaney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(2015).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in-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clude</a:t>
            </a:r>
            <a:r>
              <a:rPr lang="en-US" sz="20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looking</a:t>
            </a:r>
            <a:r>
              <a:rPr lang="en-US" sz="20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z="2000" spc="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2000" spc="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</a:t>
            </a:r>
            <a:r>
              <a:rPr lang="en-US" sz="2000" spc="2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</a:t>
            </a:r>
            <a:r>
              <a:rPr lang="en-US" sz="2000" spc="2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options,</a:t>
            </a:r>
            <a:r>
              <a:rPr lang="en-US" sz="2000" spc="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well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understanding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constraints are</a:t>
            </a:r>
            <a:r>
              <a:rPr lang="en-US" sz="20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placed</a:t>
            </a:r>
            <a:r>
              <a:rPr lang="en-US" sz="20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0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en-US" sz="20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solutions</a:t>
            </a:r>
            <a:r>
              <a:rPr lang="en-US" sz="20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0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operator’s</a:t>
            </a:r>
            <a:r>
              <a:rPr lang="en-US" sz="20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responses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387D1-8B68-410F-A0E7-50242FA16A65}"/>
              </a:ext>
            </a:extLst>
          </p:cNvPr>
          <p:cNvSpPr txBox="1"/>
          <p:nvPr/>
        </p:nvSpPr>
        <p:spPr>
          <a:xfrm>
            <a:off x="210151" y="3680813"/>
            <a:ext cx="116858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Creating</a:t>
            </a:r>
            <a:r>
              <a:rPr lang="en-US" sz="200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Candidate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Solutions:-Once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 understand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range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possible solutions to a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prob-the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solutions.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inevitably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challenges that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must be overcome</a:t>
            </a:r>
            <a:r>
              <a:rPr lang="en-US" sz="20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making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something</a:t>
            </a:r>
            <a:r>
              <a:rPr lang="en-US" sz="20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actually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</a:t>
            </a:r>
            <a:r>
              <a:rPr lang="en-US" sz="20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20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aren’t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addressed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higher-level scoping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the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solutions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space.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91F8B-9DE9-467D-9E60-F33AAACF1B44}"/>
              </a:ext>
            </a:extLst>
          </p:cNvPr>
          <p:cNvSpPr txBox="1"/>
          <p:nvPr/>
        </p:nvSpPr>
        <p:spPr>
          <a:xfrm>
            <a:off x="210151" y="5179615"/>
            <a:ext cx="11186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Assessing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Performance:-Here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circle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</a:t>
            </a:r>
            <a:r>
              <a:rPr lang="en-US" sz="20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metrics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specified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Step 1,and</a:t>
            </a:r>
            <a:r>
              <a:rPr lang="en-US" sz="20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assess</a:t>
            </a:r>
            <a:r>
              <a:rPr lang="en-US" sz="20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</a:t>
            </a:r>
            <a:r>
              <a:rPr lang="en-US" sz="20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well</a:t>
            </a:r>
            <a:r>
              <a:rPr lang="en-US" sz="20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candidate</a:t>
            </a:r>
            <a:r>
              <a:rPr lang="en-US" sz="20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</a:t>
            </a:r>
            <a:r>
              <a:rPr lang="en-US" sz="20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performs</a:t>
            </a:r>
            <a:r>
              <a:rPr lang="en-US" sz="20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relative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those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metrics.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0137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841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</dc:creator>
  <cp:lastModifiedBy>Tejas</cp:lastModifiedBy>
  <cp:revision>1</cp:revision>
  <dcterms:created xsi:type="dcterms:W3CDTF">2024-08-01T18:04:02Z</dcterms:created>
  <dcterms:modified xsi:type="dcterms:W3CDTF">2024-08-01T18:47:23Z</dcterms:modified>
</cp:coreProperties>
</file>