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1" r:id="rId4"/>
    <p:sldId id="262" r:id="rId5"/>
    <p:sldId id="257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58" r:id="rId15"/>
    <p:sldId id="273" r:id="rId16"/>
    <p:sldId id="274" r:id="rId17"/>
    <p:sldId id="27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6F9714-741B-4ABB-8A2C-CEC40BB9B116}">
          <p14:sldIdLst>
            <p14:sldId id="256"/>
            <p14:sldId id="260"/>
            <p14:sldId id="261"/>
            <p14:sldId id="262"/>
            <p14:sldId id="257"/>
            <p14:sldId id="263"/>
            <p14:sldId id="264"/>
            <p14:sldId id="265"/>
          </p14:sldIdLst>
        </p14:section>
        <p14:section name="Untitled Section" id="{CD372C95-E7E5-4961-8EC6-DE21DC41D022}">
          <p14:sldIdLst>
            <p14:sldId id="266"/>
            <p14:sldId id="267"/>
            <p14:sldId id="268"/>
            <p14:sldId id="269"/>
            <p14:sldId id="272"/>
            <p14:sldId id="258"/>
            <p14:sldId id="273"/>
            <p14:sldId id="274"/>
            <p14:sldId id="275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909187-757D-4FD7-8E5D-EC315A461C1D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045B06D8-1D0A-4063-8290-5E2F16AEF0F0}" type="pres">
      <dgm:prSet presAssocID="{3D909187-757D-4FD7-8E5D-EC315A461C1D}" presName="Name0" presStyleCnt="0">
        <dgm:presLayoutVars>
          <dgm:resizeHandles/>
        </dgm:presLayoutVars>
      </dgm:prSet>
      <dgm:spPr/>
    </dgm:pt>
  </dgm:ptLst>
  <dgm:cxnLst>
    <dgm:cxn modelId="{F4D68500-8BC3-4F3E-9F30-0B796FD9D470}" type="presOf" srcId="{3D909187-757D-4FD7-8E5D-EC315A461C1D}" destId="{045B06D8-1D0A-4063-8290-5E2F16AEF0F0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4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6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4114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67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3718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39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73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6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5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0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5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2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8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1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8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arduino-uno-perspective-transparent.p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enms.pasco.k12.fl.us/thank-you-to-all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8;p10">
            <a:extLst>
              <a:ext uri="{FF2B5EF4-FFF2-40B4-BE49-F238E27FC236}">
                <a16:creationId xmlns:a16="http://schemas.microsoft.com/office/drawing/2014/main" id="{CF666D9A-46CE-5175-C852-82CE39337376}"/>
              </a:ext>
            </a:extLst>
          </p:cNvPr>
          <p:cNvSpPr txBox="1">
            <a:spLocks noGrp="1"/>
          </p:cNvSpPr>
          <p:nvPr/>
        </p:nvSpPr>
        <p:spPr>
          <a:xfrm>
            <a:off x="2231231" y="2897081"/>
            <a:ext cx="77724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endParaRPr sz="24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endParaRPr sz="24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endParaRPr sz="24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endParaRPr sz="24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endParaRPr sz="24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  PROJECT </a:t>
            </a:r>
            <a:endParaRPr sz="24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br>
              <a:rPr lang="en-US" sz="2400" b="1" i="0" u="none" strike="noStrike" cap="none" dirty="0">
                <a:solidFill>
                  <a:srgbClr val="3538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 strike="noStrike" cap="none" dirty="0">
                <a:solidFill>
                  <a:srgbClr val="3538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"SMART WASTE MANAGEMENT SYSTEM : AUTOMATED SEGREGATION AND REAL-TIME MONITORING”</a:t>
            </a:r>
            <a:endParaRPr sz="2400" b="1" i="0" u="none" strike="noStrike" cap="none" dirty="0">
              <a:solidFill>
                <a:srgbClr val="35385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79;p10">
            <a:extLst>
              <a:ext uri="{FF2B5EF4-FFF2-40B4-BE49-F238E27FC236}">
                <a16:creationId xmlns:a16="http://schemas.microsoft.com/office/drawing/2014/main" id="{702F145E-28CE-2418-62A9-54B4F35329B1}"/>
              </a:ext>
            </a:extLst>
          </p:cNvPr>
          <p:cNvSpPr txBox="1">
            <a:spLocks noGrp="1"/>
          </p:cNvSpPr>
          <p:nvPr/>
        </p:nvSpPr>
        <p:spPr>
          <a:xfrm>
            <a:off x="2188368" y="4540418"/>
            <a:ext cx="3786187" cy="135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64008" lvl="0" indent="-345186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sz="2700" b="0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74650" algn="ctr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  <a:defRPr sz="2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61950" algn="ctr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9250" algn="ctr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19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ctr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None/>
            </a:pPr>
            <a:r>
              <a:rPr lang="en-US" sz="1800" b="0" i="0" u="none" dirty="0">
                <a:solidFill>
                  <a:srgbClr val="6D10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None/>
            </a:pPr>
            <a:r>
              <a:rPr lang="en-US" sz="1800" b="0" i="0" u="none" dirty="0" err="1">
                <a:solidFill>
                  <a:srgbClr val="6D10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</a:t>
            </a:r>
            <a:r>
              <a:rPr lang="en-US" sz="1800" dirty="0" err="1">
                <a:solidFill>
                  <a:srgbClr val="6D10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KARTHIKA</a:t>
            </a:r>
            <a:r>
              <a:rPr lang="en-US" sz="1800" dirty="0">
                <a:solidFill>
                  <a:srgbClr val="6D10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.V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None/>
            </a:pPr>
            <a:r>
              <a:rPr lang="en-US" sz="1800" dirty="0">
                <a:solidFill>
                  <a:srgbClr val="6D10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HOD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4"/>
              <a:buNone/>
            </a:pPr>
            <a:r>
              <a:rPr lang="en-US" sz="1800" b="0" i="0" u="none" dirty="0">
                <a:solidFill>
                  <a:srgbClr val="6D10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ECE</a:t>
            </a:r>
            <a:endParaRPr dirty="0"/>
          </a:p>
          <a:p>
            <a:pPr marL="0" marR="64008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None/>
            </a:pPr>
            <a:endParaRPr sz="1800" b="0" i="0" u="none" dirty="0">
              <a:solidFill>
                <a:srgbClr val="6D10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80;p10">
            <a:extLst>
              <a:ext uri="{FF2B5EF4-FFF2-40B4-BE49-F238E27FC236}">
                <a16:creationId xmlns:a16="http://schemas.microsoft.com/office/drawing/2014/main" id="{02C3E75A-D3B4-A319-98D8-D20A4F263311}"/>
              </a:ext>
            </a:extLst>
          </p:cNvPr>
          <p:cNvSpPr txBox="1"/>
          <p:nvPr/>
        </p:nvSpPr>
        <p:spPr>
          <a:xfrm>
            <a:off x="3313906" y="965031"/>
            <a:ext cx="62421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>
              <a:buClr>
                <a:srgbClr val="6D1014"/>
              </a:buClr>
              <a:buSzPts val="1800"/>
            </a:pPr>
            <a:r>
              <a:rPr lang="en-US" sz="1800" b="1" i="0" u="none" strike="noStrike" cap="none" dirty="0">
                <a:solidFill>
                  <a:srgbClr val="6D10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BANGALORE COLLEGE OF ENGINEERING AND TECHNOLOGY</a:t>
            </a:r>
            <a:br>
              <a:rPr lang="en-US" sz="1800" b="1" i="0" u="none" strike="noStrike" cap="none" dirty="0">
                <a:solidFill>
                  <a:srgbClr val="6D10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 strike="noStrike" cap="none" dirty="0">
                <a:solidFill>
                  <a:srgbClr val="6D10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BANGALORE-560 099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1014"/>
              </a:buClr>
              <a:buSzPts val="1800"/>
              <a:buFont typeface="Times New Roman"/>
              <a:buNone/>
            </a:pPr>
            <a:r>
              <a:rPr lang="en-US" sz="1800" b="1" i="0" u="none" strike="noStrike" cap="none" dirty="0">
                <a:solidFill>
                  <a:srgbClr val="6D10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DEPARTMENT OF ECE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81;p10">
            <a:extLst>
              <a:ext uri="{FF2B5EF4-FFF2-40B4-BE49-F238E27FC236}">
                <a16:creationId xmlns:a16="http://schemas.microsoft.com/office/drawing/2014/main" id="{4D3053B1-CEF9-4596-A114-5467C1669F33}"/>
              </a:ext>
            </a:extLst>
          </p:cNvPr>
          <p:cNvSpPr txBox="1"/>
          <p:nvPr/>
        </p:nvSpPr>
        <p:spPr>
          <a:xfrm>
            <a:off x="7160531" y="4105481"/>
            <a:ext cx="2843100" cy="17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1014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rgbClr val="6D10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1014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rgbClr val="6D10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NARESH . N</a:t>
            </a:r>
            <a:endParaRPr sz="1800" b="0" i="0" u="none" strike="noStrike" cap="none" dirty="0">
              <a:solidFill>
                <a:srgbClr val="6D10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1014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rgbClr val="6D10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TEJAS.M.S</a:t>
            </a:r>
            <a:endParaRPr sz="1800" b="0" i="0" u="none" strike="noStrike" cap="none" dirty="0">
              <a:solidFill>
                <a:srgbClr val="6D10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1014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rgbClr val="6D10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SUDARSHAN.R </a:t>
            </a:r>
            <a:endParaRPr sz="1800" b="0" i="0" u="none" strike="noStrike" cap="none" dirty="0">
              <a:solidFill>
                <a:srgbClr val="6D10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1014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rgbClr val="6D10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DEEPAK.R</a:t>
            </a:r>
            <a:endParaRPr sz="1800" b="0" i="0" u="none" strike="noStrike" cap="none" dirty="0">
              <a:solidFill>
                <a:srgbClr val="6D10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1014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rgbClr val="6D10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DEPARTMENT OF ECE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82;p10">
            <a:extLst>
              <a:ext uri="{FF2B5EF4-FFF2-40B4-BE49-F238E27FC236}">
                <a16:creationId xmlns:a16="http://schemas.microsoft.com/office/drawing/2014/main" id="{4B63F778-AA9F-A53C-6859-4D92E38194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31231" y="982041"/>
            <a:ext cx="1082675" cy="85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721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BC03-8D99-E11E-7091-DDDF54D0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16576" cy="61943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BF01-F5CF-DAC4-BB6B-C9690C89B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9033"/>
            <a:ext cx="10816576" cy="481233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waste bins.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 Display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 Sensor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Sensor</a:t>
            </a:r>
            <a:endParaRPr lang="en-IN" sz="24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Resistors &amp; Jumper wires</a:t>
            </a:r>
          </a:p>
        </p:txBody>
      </p:sp>
    </p:spTree>
    <p:extLst>
      <p:ext uri="{BB962C8B-B14F-4D97-AF65-F5344CB8AC3E}">
        <p14:creationId xmlns:p14="http://schemas.microsoft.com/office/powerpoint/2010/main" val="247167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B1F7-1940-26E5-FFC8-2EF9B1DD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37332" cy="580103"/>
          </a:xfrm>
        </p:spPr>
        <p:txBody>
          <a:bodyPr>
            <a:normAutofit/>
          </a:bodyPr>
          <a:lstStyle/>
          <a:p>
            <a:pPr algn="ctr"/>
            <a:r>
              <a:rPr lang="en-US" sz="2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B6D6A-82D9-FA94-9586-5492D977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9703"/>
            <a:ext cx="10837332" cy="5058697"/>
          </a:xfrm>
        </p:spPr>
        <p:txBody>
          <a:bodyPr>
            <a:normAutofit lnSpcReduction="10000"/>
          </a:bodyPr>
          <a:lstStyle/>
          <a:p>
            <a:pPr marL="683323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 is dumped</a:t>
            </a:r>
          </a:p>
          <a:p>
            <a:pPr marL="569023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3323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Marks the entry of waste </a:t>
            </a:r>
          </a:p>
          <a:p>
            <a:pPr marL="683323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3323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Segregation is done with the help of servo motor </a:t>
            </a:r>
          </a:p>
          <a:p>
            <a:pPr marL="683323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3323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 motor is rotated at lower speeds</a:t>
            </a:r>
          </a:p>
          <a:p>
            <a:pPr marL="683323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3323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Segregation is completed </a:t>
            </a:r>
          </a:p>
          <a:p>
            <a:pPr marL="683323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3323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 is used to measure the level of trash </a:t>
            </a:r>
          </a:p>
          <a:p>
            <a:pPr marL="683323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3323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trash bin is full it alerts the user with the help of buzzer</a:t>
            </a:r>
          </a:p>
          <a:p>
            <a:pPr marL="683323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3323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the user makes the bin empty.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35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E0E1-E267-0C97-849D-17154BF7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698589" cy="63909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br>
              <a:rPr lang="en-US" sz="2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AA07D5-AFA7-E7D3-EB23-BBBD8AA6DF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7863" y="1499923"/>
            <a:ext cx="5418137" cy="45299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7CFB8-FE12-256C-71E9-52605351D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248697"/>
            <a:ext cx="5279922" cy="4792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Arduino Uno is a microcontroller board based on the ATmega328P.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Data 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Control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Interaction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Indication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Coordination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36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8CB9-4E9D-3750-21B7-6E5A795F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47750" cy="541757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EBD0D-F1EA-EA40-FC71-F6D7043B5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43" y="530942"/>
            <a:ext cx="10837332" cy="549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0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1B3A-5DBA-87CE-EBE3-3543C8A0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863" y="589935"/>
            <a:ext cx="8596668" cy="70792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2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5DA1-0FC2-27F2-AB21-0EC3AB9D7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72" y="1297858"/>
            <a:ext cx="10718253" cy="4970207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Automation : Future iterations can incorporate machine learning algorithms to predict and automate segregation processes more efficiently.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Integration : By integrating with IoT networks, the system can provide real-time data to municipal authorities and waste management companies.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Customization : The system can be scaled to manage waste in larger facilities like hospitals, schools, or industrial complexes. 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 : With continuous improvements, the system can contribute significantly to environmental sustainability by reducing landfill waste, encouraging recycling, and managing hazardous waste more effectively.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Ecosystems : As part of a broader smart city initiative, the waste management system can integrate with other smart infrastructure (like water and energy management systems) to create sustainable urban environment.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58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2126-B804-02CD-1425-4D9E0BDA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560937" cy="64892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4F2B83-0FA1-408E-5046-BDD6F532B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057" y="1258530"/>
            <a:ext cx="10291213" cy="4783496"/>
          </a:xfrm>
        </p:spPr>
      </p:pic>
    </p:spTree>
    <p:extLst>
      <p:ext uri="{BB962C8B-B14F-4D97-AF65-F5344CB8AC3E}">
        <p14:creationId xmlns:p14="http://schemas.microsoft.com/office/powerpoint/2010/main" val="419238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EAE0-EA6C-0B49-088E-FA3B3E4F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708421" cy="560439"/>
          </a:xfrm>
        </p:spPr>
        <p:txBody>
          <a:bodyPr>
            <a:normAutofit/>
          </a:bodyPr>
          <a:lstStyle/>
          <a:p>
            <a:pPr algn="ctr"/>
            <a:r>
              <a:rPr lang="en-US" sz="2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93EC-7544-3228-3847-B6E0E2160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0039"/>
            <a:ext cx="10708420" cy="487132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effectively integrates ultrasonic sensors, a soil moisture sensor, and an LCD display with the Arduino Uno to automate waste segregation and real-time monitoring.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improves waste collection efficiency by providing timely alerts for bin status, reducing manual labor, and promoting proper waste disposal practices.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challenges, including sensor calibration and system integration, were addressed, resulting in a reliable and accurate waste management system. 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functionality enhances user interaction, making the system more convenient and easy to manage.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significant potential for future improvements, such as integrating machine learning for optimized operations and expanding IoT connectivity for better data analytics and urban waste management strategies.</a:t>
            </a:r>
            <a:endParaRPr lang="en-IN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59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DD06-787F-B13F-25BD-9B415CF6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57582" cy="52111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CA20-F501-7C72-1188-B7EF2E08E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0711"/>
            <a:ext cx="10757582" cy="4910652"/>
          </a:xfrm>
        </p:spPr>
        <p:txBody>
          <a:bodyPr/>
          <a:lstStyle/>
          <a:p>
            <a:pPr marL="365125" marR="0" lvl="0" indent="-29165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⮚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Prof.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Pranali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G.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Chavhan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Ms.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Vijayshri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Nitin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Khedka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,"Automatic Waste Segregator Based on IoT &amp; ML Using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Keras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model and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Streamlit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" ,  IEEE  2023.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365125" marR="0" lvl="0" indent="-29165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⮚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65125" marR="0" lvl="0" indent="-2555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⮚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Gopal Kirshna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Shyam,Sunilkumar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S. Manvi , "Smart Waste Management using Internet-of-Things" , IEEE 2017 .</a:t>
            </a:r>
          </a:p>
          <a:p>
            <a:pPr marL="365125" marR="0" lvl="0" indent="-2555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⮚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65125" marR="0" lvl="0" indent="-2555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⮚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Dr.N.Sathish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Kumar,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B.Vijayalakshmi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, "IOT Based Smart Garbage alert system using Arduino UNO" , IEEE  2016.</a:t>
            </a:r>
          </a:p>
          <a:p>
            <a:pPr marL="365125" marR="0" lvl="0" indent="-2555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⮚"/>
            </a:pP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65125" marR="0" lvl="0" indent="-25558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Char char="⮚"/>
            </a:pP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M.K.Pushpa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Aayushi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Gupta, Shariq Mohammed Shaikh,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Stuti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Jha,Suchitra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V, “Microcontroller based Automatic Waste Segregator”, IJIREEICE, Volume 3, Issue 5, May 2015.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052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AA3E96-1D09-7091-7A3B-BB19A81FB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23A04EB-396F-2D4B-0A72-EF43B9D67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826" y="-9832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5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28B5-A906-8199-EDB9-AA4BB413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993556" cy="855406"/>
          </a:xfrm>
        </p:spPr>
        <p:txBody>
          <a:bodyPr>
            <a:normAutofit/>
          </a:bodyPr>
          <a:lstStyle/>
          <a:p>
            <a:pPr algn="ctr"/>
            <a:r>
              <a:rPr lang="en-US" sz="2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8DAD-DCCA-5547-D47F-FC4BF0155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5007"/>
            <a:ext cx="10993556" cy="5024284"/>
          </a:xfrm>
        </p:spPr>
        <p:txBody>
          <a:bodyPr>
            <a:normAutofit/>
          </a:bodyPr>
          <a:lstStyle/>
          <a:p>
            <a:pPr marL="452438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lang="en-US" sz="2400" dirty="0">
              <a:solidFill>
                <a:schemeClr val="tx1"/>
              </a:solidFill>
            </a:endParaRPr>
          </a:p>
          <a:p>
            <a:pPr marL="452438"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L="452438"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Overview</a:t>
            </a:r>
            <a:endParaRPr lang="en-US" sz="2400" dirty="0">
              <a:solidFill>
                <a:schemeClr val="tx1"/>
              </a:solidFill>
            </a:endParaRPr>
          </a:p>
          <a:p>
            <a:pPr marL="452438"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</a:p>
          <a:p>
            <a:pPr marL="452438"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Architecture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452438"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endParaRPr lang="en-US" sz="2400" dirty="0">
              <a:solidFill>
                <a:schemeClr val="tx1"/>
              </a:solidFill>
            </a:endParaRPr>
          </a:p>
          <a:p>
            <a:pPr marL="452438"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lang="en-US" sz="2400" dirty="0">
              <a:solidFill>
                <a:schemeClr val="tx1"/>
              </a:solidFill>
            </a:endParaRPr>
          </a:p>
          <a:p>
            <a:pPr marL="452438"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</a:p>
          <a:p>
            <a:pPr marL="452438"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Future Scope </a:t>
            </a:r>
            <a:endParaRPr lang="en-US" sz="2400" dirty="0">
              <a:solidFill>
                <a:schemeClr val="tx1"/>
              </a:solidFill>
            </a:endParaRPr>
          </a:p>
          <a:p>
            <a:pPr marL="452438"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lang="en-US" sz="2400" dirty="0">
              <a:solidFill>
                <a:schemeClr val="tx1"/>
              </a:solidFill>
            </a:endParaRPr>
          </a:p>
          <a:p>
            <a:pPr marL="452438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Font typeface="Wingdings" panose="05000000000000000000" pitchFamily="2" charset="2"/>
              <a:buChar char="q"/>
            </a:pPr>
            <a:r>
              <a:rPr lang="en-US" sz="240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3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3A64-C88E-3A85-5565-40F007D0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55904" cy="619432"/>
          </a:xfrm>
        </p:spPr>
        <p:txBody>
          <a:bodyPr>
            <a:normAutofit/>
          </a:bodyPr>
          <a:lstStyle/>
          <a:p>
            <a:pPr algn="ctr"/>
            <a:r>
              <a:rPr lang="en-US" sz="2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B3DA-7F8E-3301-D113-4BE8C1304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29033"/>
            <a:ext cx="10855905" cy="481233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smart, automated waste management system.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sz="240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 inefficiencies in current waste segregation methods.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sz="240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automation and real-time monitoring for better management.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sz="240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Arduino, sensors, and IoT for accurate segregation.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sz="240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efficiency, reduces manual labor, and promotes sustainability.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4252-82CD-2E4C-48AD-F18EF09A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649427" cy="648929"/>
          </a:xfrm>
        </p:spPr>
        <p:txBody>
          <a:bodyPr>
            <a:normAutofit/>
          </a:bodyPr>
          <a:lstStyle/>
          <a:p>
            <a:pPr algn="ctr"/>
            <a:r>
              <a:rPr lang="en-US" sz="2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01CC-337B-D6A0-D69E-EF192759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8529"/>
            <a:ext cx="10649426" cy="5063613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1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Growing urbanization leads to increased waste generation, requiring </a:t>
            </a:r>
            <a:r>
              <a:rPr lang="en-IN" sz="21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management solutions.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sz="21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1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waste segregation methods are labor-intensive and prone to </a:t>
            </a:r>
            <a:r>
              <a:rPr lang="en-IN" sz="21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errors.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sz="21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1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smart technologies like IoT and automation for waste </a:t>
            </a:r>
            <a:r>
              <a:rPr lang="en-IN" sz="21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</a:p>
          <a:p>
            <a:pPr algn="l">
              <a:buFont typeface="Wingdings" panose="05000000000000000000" pitchFamily="2" charset="2"/>
              <a:buChar char="q"/>
            </a:pPr>
            <a:endParaRPr lang="en-US" sz="21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1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design a system that enhances accuracy and efficiency in waste </a:t>
            </a:r>
            <a:r>
              <a:rPr lang="en-IN" sz="21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segregation.</a:t>
            </a:r>
          </a:p>
          <a:p>
            <a:pPr marL="0" indent="0" algn="l">
              <a:buNone/>
            </a:pPr>
            <a:endParaRPr lang="en-US" sz="21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1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to contribute to environmental sustainability and reduce operational </a:t>
            </a:r>
            <a:r>
              <a:rPr lang="en-IN" sz="21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 in waste management.</a:t>
            </a:r>
            <a:endParaRPr lang="en-IN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7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7BEE-60A2-EC4C-1D33-682254590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866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2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C7D13-9A32-E3CC-4C65-F9EDE4F4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827"/>
            <a:ext cx="10895234" cy="432619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 Control : The Arduino Uno acts as the central controller, processing input from various sensors and peripherals to automate waste management tasks.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Integration : Ultrasonic sensors measure the fill levels of waste bins, while a soil moisture sensor detects liquid waste.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: An LCD display provides real-time information on the system’s status and waste levels, ensuring users are informed about the bin conditions.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Indicators : LEDs and a buzzer serve as visual and auditory indicators, alerting users to important events like full bins or errors, thereby improving the system’s responsiveness and user interaction.</a:t>
            </a:r>
            <a:endParaRPr lang="en-IN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5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2934-712F-E0C5-5776-C81199E8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072214" cy="580103"/>
          </a:xfrm>
        </p:spPr>
        <p:txBody>
          <a:bodyPr>
            <a:normAutofit/>
          </a:bodyPr>
          <a:lstStyle/>
          <a:p>
            <a:pPr algn="ctr"/>
            <a:r>
              <a:rPr lang="en-US" sz="2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</a:t>
            </a:r>
            <a:r>
              <a:rPr lang="en-US" sz="2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SURVEY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7FFD-CF2D-4640-E1FC-A07165040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9703"/>
            <a:ext cx="11072214" cy="4851659"/>
          </a:xfrm>
        </p:spPr>
        <p:txBody>
          <a:bodyPr>
            <a:normAutofit lnSpcReduction="10000"/>
          </a:bodyPr>
          <a:lstStyle/>
          <a:p>
            <a:pPr marL="365125" marR="0" lvl="0" indent="-29165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Prof.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Pranali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G.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Chavhan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Ms.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Vijayshri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Nitin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Khedka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,"Automatic Waste Segregator Based on IoT &amp; ML Using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Keras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model and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Streamlit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" ,  IEEE  2023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8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None/>
            </a:pPr>
            <a:endParaRPr lang="en-US" sz="2200" b="1" i="1" u="none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09538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None/>
            </a:pPr>
            <a:r>
              <a:rPr 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Description:</a:t>
            </a:r>
          </a:p>
          <a:p>
            <a:pPr marL="395288" marR="0" lvl="0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Discusses the development of a creative waste management approach driven by global environmental sustainability concerns.</a:t>
            </a:r>
          </a:p>
          <a:p>
            <a:pPr marL="395288" marR="0" lvl="0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Aims to automate garbage segregation to increase recycling rates and reduce landfill pressure.</a:t>
            </a:r>
          </a:p>
          <a:p>
            <a:pPr marL="395288" marR="0" lvl="0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endParaRPr lang="en-US" sz="2200" b="1" i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09538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None/>
            </a:pPr>
            <a:r>
              <a:rPr 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Advantages:</a:t>
            </a:r>
          </a:p>
          <a:p>
            <a:pPr marL="395288" marR="0" lvl="0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Enhances recycling rates and reduces landfill burden by automating garbage segregation.</a:t>
            </a:r>
          </a:p>
          <a:p>
            <a:pPr marL="109538" marR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None/>
            </a:pPr>
            <a:r>
              <a:rPr 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Disadvantages:</a:t>
            </a:r>
          </a:p>
          <a:p>
            <a:pPr marL="395288" marR="0" lvl="0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Dependency on technology may introduce vulnerabilities to system failures or cyber 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62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CF8A-A3C6-2034-D682-17C1D676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875569" cy="560439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IN" sz="24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9579-C492-424F-A7E9-82F7E09F6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0039"/>
            <a:ext cx="10875568" cy="4871323"/>
          </a:xfrm>
        </p:spPr>
        <p:txBody>
          <a:bodyPr>
            <a:normAutofit fontScale="92500" lnSpcReduction="20000"/>
          </a:bodyPr>
          <a:lstStyle/>
          <a:p>
            <a:pPr marL="395288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Gopal Kirshna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Shyam,Sunilkumar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S. Manvi , "Smart Waste Management using Internet-of-Things" , IEEE 2017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5288" marR="0" lvl="0" indent="-28575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endParaRPr lang="en-US" sz="2400" b="1" i="1" u="none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1317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None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Description:</a:t>
            </a:r>
          </a:p>
          <a:p>
            <a:pPr marL="498920" marR="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Focuses on IoT's role in enhancing city functionality, particularly in waste management.</a:t>
            </a:r>
          </a:p>
          <a:p>
            <a:pPr marL="498920" marR="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Introduces a waste management solution prototype based on IoT sensors for dynamic waste collection.</a:t>
            </a:r>
          </a:p>
          <a:p>
            <a:pPr marL="498920" marR="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endParaRPr lang="en-US" sz="2400" b="1" i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1317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None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Advantages:</a:t>
            </a:r>
          </a:p>
          <a:p>
            <a:pPr marL="498920" marR="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Increased efficiency through optimized collection routes and schedules.</a:t>
            </a:r>
          </a:p>
          <a:p>
            <a:pPr marL="498920" marR="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Improved safety by identifying hazards like overflowing bins.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None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Disadvantages:</a:t>
            </a:r>
          </a:p>
          <a:p>
            <a:pPr marL="498920" marR="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Privacy concerns regarding data collection and usage.</a:t>
            </a:r>
          </a:p>
          <a:p>
            <a:pPr marL="498920" marR="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High implementation costs for IoT infrastructure.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04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9F072-119D-C123-CC94-346FC3E8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678925" cy="550606"/>
          </a:xfrm>
        </p:spPr>
        <p:txBody>
          <a:bodyPr>
            <a:normAutofit/>
          </a:bodyPr>
          <a:lstStyle/>
          <a:p>
            <a:r>
              <a:rPr kumimoji="0" lang="en-I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42F1A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C42F1A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7A0F-A66E-9A7C-344C-656BBAED5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60207"/>
            <a:ext cx="10678924" cy="4881156"/>
          </a:xfrm>
        </p:spPr>
        <p:txBody>
          <a:bodyPr/>
          <a:lstStyle/>
          <a:p>
            <a:pPr marL="41637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Wingdings" panose="05000000000000000000" pitchFamily="2" charset="2"/>
              <a:buChar char="q"/>
            </a:pP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Dr.N.Sathish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Kumar,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B.Vijayalakshmi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, "IOT Based Smart Garbage alert system using Arduino UNO" , IEEE  2016.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317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None/>
            </a:pPr>
            <a:r>
              <a:rPr 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Description:</a:t>
            </a:r>
          </a:p>
          <a:p>
            <a:pPr marL="556070"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Addresses the global issue of waste management, particularly the problem of overflowing garbage bins in public places.</a:t>
            </a:r>
          </a:p>
          <a:p>
            <a:pPr marL="556070"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Describes the proposed system's components, including ultrasonic sensors, Arduino UNO, RFID tags, and IoT facilitation.</a:t>
            </a:r>
            <a:endParaRPr lang="en-US" sz="2200" b="1" i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1317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None/>
            </a:pPr>
            <a:r>
              <a:rPr 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Advantages:</a:t>
            </a:r>
          </a:p>
          <a:p>
            <a:pPr marL="556070"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Enhances efficiency by automating the garbage clearance process and reducing manual monitoring.</a:t>
            </a:r>
            <a:endParaRPr lang="en-US" sz="2200" b="1" i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1317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None/>
            </a:pPr>
            <a:r>
              <a:rPr 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Disadvantages:</a:t>
            </a:r>
          </a:p>
          <a:p>
            <a:pPr marL="556070"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Wingdings" panose="05000000000000000000" pitchFamily="2" charset="2"/>
              <a:buChar char="q"/>
            </a:pPr>
            <a:r>
              <a:rPr lang="en-US" sz="2200" b="1" i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Requires regular maintenance and calibration of sensors to ensure accurate garbage level detection.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23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0235-C01B-E3BA-F35E-667D9D95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718253" cy="64892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ARCHITECTURE</a:t>
            </a:r>
            <a:endParaRPr lang="en-IN" sz="28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3D2B8C-2A66-55C3-F95B-91D8D25FF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100629"/>
              </p:ext>
            </p:extLst>
          </p:nvPr>
        </p:nvGraphicFramePr>
        <p:xfrm>
          <a:off x="992495" y="1160206"/>
          <a:ext cx="10403091" cy="524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6D3F44-02AF-3B0B-3DF5-6A19567A8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754283"/>
              </p:ext>
            </p:extLst>
          </p:nvPr>
        </p:nvGraphicFramePr>
        <p:xfrm>
          <a:off x="3093883" y="1614129"/>
          <a:ext cx="1340465" cy="34707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0465">
                  <a:extLst>
                    <a:ext uri="{9D8B030D-6E8A-4147-A177-3AD203B41FA5}">
                      <a16:colId xmlns:a16="http://schemas.microsoft.com/office/drawing/2014/main" val="2689386960"/>
                    </a:ext>
                  </a:extLst>
                </a:gridCol>
              </a:tblGrid>
              <a:tr h="1735394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LCD </a:t>
                      </a:r>
                    </a:p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49071"/>
                  </a:ext>
                </a:extLst>
              </a:tr>
              <a:tr h="1735394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SUPPLY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885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CC8555-43F4-6463-7D5D-7EF6D933B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70639"/>
              </p:ext>
            </p:extLst>
          </p:nvPr>
        </p:nvGraphicFramePr>
        <p:xfrm>
          <a:off x="4962012" y="1614128"/>
          <a:ext cx="1527277" cy="408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277">
                  <a:extLst>
                    <a:ext uri="{9D8B030D-6E8A-4147-A177-3AD203B41FA5}">
                      <a16:colId xmlns:a16="http://schemas.microsoft.com/office/drawing/2014/main" val="2762294952"/>
                    </a:ext>
                  </a:extLst>
                </a:gridCol>
              </a:tblGrid>
              <a:tr h="4083665">
                <a:tc>
                  <a:txBody>
                    <a:bodyPr/>
                    <a:lstStyle/>
                    <a:p>
                      <a:pPr algn="ctr"/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</a:t>
                      </a:r>
                    </a:p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834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2966C5-9372-3127-5CA2-0EE986313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274645"/>
              </p:ext>
            </p:extLst>
          </p:nvPr>
        </p:nvGraphicFramePr>
        <p:xfrm>
          <a:off x="7157884" y="1614129"/>
          <a:ext cx="1771444" cy="432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444">
                  <a:extLst>
                    <a:ext uri="{9D8B030D-6E8A-4147-A177-3AD203B41FA5}">
                      <a16:colId xmlns:a16="http://schemas.microsoft.com/office/drawing/2014/main" val="3855429800"/>
                    </a:ext>
                  </a:extLst>
                </a:gridCol>
              </a:tblGrid>
              <a:tr h="578465"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SERVO MOTOR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742271"/>
                  </a:ext>
                </a:extLst>
              </a:tr>
              <a:tr h="578465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SERVO MOTOR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09229"/>
                  </a:ext>
                </a:extLst>
              </a:tr>
              <a:tr h="578465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ULTRASONIC </a:t>
                      </a:r>
                    </a:p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 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89703"/>
                  </a:ext>
                </a:extLst>
              </a:tr>
              <a:tr h="578465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ULTRASONIC </a:t>
                      </a:r>
                    </a:p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 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31991"/>
                  </a:ext>
                </a:extLst>
              </a:tr>
              <a:tr h="5784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  </a:t>
                      </a:r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SOIL MOISTURE</a:t>
                      </a:r>
                    </a:p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697919"/>
                  </a:ext>
                </a:extLst>
              </a:tr>
              <a:tr h="578465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BUZZER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689041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B499AD1-8E56-704C-228D-82FBE5351599}"/>
              </a:ext>
            </a:extLst>
          </p:cNvPr>
          <p:cNvSpPr/>
          <p:nvPr/>
        </p:nvSpPr>
        <p:spPr>
          <a:xfrm>
            <a:off x="4552335" y="2420375"/>
            <a:ext cx="275303" cy="2753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B133064-F5CA-821E-8D9B-5C71C823A108}"/>
              </a:ext>
            </a:extLst>
          </p:cNvPr>
          <p:cNvSpPr/>
          <p:nvPr/>
        </p:nvSpPr>
        <p:spPr>
          <a:xfrm>
            <a:off x="4552335" y="3846052"/>
            <a:ext cx="197175" cy="2753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037BC83-0012-1ED7-936A-EBDA3BBE2BD8}"/>
              </a:ext>
            </a:extLst>
          </p:cNvPr>
          <p:cNvSpPr/>
          <p:nvPr/>
        </p:nvSpPr>
        <p:spPr>
          <a:xfrm>
            <a:off x="6735096" y="1968091"/>
            <a:ext cx="281857" cy="1376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F362B08-B6F9-FF13-FB91-E421E901B3F7}"/>
              </a:ext>
            </a:extLst>
          </p:cNvPr>
          <p:cNvSpPr/>
          <p:nvPr/>
        </p:nvSpPr>
        <p:spPr>
          <a:xfrm>
            <a:off x="6735096" y="2548194"/>
            <a:ext cx="281857" cy="1474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6AB2C2D-42AB-7B74-AE0E-84D782786098}"/>
              </a:ext>
            </a:extLst>
          </p:cNvPr>
          <p:cNvSpPr/>
          <p:nvPr/>
        </p:nvSpPr>
        <p:spPr>
          <a:xfrm>
            <a:off x="6735096" y="3354439"/>
            <a:ext cx="281857" cy="12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C31F1FF-0164-16BA-B3CA-7F890C91C854}"/>
              </a:ext>
            </a:extLst>
          </p:cNvPr>
          <p:cNvSpPr/>
          <p:nvPr/>
        </p:nvSpPr>
        <p:spPr>
          <a:xfrm>
            <a:off x="6735096" y="3934542"/>
            <a:ext cx="281857" cy="12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89A1FA7-FD17-5D60-AFD6-295D2E6AF6F7}"/>
              </a:ext>
            </a:extLst>
          </p:cNvPr>
          <p:cNvSpPr/>
          <p:nvPr/>
        </p:nvSpPr>
        <p:spPr>
          <a:xfrm>
            <a:off x="6735096" y="4730955"/>
            <a:ext cx="281857" cy="12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769A3DD-79FD-7BDF-4F7A-4CF233D43349}"/>
              </a:ext>
            </a:extLst>
          </p:cNvPr>
          <p:cNvSpPr/>
          <p:nvPr/>
        </p:nvSpPr>
        <p:spPr>
          <a:xfrm>
            <a:off x="6735096" y="5271729"/>
            <a:ext cx="281857" cy="12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7B01F-70E7-C61E-29E0-FE1343981A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495" y="1142802"/>
            <a:ext cx="9947648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970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194</TotalTime>
  <Words>1106</Words>
  <Application>Microsoft Office PowerPoint</Application>
  <PresentationFormat>Widescreen</PresentationFormat>
  <Paragraphs>165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Lucida Sans</vt:lpstr>
      <vt:lpstr>Noto Sans Symbols</vt:lpstr>
      <vt:lpstr>Times New Roman</vt:lpstr>
      <vt:lpstr>Trebuchet MS</vt:lpstr>
      <vt:lpstr>Wingdings</vt:lpstr>
      <vt:lpstr>Wingdings 3</vt:lpstr>
      <vt:lpstr>Facet</vt:lpstr>
      <vt:lpstr>PowerPoint Presentation</vt:lpstr>
      <vt:lpstr>OVERVIEW</vt:lpstr>
      <vt:lpstr>ABSTRACT</vt:lpstr>
      <vt:lpstr>INTRODUCTION</vt:lpstr>
      <vt:lpstr>OBJECTIVES</vt:lpstr>
      <vt:lpstr>LITERATURE SURVEY</vt:lpstr>
      <vt:lpstr>Cont…</vt:lpstr>
      <vt:lpstr>Cont…</vt:lpstr>
      <vt:lpstr>ALGORITHM &amp; ARCHITECTURE</vt:lpstr>
      <vt:lpstr>COMPONENTS</vt:lpstr>
      <vt:lpstr>IMPLEMENTATION</vt:lpstr>
      <vt:lpstr>ARDUINO UNO </vt:lpstr>
      <vt:lpstr>PowerPoint Presentation</vt:lpstr>
      <vt:lpstr>FUTURE SCOPE</vt:lpstr>
      <vt:lpstr>RESULTS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N</dc:creator>
  <cp:lastModifiedBy>Tejas</cp:lastModifiedBy>
  <cp:revision>13</cp:revision>
  <dcterms:created xsi:type="dcterms:W3CDTF">2024-06-15T12:57:21Z</dcterms:created>
  <dcterms:modified xsi:type="dcterms:W3CDTF">2024-08-01T05:34:16Z</dcterms:modified>
</cp:coreProperties>
</file>