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67" r:id="rId2"/>
    <p:sldId id="268" r:id="rId3"/>
    <p:sldId id="273" r:id="rId4"/>
    <p:sldId id="256" r:id="rId5"/>
    <p:sldId id="269" r:id="rId6"/>
    <p:sldId id="257" r:id="rId7"/>
    <p:sldId id="258" r:id="rId8"/>
    <p:sldId id="259" r:id="rId9"/>
    <p:sldId id="260" r:id="rId10"/>
    <p:sldId id="262" r:id="rId11"/>
    <p:sldId id="271" r:id="rId12"/>
    <p:sldId id="261" r:id="rId13"/>
    <p:sldId id="264" r:id="rId14"/>
    <p:sldId id="270" r:id="rId15"/>
    <p:sldId id="272" r:id="rId16"/>
    <p:sldId id="265" r:id="rId17"/>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81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94A865FE-675B-417E-9234-0421299ABE4F}" type="datetimeFigureOut">
              <a:rPr lang="en-IN" smtClean="0"/>
              <a:t>07-03-2024</a:t>
            </a:fld>
            <a:endParaRPr lang="en-IN"/>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B36B98A8-B280-4FEA-8070-4B5C3C61A20A}" type="slidenum">
              <a:rPr lang="en-IN" smtClean="0"/>
              <a:t>‹#›</a:t>
            </a:fld>
            <a:endParaRPr lang="en-IN"/>
          </a:p>
        </p:txBody>
      </p:sp>
    </p:spTree>
    <p:extLst>
      <p:ext uri="{BB962C8B-B14F-4D97-AF65-F5344CB8AC3E}">
        <p14:creationId xmlns:p14="http://schemas.microsoft.com/office/powerpoint/2010/main" val="348066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00" b="1" i="0">
                <a:solidFill>
                  <a:srgbClr val="4242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00" b="1" i="0">
                <a:solidFill>
                  <a:srgbClr val="424242"/>
                </a:solidFill>
                <a:latin typeface="Arial"/>
                <a:cs typeface="Arial"/>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059999" y="7174999"/>
            <a:ext cx="19050" cy="28575"/>
          </a:xfrm>
          <a:custGeom>
            <a:avLst/>
            <a:gdLst/>
            <a:ahLst/>
            <a:cxnLst/>
            <a:rect l="l" t="t" r="r" b="b"/>
            <a:pathLst>
              <a:path w="19050" h="28575">
                <a:moveTo>
                  <a:pt x="19049" y="28575"/>
                </a:moveTo>
                <a:lnTo>
                  <a:pt x="10715" y="15671"/>
                </a:lnTo>
                <a:lnTo>
                  <a:pt x="4762" y="6786"/>
                </a:lnTo>
                <a:lnTo>
                  <a:pt x="1190" y="1651"/>
                </a:lnTo>
                <a:lnTo>
                  <a:pt x="0" y="0"/>
                </a:lnTo>
                <a:lnTo>
                  <a:pt x="19049" y="25717"/>
                </a:lnTo>
                <a:lnTo>
                  <a:pt x="19049" y="28575"/>
                </a:lnTo>
                <a:close/>
              </a:path>
            </a:pathLst>
          </a:custGeom>
          <a:solidFill>
            <a:srgbClr val="F7B989"/>
          </a:solidFill>
        </p:spPr>
        <p:txBody>
          <a:bodyPr wrap="square" lIns="0" tIns="0" rIns="0" bIns="0" rtlCol="0"/>
          <a:lstStyle/>
          <a:p>
            <a:endParaRPr/>
          </a:p>
        </p:txBody>
      </p:sp>
      <p:sp>
        <p:nvSpPr>
          <p:cNvPr id="17" name="bg object 17"/>
          <p:cNvSpPr/>
          <p:nvPr/>
        </p:nvSpPr>
        <p:spPr>
          <a:xfrm>
            <a:off x="0" y="0"/>
            <a:ext cx="352425" cy="2593340"/>
          </a:xfrm>
          <a:custGeom>
            <a:avLst/>
            <a:gdLst/>
            <a:ahLst/>
            <a:cxnLst/>
            <a:rect l="l" t="t" r="r" b="b"/>
            <a:pathLst>
              <a:path w="352425" h="2593340">
                <a:moveTo>
                  <a:pt x="0" y="0"/>
                </a:moveTo>
                <a:lnTo>
                  <a:pt x="352425" y="0"/>
                </a:lnTo>
                <a:lnTo>
                  <a:pt x="352425" y="2592823"/>
                </a:lnTo>
                <a:lnTo>
                  <a:pt x="0" y="2592823"/>
                </a:lnTo>
                <a:lnTo>
                  <a:pt x="0" y="0"/>
                </a:lnTo>
                <a:close/>
              </a:path>
            </a:pathLst>
          </a:custGeom>
          <a:solidFill>
            <a:srgbClr val="DA7462"/>
          </a:solidFill>
        </p:spPr>
        <p:txBody>
          <a:bodyPr wrap="square" lIns="0" tIns="0" rIns="0" bIns="0" rtlCol="0"/>
          <a:lstStyle/>
          <a:p>
            <a:endParaRPr/>
          </a:p>
        </p:txBody>
      </p:sp>
      <p:sp>
        <p:nvSpPr>
          <p:cNvPr id="18" name="bg object 18"/>
          <p:cNvSpPr/>
          <p:nvPr/>
        </p:nvSpPr>
        <p:spPr>
          <a:xfrm>
            <a:off x="14219998" y="9934997"/>
            <a:ext cx="4067175" cy="352425"/>
          </a:xfrm>
          <a:custGeom>
            <a:avLst/>
            <a:gdLst/>
            <a:ahLst/>
            <a:cxnLst/>
            <a:rect l="l" t="t" r="r" b="b"/>
            <a:pathLst>
              <a:path w="4067175" h="352425">
                <a:moveTo>
                  <a:pt x="4067174" y="352424"/>
                </a:moveTo>
                <a:lnTo>
                  <a:pt x="0" y="352424"/>
                </a:lnTo>
                <a:lnTo>
                  <a:pt x="0" y="0"/>
                </a:lnTo>
                <a:lnTo>
                  <a:pt x="4067174" y="0"/>
                </a:lnTo>
                <a:lnTo>
                  <a:pt x="4067174" y="352424"/>
                </a:lnTo>
                <a:close/>
              </a:path>
            </a:pathLst>
          </a:custGeom>
          <a:solidFill>
            <a:srgbClr val="DA746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900" b="1" i="0">
                <a:solidFill>
                  <a:srgbClr val="4242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672499" y="7175000"/>
            <a:ext cx="19050" cy="28575"/>
          </a:xfrm>
          <a:custGeom>
            <a:avLst/>
            <a:gdLst/>
            <a:ahLst/>
            <a:cxnLst/>
            <a:rect l="l" t="t" r="r" b="b"/>
            <a:pathLst>
              <a:path w="19050" h="28575">
                <a:moveTo>
                  <a:pt x="19049" y="28575"/>
                </a:moveTo>
                <a:lnTo>
                  <a:pt x="16328" y="25717"/>
                </a:lnTo>
                <a:lnTo>
                  <a:pt x="0" y="0"/>
                </a:lnTo>
                <a:lnTo>
                  <a:pt x="2594" y="1651"/>
                </a:lnTo>
                <a:lnTo>
                  <a:pt x="6463" y="6786"/>
                </a:lnTo>
                <a:lnTo>
                  <a:pt x="11863" y="15671"/>
                </a:lnTo>
                <a:lnTo>
                  <a:pt x="19049" y="28575"/>
                </a:lnTo>
                <a:close/>
              </a:path>
            </a:pathLst>
          </a:custGeom>
          <a:solidFill>
            <a:srgbClr val="F7B989"/>
          </a:solidFill>
        </p:spPr>
        <p:txBody>
          <a:bodyPr wrap="square" lIns="0" tIns="0" rIns="0" bIns="0" rtlCol="0"/>
          <a:lstStyle/>
          <a:p>
            <a:endParaRPr/>
          </a:p>
        </p:txBody>
      </p:sp>
      <p:sp>
        <p:nvSpPr>
          <p:cNvPr id="17" name="bg object 17"/>
          <p:cNvSpPr/>
          <p:nvPr/>
        </p:nvSpPr>
        <p:spPr>
          <a:xfrm>
            <a:off x="6979999" y="5645000"/>
            <a:ext cx="9525" cy="28575"/>
          </a:xfrm>
          <a:custGeom>
            <a:avLst/>
            <a:gdLst/>
            <a:ahLst/>
            <a:cxnLst/>
            <a:rect l="l" t="t" r="r" b="b"/>
            <a:pathLst>
              <a:path w="9525" h="28575">
                <a:moveTo>
                  <a:pt x="3884" y="12318"/>
                </a:moveTo>
                <a:lnTo>
                  <a:pt x="2158" y="8448"/>
                </a:lnTo>
                <a:lnTo>
                  <a:pt x="0" y="2197"/>
                </a:lnTo>
                <a:lnTo>
                  <a:pt x="0" y="0"/>
                </a:lnTo>
                <a:lnTo>
                  <a:pt x="483" y="1682"/>
                </a:lnTo>
                <a:lnTo>
                  <a:pt x="2083" y="6868"/>
                </a:lnTo>
                <a:lnTo>
                  <a:pt x="3884" y="12318"/>
                </a:lnTo>
                <a:close/>
              </a:path>
              <a:path w="9525" h="28575">
                <a:moveTo>
                  <a:pt x="9525" y="28574"/>
                </a:moveTo>
                <a:lnTo>
                  <a:pt x="5023" y="15764"/>
                </a:lnTo>
                <a:lnTo>
                  <a:pt x="3884" y="12318"/>
                </a:lnTo>
                <a:lnTo>
                  <a:pt x="7367" y="20125"/>
                </a:lnTo>
                <a:lnTo>
                  <a:pt x="9525" y="26376"/>
                </a:lnTo>
                <a:lnTo>
                  <a:pt x="9525" y="28574"/>
                </a:lnTo>
                <a:close/>
              </a:path>
            </a:pathLst>
          </a:custGeom>
          <a:solidFill>
            <a:srgbClr val="F7B989"/>
          </a:solidFill>
        </p:spPr>
        <p:txBody>
          <a:bodyPr wrap="square" lIns="0" tIns="0" rIns="0" bIns="0" rtlCol="0"/>
          <a:lstStyle/>
          <a:p>
            <a:endParaRPr/>
          </a:p>
        </p:txBody>
      </p:sp>
      <p:sp>
        <p:nvSpPr>
          <p:cNvPr id="18" name="bg object 18"/>
          <p:cNvSpPr/>
          <p:nvPr/>
        </p:nvSpPr>
        <p:spPr>
          <a:xfrm>
            <a:off x="17934999" y="6932499"/>
            <a:ext cx="352425" cy="3343275"/>
          </a:xfrm>
          <a:custGeom>
            <a:avLst/>
            <a:gdLst/>
            <a:ahLst/>
            <a:cxnLst/>
            <a:rect l="l" t="t" r="r" b="b"/>
            <a:pathLst>
              <a:path w="352425" h="3343275">
                <a:moveTo>
                  <a:pt x="352424" y="3343275"/>
                </a:moveTo>
                <a:lnTo>
                  <a:pt x="0" y="3343275"/>
                </a:lnTo>
                <a:lnTo>
                  <a:pt x="0" y="0"/>
                </a:lnTo>
                <a:lnTo>
                  <a:pt x="352424" y="0"/>
                </a:lnTo>
                <a:lnTo>
                  <a:pt x="352424" y="3343275"/>
                </a:lnTo>
                <a:close/>
              </a:path>
            </a:pathLst>
          </a:custGeom>
          <a:solidFill>
            <a:srgbClr val="DA7462"/>
          </a:solidFill>
        </p:spPr>
        <p:txBody>
          <a:bodyPr wrap="square" lIns="0" tIns="0" rIns="0" bIns="0" rtlCol="0"/>
          <a:lstStyle/>
          <a:p>
            <a:endParaRPr/>
          </a:p>
        </p:txBody>
      </p:sp>
      <p:sp>
        <p:nvSpPr>
          <p:cNvPr id="19" name="bg object 19"/>
          <p:cNvSpPr/>
          <p:nvPr/>
        </p:nvSpPr>
        <p:spPr>
          <a:xfrm>
            <a:off x="0" y="0"/>
            <a:ext cx="13234669" cy="352425"/>
          </a:xfrm>
          <a:custGeom>
            <a:avLst/>
            <a:gdLst/>
            <a:ahLst/>
            <a:cxnLst/>
            <a:rect l="l" t="t" r="r" b="b"/>
            <a:pathLst>
              <a:path w="13234669" h="352425">
                <a:moveTo>
                  <a:pt x="0" y="0"/>
                </a:moveTo>
                <a:lnTo>
                  <a:pt x="13234273" y="0"/>
                </a:lnTo>
                <a:lnTo>
                  <a:pt x="13234273" y="352424"/>
                </a:lnTo>
                <a:lnTo>
                  <a:pt x="0" y="352424"/>
                </a:lnTo>
                <a:lnTo>
                  <a:pt x="0" y="0"/>
                </a:lnTo>
                <a:close/>
              </a:path>
            </a:pathLst>
          </a:custGeom>
          <a:solidFill>
            <a:srgbClr val="DA7462"/>
          </a:solidFill>
        </p:spPr>
        <p:txBody>
          <a:bodyPr wrap="square" lIns="0" tIns="0" rIns="0" bIns="0" rtlCol="0"/>
          <a:lstStyle/>
          <a:p>
            <a:endParaRPr/>
          </a:p>
        </p:txBody>
      </p:sp>
      <p:pic>
        <p:nvPicPr>
          <p:cNvPr id="20" name="bg object 20"/>
          <p:cNvPicPr/>
          <p:nvPr/>
        </p:nvPicPr>
        <p:blipFill>
          <a:blip r:embed="rId2" cstate="print"/>
          <a:stretch>
            <a:fillRect/>
          </a:stretch>
        </p:blipFill>
        <p:spPr>
          <a:xfrm>
            <a:off x="0" y="1429150"/>
            <a:ext cx="9143999" cy="742949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85264" y="2079745"/>
            <a:ext cx="15130171" cy="619760"/>
          </a:xfrm>
          <a:prstGeom prst="rect">
            <a:avLst/>
          </a:prstGeom>
        </p:spPr>
        <p:txBody>
          <a:bodyPr wrap="square" lIns="0" tIns="0" rIns="0" bIns="0">
            <a:spAutoFit/>
          </a:bodyPr>
          <a:lstStyle>
            <a:lvl1pPr>
              <a:defRPr sz="3900" b="1" i="0">
                <a:solidFill>
                  <a:srgbClr val="424242"/>
                </a:solidFill>
                <a:latin typeface="Arial"/>
                <a:cs typeface="Arial"/>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3/7/2024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www.w3schools.com/we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019DFE-6314-FC42-8F5B-582D13A2E016}"/>
              </a:ext>
            </a:extLst>
          </p:cNvPr>
          <p:cNvSpPr txBox="1"/>
          <p:nvPr/>
        </p:nvSpPr>
        <p:spPr>
          <a:xfrm>
            <a:off x="2444750" y="564586"/>
            <a:ext cx="13411200" cy="1569660"/>
          </a:xfrm>
          <a:prstGeom prst="rect">
            <a:avLst/>
          </a:prstGeom>
          <a:noFill/>
        </p:spPr>
        <p:txBody>
          <a:bodyPr wrap="square">
            <a:spAutoFit/>
          </a:bodyPr>
          <a:lstStyle/>
          <a:p>
            <a:pPr algn="ctr"/>
            <a:r>
              <a:rPr lang="en-US" sz="3200" b="1" dirty="0">
                <a:solidFill>
                  <a:srgbClr val="FF00CC"/>
                </a:solidFill>
                <a:latin typeface="Times New Roman" panose="02020603050405020304" pitchFamily="18" charset="0"/>
                <a:ea typeface="Calibri" panose="020F0502020204030204" pitchFamily="34" charset="0"/>
                <a:cs typeface="Times New Roman" panose="02020603050405020304" pitchFamily="18" charset="0"/>
              </a:rPr>
              <a:t>TATYASAHEB KORE INSTITUTE OF ENGINEERING AND TECHNOLOGY, WARANANAGAR</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US" sz="3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(An Autonomous Institute)</a:t>
            </a:r>
            <a:endParaRPr lang="en-IN" sz="3200" b="1" dirty="0"/>
          </a:p>
        </p:txBody>
      </p:sp>
      <p:pic>
        <p:nvPicPr>
          <p:cNvPr id="5" name="Picture 2">
            <a:extLst>
              <a:ext uri="{FF2B5EF4-FFF2-40B4-BE49-F238E27FC236}">
                <a16:creationId xmlns:a16="http://schemas.microsoft.com/office/drawing/2014/main" id="{8A562542-1997-7EA0-1420-AFFD435D38D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7626350" y="2787650"/>
            <a:ext cx="2594028" cy="37578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335AE516-E1E5-CA9D-784A-A493AF3C6021}"/>
              </a:ext>
            </a:extLst>
          </p:cNvPr>
          <p:cNvSpPr txBox="1"/>
          <p:nvPr/>
        </p:nvSpPr>
        <p:spPr>
          <a:xfrm>
            <a:off x="2463626" y="7588250"/>
            <a:ext cx="12039600" cy="954107"/>
          </a:xfrm>
          <a:prstGeom prst="rect">
            <a:avLst/>
          </a:prstGeom>
          <a:noFill/>
        </p:spPr>
        <p:txBody>
          <a:bodyPr wrap="square">
            <a:spAutoFit/>
          </a:bodyPr>
          <a:lstStyle/>
          <a:p>
            <a:pPr algn="ct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DEPARTMENT OF COMPUTER SCIENCE &amp; ENGINEERING</a:t>
            </a:r>
          </a:p>
          <a:p>
            <a:pPr algn="ctr"/>
            <a:r>
              <a:rPr lang="en-US" sz="2800" b="1" dirty="0">
                <a:solidFill>
                  <a:srgbClr val="000000"/>
                </a:solidFill>
                <a:latin typeface="Times New Roman" panose="02020603050405020304" pitchFamily="18" charset="0"/>
                <a:cs typeface="Times New Roman" panose="02020603050405020304" pitchFamily="18" charset="0"/>
              </a:rPr>
              <a:t>       2023-24</a:t>
            </a:r>
            <a:endParaRPr lang="en-IN" sz="2800" dirty="0"/>
          </a:p>
        </p:txBody>
      </p:sp>
    </p:spTree>
    <p:extLst>
      <p:ext uri="{BB962C8B-B14F-4D97-AF65-F5344CB8AC3E}">
        <p14:creationId xmlns:p14="http://schemas.microsoft.com/office/powerpoint/2010/main" val="366240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32500" y="5157499"/>
            <a:ext cx="352425" cy="5124450"/>
          </a:xfrm>
          <a:custGeom>
            <a:avLst/>
            <a:gdLst/>
            <a:ahLst/>
            <a:cxnLst/>
            <a:rect l="l" t="t" r="r" b="b"/>
            <a:pathLst>
              <a:path w="352425" h="5124450">
                <a:moveTo>
                  <a:pt x="352424" y="5124449"/>
                </a:moveTo>
                <a:lnTo>
                  <a:pt x="0" y="5124449"/>
                </a:lnTo>
                <a:lnTo>
                  <a:pt x="0" y="0"/>
                </a:lnTo>
                <a:lnTo>
                  <a:pt x="352424" y="0"/>
                </a:lnTo>
                <a:lnTo>
                  <a:pt x="352424" y="5124449"/>
                </a:lnTo>
                <a:close/>
              </a:path>
            </a:pathLst>
          </a:custGeom>
          <a:solidFill>
            <a:srgbClr val="DA7462"/>
          </a:solidFill>
        </p:spPr>
        <p:txBody>
          <a:bodyPr wrap="square" lIns="0" tIns="0" rIns="0" bIns="0" rtlCol="0"/>
          <a:lstStyle/>
          <a:p>
            <a:endParaRPr/>
          </a:p>
        </p:txBody>
      </p:sp>
      <p:sp>
        <p:nvSpPr>
          <p:cNvPr id="3" name="object 3"/>
          <p:cNvSpPr/>
          <p:nvPr/>
        </p:nvSpPr>
        <p:spPr>
          <a:xfrm>
            <a:off x="0" y="0"/>
            <a:ext cx="352425" cy="3238500"/>
          </a:xfrm>
          <a:custGeom>
            <a:avLst/>
            <a:gdLst/>
            <a:ahLst/>
            <a:cxnLst/>
            <a:rect l="l" t="t" r="r" b="b"/>
            <a:pathLst>
              <a:path w="352425" h="3238500">
                <a:moveTo>
                  <a:pt x="352425" y="3238499"/>
                </a:moveTo>
                <a:lnTo>
                  <a:pt x="0" y="3238499"/>
                </a:lnTo>
                <a:lnTo>
                  <a:pt x="0" y="0"/>
                </a:lnTo>
                <a:lnTo>
                  <a:pt x="352425" y="0"/>
                </a:lnTo>
                <a:lnTo>
                  <a:pt x="352425" y="3238499"/>
                </a:lnTo>
                <a:close/>
              </a:path>
            </a:pathLst>
          </a:custGeom>
          <a:solidFill>
            <a:srgbClr val="DA7462"/>
          </a:solidFill>
        </p:spPr>
        <p:txBody>
          <a:bodyPr wrap="square" lIns="0" tIns="0" rIns="0" bIns="0" rtlCol="0"/>
          <a:lstStyle/>
          <a:p>
            <a:endParaRPr/>
          </a:p>
        </p:txBody>
      </p:sp>
      <p:sp>
        <p:nvSpPr>
          <p:cNvPr id="12" name="TextBox 11">
            <a:extLst>
              <a:ext uri="{FF2B5EF4-FFF2-40B4-BE49-F238E27FC236}">
                <a16:creationId xmlns:a16="http://schemas.microsoft.com/office/drawing/2014/main" id="{15D3A9BE-C1A1-BF31-3CE5-4901581C0422}"/>
              </a:ext>
            </a:extLst>
          </p:cNvPr>
          <p:cNvSpPr txBox="1"/>
          <p:nvPr/>
        </p:nvSpPr>
        <p:spPr>
          <a:xfrm>
            <a:off x="769534" y="690330"/>
            <a:ext cx="11201400" cy="823752"/>
          </a:xfrm>
          <a:prstGeom prst="rect">
            <a:avLst/>
          </a:prstGeom>
          <a:noFill/>
        </p:spPr>
        <p:txBody>
          <a:bodyPr wrap="square">
            <a:spAutoFit/>
          </a:bodyPr>
          <a:lstStyle/>
          <a:p>
            <a:pPr>
              <a:lnSpc>
                <a:spcPct val="150000"/>
              </a:lnSpc>
            </a:pPr>
            <a:r>
              <a:rPr lang="en-US" sz="3600" b="1" dirty="0">
                <a:latin typeface="Times New Roman" panose="02020603050405020304" pitchFamily="18" charset="0"/>
                <a:cs typeface="Times New Roman" panose="02020603050405020304" pitchFamily="18" charset="0"/>
              </a:rPr>
              <a:t>Advantages:-</a:t>
            </a:r>
          </a:p>
        </p:txBody>
      </p:sp>
      <p:sp>
        <p:nvSpPr>
          <p:cNvPr id="6" name="TextBox 5">
            <a:extLst>
              <a:ext uri="{FF2B5EF4-FFF2-40B4-BE49-F238E27FC236}">
                <a16:creationId xmlns:a16="http://schemas.microsoft.com/office/drawing/2014/main" id="{27F44C56-DA6A-C43D-D1F4-002637B92893}"/>
              </a:ext>
            </a:extLst>
          </p:cNvPr>
          <p:cNvSpPr txBox="1"/>
          <p:nvPr/>
        </p:nvSpPr>
        <p:spPr>
          <a:xfrm>
            <a:off x="768350" y="3240330"/>
            <a:ext cx="9151374" cy="823752"/>
          </a:xfrm>
          <a:prstGeom prst="rect">
            <a:avLst/>
          </a:prstGeom>
          <a:noFill/>
        </p:spPr>
        <p:txBody>
          <a:bodyPr wrap="square">
            <a:spAutoFit/>
          </a:bodyPr>
          <a:lstStyle/>
          <a:p>
            <a:pPr marL="342900" lvl="0" indent="-342900" algn="just">
              <a:lnSpc>
                <a:spcPct val="150000"/>
              </a:lnSpc>
              <a:buSzPts val="1400"/>
              <a:buFont typeface="Symbol" panose="05050102010706020507" pitchFamily="18" charset="2"/>
              <a:buChar char=""/>
            </a:pPr>
            <a:r>
              <a:rPr lang="en-US" sz="3600" dirty="0">
                <a:latin typeface="Times New Roman" panose="02020603050405020304" pitchFamily="18" charset="0"/>
                <a:ea typeface="Calibri" panose="020F0502020204030204" pitchFamily="34"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A9318B1E-57E0-F2D7-E31D-A0ECCEB2644C}"/>
              </a:ext>
            </a:extLst>
          </p:cNvPr>
          <p:cNvSpPr>
            <a:spLocks noChangeArrowheads="1"/>
          </p:cNvSpPr>
          <p:nvPr/>
        </p:nvSpPr>
        <p:spPr bwMode="auto">
          <a:xfrm>
            <a:off x="695895" y="2204411"/>
            <a:ext cx="6716134" cy="69406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rgbClr val="000000"/>
              </a:solidFill>
              <a:effectLs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Convenience for Members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Efficiency in Processing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Reduced Errors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Cost Savings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Faster Approval and Activation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Improved Data Management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Enhanced Communication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24/7 Accessibility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Scalability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Enhanced Security</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E2D41EF5-8F1D-A16B-9824-18A8ACF93C3B}"/>
              </a:ext>
            </a:extLst>
          </p:cNvPr>
          <p:cNvSpPr>
            <a:spLocks noChangeArrowheads="1"/>
          </p:cNvSpPr>
          <p:nvPr/>
        </p:nvSpPr>
        <p:spPr bwMode="auto">
          <a:xfrm>
            <a:off x="0" y="0"/>
            <a:ext cx="178276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5778AF-63CB-8B17-6FDF-FA83561C82D9}"/>
              </a:ext>
            </a:extLst>
          </p:cNvPr>
          <p:cNvSpPr txBox="1"/>
          <p:nvPr/>
        </p:nvSpPr>
        <p:spPr>
          <a:xfrm>
            <a:off x="1073150" y="1644650"/>
            <a:ext cx="9151620" cy="752065"/>
          </a:xfrm>
          <a:prstGeom prst="rect">
            <a:avLst/>
          </a:prstGeom>
          <a:noFill/>
        </p:spPr>
        <p:txBody>
          <a:bodyPr wrap="square">
            <a:spAutoFit/>
          </a:bodyPr>
          <a:lstStyle/>
          <a:p>
            <a:pPr lvl="0">
              <a:lnSpc>
                <a:spcPct val="150000"/>
              </a:lnSpc>
              <a:spcAft>
                <a:spcPts val="800"/>
              </a:spcAft>
            </a:pPr>
            <a:r>
              <a:rPr lang="en-US" sz="3200" b="1" dirty="0">
                <a:effectLst/>
                <a:latin typeface="Times New Roman" panose="02020603050405020304" pitchFamily="18" charset="0"/>
                <a:ea typeface="Times New Roman" panose="02020603050405020304" pitchFamily="18" charset="0"/>
                <a:cs typeface="Mangal" panose="02040503050203030202" pitchFamily="18" charset="0"/>
              </a:rPr>
              <a:t>An aim </a:t>
            </a:r>
            <a:r>
              <a:rPr lang="en-US" sz="3200" b="1" dirty="0">
                <a:latin typeface="Times New Roman" panose="02020603050405020304" pitchFamily="18" charset="0"/>
                <a:ea typeface="Times New Roman" panose="02020603050405020304" pitchFamily="18" charset="0"/>
                <a:cs typeface="Mangal" panose="02040503050203030202" pitchFamily="18" charset="0"/>
              </a:rPr>
              <a:t>o</a:t>
            </a:r>
            <a:r>
              <a:rPr lang="en-US" sz="3200" b="1" dirty="0">
                <a:effectLst/>
                <a:latin typeface="Times New Roman" panose="02020603050405020304" pitchFamily="18" charset="0"/>
                <a:ea typeface="Times New Roman" panose="02020603050405020304" pitchFamily="18" charset="0"/>
                <a:cs typeface="Mangal" panose="02040503050203030202" pitchFamily="18" charset="0"/>
              </a:rPr>
              <a:t>f the project: -</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Box 4">
            <a:extLst>
              <a:ext uri="{FF2B5EF4-FFF2-40B4-BE49-F238E27FC236}">
                <a16:creationId xmlns:a16="http://schemas.microsoft.com/office/drawing/2014/main" id="{D0382C2D-F4C7-C247-1980-96F78FBFE741}"/>
              </a:ext>
            </a:extLst>
          </p:cNvPr>
          <p:cNvSpPr txBox="1"/>
          <p:nvPr/>
        </p:nvSpPr>
        <p:spPr>
          <a:xfrm>
            <a:off x="1073150" y="3397250"/>
            <a:ext cx="13944600" cy="6008120"/>
          </a:xfrm>
          <a:prstGeom prst="rect">
            <a:avLst/>
          </a:prstGeom>
          <a:noFill/>
        </p:spPr>
        <p:txBody>
          <a:bodyPr wrap="square">
            <a:spAutoFit/>
          </a:bodyPr>
          <a:lstStyle/>
          <a:p>
            <a:pPr marL="285750" indent="-28575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Membership Engagement: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Foster a sense of community among students and professionals interested in computer science and information technology.</a:t>
            </a:r>
          </a:p>
          <a:p>
            <a:pPr marL="285750" indent="-28575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Information Dissemination: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Provide a centralized platform for disseminating information about upcoming events, workshops, seminars, and other activities organized by CSI.</a:t>
            </a:r>
          </a:p>
          <a:p>
            <a:pPr marL="285750" indent="-28575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Membership Registration and Management: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Streamline the membership registration process, allowing students and professionals to easily join and manage their memberships online.</a:t>
            </a:r>
          </a:p>
          <a:p>
            <a:pPr marL="285750" indent="-28575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Resource Hub:</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Serve as a repository for educational resources, research publications, and industry-related information in the field of computer science.</a:t>
            </a:r>
          </a:p>
          <a:p>
            <a:pPr marL="228600" algn="just">
              <a:lnSpc>
                <a:spcPct val="150000"/>
              </a:lnSpc>
              <a:spcAft>
                <a:spcPts val="800"/>
              </a:spcAft>
            </a:pPr>
            <a:endParaRPr lang="en-IN" sz="3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817739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C15E74C-A9DC-FF67-41D3-CE02926F581F}"/>
              </a:ext>
            </a:extLst>
          </p:cNvPr>
          <p:cNvSpPr/>
          <p:nvPr/>
        </p:nvSpPr>
        <p:spPr>
          <a:xfrm>
            <a:off x="4424515" y="5607047"/>
            <a:ext cx="2133599" cy="8382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Adds categories</a:t>
            </a:r>
          </a:p>
        </p:txBody>
      </p:sp>
      <p:sp>
        <p:nvSpPr>
          <p:cNvPr id="2" name="object 2"/>
          <p:cNvSpPr/>
          <p:nvPr/>
        </p:nvSpPr>
        <p:spPr>
          <a:xfrm>
            <a:off x="13719999" y="9924999"/>
            <a:ext cx="4568190" cy="352425"/>
          </a:xfrm>
          <a:custGeom>
            <a:avLst/>
            <a:gdLst/>
            <a:ahLst/>
            <a:cxnLst/>
            <a:rect l="l" t="t" r="r" b="b"/>
            <a:pathLst>
              <a:path w="4568190" h="352425">
                <a:moveTo>
                  <a:pt x="0" y="0"/>
                </a:moveTo>
                <a:lnTo>
                  <a:pt x="4567998" y="0"/>
                </a:lnTo>
                <a:lnTo>
                  <a:pt x="4567998" y="352424"/>
                </a:lnTo>
                <a:lnTo>
                  <a:pt x="0" y="352424"/>
                </a:lnTo>
                <a:lnTo>
                  <a:pt x="0" y="0"/>
                </a:lnTo>
                <a:close/>
              </a:path>
            </a:pathLst>
          </a:custGeom>
          <a:solidFill>
            <a:srgbClr val="DA7462"/>
          </a:solidFill>
        </p:spPr>
        <p:txBody>
          <a:bodyPr wrap="square" lIns="0" tIns="0" rIns="0" bIns="0" rtlCol="0"/>
          <a:lstStyle/>
          <a:p>
            <a:endParaRPr/>
          </a:p>
        </p:txBody>
      </p:sp>
      <p:sp>
        <p:nvSpPr>
          <p:cNvPr id="3" name="object 3"/>
          <p:cNvSpPr/>
          <p:nvPr/>
        </p:nvSpPr>
        <p:spPr>
          <a:xfrm>
            <a:off x="13720001" y="0"/>
            <a:ext cx="4568190" cy="352425"/>
          </a:xfrm>
          <a:custGeom>
            <a:avLst/>
            <a:gdLst/>
            <a:ahLst/>
            <a:cxnLst/>
            <a:rect l="l" t="t" r="r" b="b"/>
            <a:pathLst>
              <a:path w="4568190" h="352425">
                <a:moveTo>
                  <a:pt x="0" y="0"/>
                </a:moveTo>
                <a:lnTo>
                  <a:pt x="4567999" y="0"/>
                </a:lnTo>
                <a:lnTo>
                  <a:pt x="4567999" y="352424"/>
                </a:lnTo>
                <a:lnTo>
                  <a:pt x="0" y="352424"/>
                </a:lnTo>
                <a:lnTo>
                  <a:pt x="0" y="0"/>
                </a:lnTo>
                <a:close/>
              </a:path>
            </a:pathLst>
          </a:custGeom>
          <a:solidFill>
            <a:srgbClr val="DA7462"/>
          </a:solidFill>
        </p:spPr>
        <p:txBody>
          <a:bodyPr wrap="square" lIns="0" tIns="0" rIns="0" bIns="0" rtlCol="0"/>
          <a:lstStyle/>
          <a:p>
            <a:endParaRPr/>
          </a:p>
        </p:txBody>
      </p:sp>
      <p:sp>
        <p:nvSpPr>
          <p:cNvPr id="111" name="TextBox 110">
            <a:extLst>
              <a:ext uri="{FF2B5EF4-FFF2-40B4-BE49-F238E27FC236}">
                <a16:creationId xmlns:a16="http://schemas.microsoft.com/office/drawing/2014/main" id="{FDFBE406-29BA-E6D5-576B-99AA8900D7E3}"/>
              </a:ext>
            </a:extLst>
          </p:cNvPr>
          <p:cNvSpPr txBox="1"/>
          <p:nvPr/>
        </p:nvSpPr>
        <p:spPr>
          <a:xfrm>
            <a:off x="5649887" y="536518"/>
            <a:ext cx="9151620" cy="622799"/>
          </a:xfrm>
          <a:prstGeom prst="rect">
            <a:avLst/>
          </a:prstGeom>
          <a:noFill/>
        </p:spPr>
        <p:txBody>
          <a:bodyPr wrap="square">
            <a:spAutoFit/>
          </a:bodyPr>
          <a:lstStyle/>
          <a:p>
            <a:pPr marL="1371600" indent="457200" algn="just">
              <a:lnSpc>
                <a:spcPct val="115000"/>
              </a:lnSpc>
              <a:spcAft>
                <a:spcPts val="1000"/>
              </a:spcAft>
            </a:pPr>
            <a:r>
              <a:rPr lang="en-US" sz="3200" b="1" dirty="0">
                <a:latin typeface="Times New Roman" panose="02020603050405020304" pitchFamily="18" charset="0"/>
                <a:ea typeface="Calibri" panose="020F0502020204030204" pitchFamily="34" charset="0"/>
                <a:cs typeface="Mangal" panose="02040503050203030202" pitchFamily="18" charset="0"/>
              </a:rPr>
              <a:t>Block</a:t>
            </a:r>
            <a:r>
              <a:rPr lang="en-US" sz="3200" b="1" dirty="0">
                <a:effectLst/>
                <a:latin typeface="Times New Roman" panose="02020603050405020304" pitchFamily="18" charset="0"/>
                <a:ea typeface="Calibri" panose="020F0502020204030204" pitchFamily="34" charset="0"/>
                <a:cs typeface="Mangal" panose="02040503050203030202" pitchFamily="18" charset="0"/>
              </a:rPr>
              <a:t> Diagram</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3" name="TextBox 112">
            <a:extLst>
              <a:ext uri="{FF2B5EF4-FFF2-40B4-BE49-F238E27FC236}">
                <a16:creationId xmlns:a16="http://schemas.microsoft.com/office/drawing/2014/main" id="{572E68E5-C380-9B45-D6D0-632F5352CC56}"/>
              </a:ext>
            </a:extLst>
          </p:cNvPr>
          <p:cNvSpPr txBox="1"/>
          <p:nvPr/>
        </p:nvSpPr>
        <p:spPr>
          <a:xfrm>
            <a:off x="7645580" y="8988439"/>
            <a:ext cx="9151620"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Fig:  </a:t>
            </a:r>
            <a:r>
              <a:rPr lang="en-US" b="1" dirty="0">
                <a:latin typeface="Times New Roman" panose="02020603050405020304" pitchFamily="18" charset="0"/>
                <a:ea typeface="Calibri" panose="020F0502020204030204" pitchFamily="34" charset="0"/>
              </a:rPr>
              <a:t>CSI </a:t>
            </a:r>
            <a:r>
              <a:rPr lang="en-US" sz="1800" b="1" dirty="0">
                <a:effectLst/>
                <a:latin typeface="Times New Roman" panose="02020603050405020304" pitchFamily="18" charset="0"/>
                <a:ea typeface="Calibri" panose="020F0502020204030204" pitchFamily="34" charset="0"/>
              </a:rPr>
              <a:t>website</a:t>
            </a:r>
            <a:endParaRPr lang="en-IN" dirty="0"/>
          </a:p>
        </p:txBody>
      </p:sp>
      <p:sp>
        <p:nvSpPr>
          <p:cNvPr id="4" name="Rectangle: Rounded Corners 3">
            <a:extLst>
              <a:ext uri="{FF2B5EF4-FFF2-40B4-BE49-F238E27FC236}">
                <a16:creationId xmlns:a16="http://schemas.microsoft.com/office/drawing/2014/main" id="{BC5E00C8-4355-3FFB-D71B-E16D3A5EE477}"/>
              </a:ext>
            </a:extLst>
          </p:cNvPr>
          <p:cNvSpPr/>
          <p:nvPr/>
        </p:nvSpPr>
        <p:spPr>
          <a:xfrm>
            <a:off x="7854950" y="1492250"/>
            <a:ext cx="26670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p>
        </p:txBody>
      </p:sp>
      <p:cxnSp>
        <p:nvCxnSpPr>
          <p:cNvPr id="6" name="Straight Connector 5">
            <a:extLst>
              <a:ext uri="{FF2B5EF4-FFF2-40B4-BE49-F238E27FC236}">
                <a16:creationId xmlns:a16="http://schemas.microsoft.com/office/drawing/2014/main" id="{061737F0-1C25-71CF-56DB-B96A66FCEDA5}"/>
              </a:ext>
            </a:extLst>
          </p:cNvPr>
          <p:cNvCxnSpPr>
            <a:cxnSpLocks/>
            <a:stCxn id="4" idx="2"/>
          </p:cNvCxnSpPr>
          <p:nvPr/>
        </p:nvCxnSpPr>
        <p:spPr>
          <a:xfrm>
            <a:off x="9188450" y="2254250"/>
            <a:ext cx="0" cy="99060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12A5A8AC-9A31-E60E-6A03-5DCA1CFC3A64}"/>
              </a:ext>
            </a:extLst>
          </p:cNvPr>
          <p:cNvCxnSpPr>
            <a:cxnSpLocks/>
          </p:cNvCxnSpPr>
          <p:nvPr/>
        </p:nvCxnSpPr>
        <p:spPr>
          <a:xfrm>
            <a:off x="5416550" y="3244850"/>
            <a:ext cx="8458200"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6EA56E86-E388-A244-E729-5049E6C63898}"/>
              </a:ext>
            </a:extLst>
          </p:cNvPr>
          <p:cNvCxnSpPr/>
          <p:nvPr/>
        </p:nvCxnSpPr>
        <p:spPr>
          <a:xfrm>
            <a:off x="5416550" y="3244850"/>
            <a:ext cx="0" cy="762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D1678C78-BF9D-0F6A-B40A-A781782E1353}"/>
              </a:ext>
            </a:extLst>
          </p:cNvPr>
          <p:cNvCxnSpPr/>
          <p:nvPr/>
        </p:nvCxnSpPr>
        <p:spPr>
          <a:xfrm>
            <a:off x="13874750" y="3244850"/>
            <a:ext cx="0" cy="762000"/>
          </a:xfrm>
          <a:prstGeom prst="line">
            <a:avLst/>
          </a:prstGeom>
        </p:spPr>
        <p:style>
          <a:lnRef idx="2">
            <a:schemeClr val="dk1"/>
          </a:lnRef>
          <a:fillRef idx="0">
            <a:schemeClr val="dk1"/>
          </a:fillRef>
          <a:effectRef idx="1">
            <a:schemeClr val="dk1"/>
          </a:effectRef>
          <a:fontRef idx="minor">
            <a:schemeClr val="tx1"/>
          </a:fontRef>
        </p:style>
      </p:cxnSp>
      <p:sp>
        <p:nvSpPr>
          <p:cNvPr id="18" name="Rectangle 17">
            <a:extLst>
              <a:ext uri="{FF2B5EF4-FFF2-40B4-BE49-F238E27FC236}">
                <a16:creationId xmlns:a16="http://schemas.microsoft.com/office/drawing/2014/main" id="{7217842C-8A59-DCE7-250F-E165FF0DA39A}"/>
              </a:ext>
            </a:extLst>
          </p:cNvPr>
          <p:cNvSpPr/>
          <p:nvPr/>
        </p:nvSpPr>
        <p:spPr>
          <a:xfrm>
            <a:off x="4502150" y="4006850"/>
            <a:ext cx="2133599" cy="761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Admin</a:t>
            </a:r>
          </a:p>
        </p:txBody>
      </p:sp>
      <p:sp>
        <p:nvSpPr>
          <p:cNvPr id="20" name="Rectangle 19">
            <a:extLst>
              <a:ext uri="{FF2B5EF4-FFF2-40B4-BE49-F238E27FC236}">
                <a16:creationId xmlns:a16="http://schemas.microsoft.com/office/drawing/2014/main" id="{DF14192F-393A-3948-FF3A-286CA480E36F}"/>
              </a:ext>
            </a:extLst>
          </p:cNvPr>
          <p:cNvSpPr/>
          <p:nvPr/>
        </p:nvSpPr>
        <p:spPr>
          <a:xfrm>
            <a:off x="12884150" y="4058022"/>
            <a:ext cx="1981197" cy="7619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students</a:t>
            </a:r>
          </a:p>
        </p:txBody>
      </p:sp>
      <p:cxnSp>
        <p:nvCxnSpPr>
          <p:cNvPr id="22" name="Straight Connector 21">
            <a:extLst>
              <a:ext uri="{FF2B5EF4-FFF2-40B4-BE49-F238E27FC236}">
                <a16:creationId xmlns:a16="http://schemas.microsoft.com/office/drawing/2014/main" id="{9468C073-5E79-88D8-56E3-42D98715ECD7}"/>
              </a:ext>
            </a:extLst>
          </p:cNvPr>
          <p:cNvCxnSpPr/>
          <p:nvPr/>
        </p:nvCxnSpPr>
        <p:spPr>
          <a:xfrm>
            <a:off x="13876184" y="4768847"/>
            <a:ext cx="0" cy="838200"/>
          </a:xfrm>
          <a:prstGeom prst="line">
            <a:avLst/>
          </a:prstGeom>
        </p:spPr>
        <p:style>
          <a:lnRef idx="2">
            <a:schemeClr val="dk1"/>
          </a:lnRef>
          <a:fillRef idx="0">
            <a:schemeClr val="dk1"/>
          </a:fillRef>
          <a:effectRef idx="1">
            <a:schemeClr val="dk1"/>
          </a:effectRef>
          <a:fontRef idx="minor">
            <a:schemeClr val="tx1"/>
          </a:fontRef>
        </p:style>
      </p:cxnSp>
      <p:sp>
        <p:nvSpPr>
          <p:cNvPr id="23" name="Diamond 22">
            <a:extLst>
              <a:ext uri="{FF2B5EF4-FFF2-40B4-BE49-F238E27FC236}">
                <a16:creationId xmlns:a16="http://schemas.microsoft.com/office/drawing/2014/main" id="{E0ABF802-CA5E-C5A9-846C-F94CE1104157}"/>
              </a:ext>
            </a:extLst>
          </p:cNvPr>
          <p:cNvSpPr/>
          <p:nvPr/>
        </p:nvSpPr>
        <p:spPr>
          <a:xfrm>
            <a:off x="13225874" y="5499082"/>
            <a:ext cx="1297751" cy="152400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Browse</a:t>
            </a:r>
          </a:p>
        </p:txBody>
      </p:sp>
      <p:cxnSp>
        <p:nvCxnSpPr>
          <p:cNvPr id="25" name="Straight Arrow Connector 24">
            <a:extLst>
              <a:ext uri="{FF2B5EF4-FFF2-40B4-BE49-F238E27FC236}">
                <a16:creationId xmlns:a16="http://schemas.microsoft.com/office/drawing/2014/main" id="{B7A343B5-5840-15AB-4CAB-709108E8B79C}"/>
              </a:ext>
            </a:extLst>
          </p:cNvPr>
          <p:cNvCxnSpPr>
            <a:cxnSpLocks/>
            <a:stCxn id="20" idx="3"/>
          </p:cNvCxnSpPr>
          <p:nvPr/>
        </p:nvCxnSpPr>
        <p:spPr>
          <a:xfrm>
            <a:off x="14865347" y="4439019"/>
            <a:ext cx="1447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9D0CD4A4-C020-FC8E-F5E3-A322771591A6}"/>
              </a:ext>
            </a:extLst>
          </p:cNvPr>
          <p:cNvCxnSpPr>
            <a:cxnSpLocks/>
          </p:cNvCxnSpPr>
          <p:nvPr/>
        </p:nvCxnSpPr>
        <p:spPr>
          <a:xfrm>
            <a:off x="16236950" y="4439019"/>
            <a:ext cx="0" cy="182206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E81ADBCE-B00B-0E81-5B22-9222957B5542}"/>
              </a:ext>
            </a:extLst>
          </p:cNvPr>
          <p:cNvCxnSpPr>
            <a:endCxn id="23" idx="3"/>
          </p:cNvCxnSpPr>
          <p:nvPr/>
        </p:nvCxnSpPr>
        <p:spPr>
          <a:xfrm flipH="1">
            <a:off x="14523625" y="6261083"/>
            <a:ext cx="1713325" cy="1"/>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6E123FFD-CD11-52E7-6875-B0719AD5343E}"/>
              </a:ext>
            </a:extLst>
          </p:cNvPr>
          <p:cNvCxnSpPr>
            <a:stCxn id="23" idx="2"/>
          </p:cNvCxnSpPr>
          <p:nvPr/>
        </p:nvCxnSpPr>
        <p:spPr>
          <a:xfrm flipH="1">
            <a:off x="13874748" y="7023085"/>
            <a:ext cx="2" cy="565165"/>
          </a:xfrm>
          <a:prstGeom prst="line">
            <a:avLst/>
          </a:prstGeom>
        </p:spPr>
        <p:style>
          <a:lnRef idx="2">
            <a:schemeClr val="dk1"/>
          </a:lnRef>
          <a:fillRef idx="0">
            <a:schemeClr val="dk1"/>
          </a:fillRef>
          <a:effectRef idx="1">
            <a:schemeClr val="dk1"/>
          </a:effectRef>
          <a:fontRef idx="minor">
            <a:schemeClr val="tx1"/>
          </a:fontRef>
        </p:style>
      </p:cxnSp>
      <p:sp>
        <p:nvSpPr>
          <p:cNvPr id="34" name="Rectangle 33">
            <a:extLst>
              <a:ext uri="{FF2B5EF4-FFF2-40B4-BE49-F238E27FC236}">
                <a16:creationId xmlns:a16="http://schemas.microsoft.com/office/drawing/2014/main" id="{57158412-ABA3-DF64-0534-E5E8B3E9D4EF}"/>
              </a:ext>
            </a:extLst>
          </p:cNvPr>
          <p:cNvSpPr/>
          <p:nvPr/>
        </p:nvSpPr>
        <p:spPr>
          <a:xfrm>
            <a:off x="12652401" y="7331445"/>
            <a:ext cx="2589615" cy="8949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Register</a:t>
            </a:r>
          </a:p>
        </p:txBody>
      </p:sp>
      <p:cxnSp>
        <p:nvCxnSpPr>
          <p:cNvPr id="37" name="Straight Arrow Connector 36">
            <a:extLst>
              <a:ext uri="{FF2B5EF4-FFF2-40B4-BE49-F238E27FC236}">
                <a16:creationId xmlns:a16="http://schemas.microsoft.com/office/drawing/2014/main" id="{17458A6B-440E-C93A-86B6-DDAE09E3A4EE}"/>
              </a:ext>
            </a:extLst>
          </p:cNvPr>
          <p:cNvCxnSpPr>
            <a:cxnSpLocks/>
          </p:cNvCxnSpPr>
          <p:nvPr/>
        </p:nvCxnSpPr>
        <p:spPr>
          <a:xfrm flipH="1">
            <a:off x="5416550" y="4768847"/>
            <a:ext cx="1" cy="8382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Rectangle 37">
            <a:extLst>
              <a:ext uri="{FF2B5EF4-FFF2-40B4-BE49-F238E27FC236}">
                <a16:creationId xmlns:a16="http://schemas.microsoft.com/office/drawing/2014/main" id="{C8B8DA13-8D03-193D-8E4A-9D901B799AFD}"/>
              </a:ext>
            </a:extLst>
          </p:cNvPr>
          <p:cNvSpPr/>
          <p:nvPr/>
        </p:nvSpPr>
        <p:spPr>
          <a:xfrm>
            <a:off x="4353491" y="7236364"/>
            <a:ext cx="2209798" cy="8949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Manages students using database</a:t>
            </a:r>
          </a:p>
        </p:txBody>
      </p:sp>
      <p:cxnSp>
        <p:nvCxnSpPr>
          <p:cNvPr id="40" name="Straight Arrow Connector 39">
            <a:extLst>
              <a:ext uri="{FF2B5EF4-FFF2-40B4-BE49-F238E27FC236}">
                <a16:creationId xmlns:a16="http://schemas.microsoft.com/office/drawing/2014/main" id="{FD9601BC-1231-E4C3-8FEE-FAEE9BF3CE4C}"/>
              </a:ext>
            </a:extLst>
          </p:cNvPr>
          <p:cNvCxnSpPr/>
          <p:nvPr/>
        </p:nvCxnSpPr>
        <p:spPr>
          <a:xfrm>
            <a:off x="5492750" y="6467465"/>
            <a:ext cx="0" cy="8159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8E12BF11-46B6-88A3-E931-97E202B91BC6}"/>
              </a:ext>
            </a:extLst>
          </p:cNvPr>
          <p:cNvCxnSpPr/>
          <p:nvPr/>
        </p:nvCxnSpPr>
        <p:spPr>
          <a:xfrm>
            <a:off x="5416550" y="8226438"/>
            <a:ext cx="0" cy="352412"/>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73FD2DA9-29A6-C7A3-846D-8589F5229469}"/>
              </a:ext>
            </a:extLst>
          </p:cNvPr>
          <p:cNvCxnSpPr/>
          <p:nvPr/>
        </p:nvCxnSpPr>
        <p:spPr>
          <a:xfrm>
            <a:off x="14103350" y="8226438"/>
            <a:ext cx="0" cy="352412"/>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A271AEFE-C22E-569E-F207-E274A8C8F8D3}"/>
              </a:ext>
            </a:extLst>
          </p:cNvPr>
          <p:cNvCxnSpPr>
            <a:cxnSpLocks/>
          </p:cNvCxnSpPr>
          <p:nvPr/>
        </p:nvCxnSpPr>
        <p:spPr>
          <a:xfrm>
            <a:off x="5416550" y="8578850"/>
            <a:ext cx="8686800" cy="0"/>
          </a:xfrm>
          <a:prstGeom prst="line">
            <a:avLst/>
          </a:prstGeom>
        </p:spPr>
        <p:style>
          <a:lnRef idx="2">
            <a:schemeClr val="dk1"/>
          </a:lnRef>
          <a:fillRef idx="0">
            <a:schemeClr val="dk1"/>
          </a:fillRef>
          <a:effectRef idx="1">
            <a:schemeClr val="dk1"/>
          </a:effectRef>
          <a:fontRef idx="minor">
            <a:schemeClr val="tx1"/>
          </a:fontRef>
        </p:style>
      </p:cxnSp>
      <p:sp>
        <p:nvSpPr>
          <p:cNvPr id="49" name="Oval 48">
            <a:extLst>
              <a:ext uri="{FF2B5EF4-FFF2-40B4-BE49-F238E27FC236}">
                <a16:creationId xmlns:a16="http://schemas.microsoft.com/office/drawing/2014/main" id="{ECB16CBA-9DAD-400F-55ED-D253E4438138}"/>
              </a:ext>
            </a:extLst>
          </p:cNvPr>
          <p:cNvSpPr/>
          <p:nvPr/>
        </p:nvSpPr>
        <p:spPr>
          <a:xfrm>
            <a:off x="8997950" y="7816850"/>
            <a:ext cx="1066800" cy="11715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999" y="0"/>
            <a:ext cx="18259425" cy="352425"/>
          </a:xfrm>
          <a:custGeom>
            <a:avLst/>
            <a:gdLst/>
            <a:ahLst/>
            <a:cxnLst/>
            <a:rect l="l" t="t" r="r" b="b"/>
            <a:pathLst>
              <a:path w="18259425" h="352425">
                <a:moveTo>
                  <a:pt x="18259424" y="352425"/>
                </a:moveTo>
                <a:lnTo>
                  <a:pt x="0" y="352425"/>
                </a:lnTo>
                <a:lnTo>
                  <a:pt x="0" y="0"/>
                </a:lnTo>
                <a:lnTo>
                  <a:pt x="18259424" y="0"/>
                </a:lnTo>
                <a:lnTo>
                  <a:pt x="18259424" y="352425"/>
                </a:lnTo>
                <a:close/>
              </a:path>
            </a:pathLst>
          </a:custGeom>
          <a:solidFill>
            <a:srgbClr val="DA7462"/>
          </a:solidFill>
        </p:spPr>
        <p:txBody>
          <a:bodyPr wrap="square" lIns="0" tIns="0" rIns="0" bIns="0" rtlCol="0"/>
          <a:lstStyle/>
          <a:p>
            <a:endParaRPr/>
          </a:p>
        </p:txBody>
      </p:sp>
      <p:sp>
        <p:nvSpPr>
          <p:cNvPr id="3" name="object 3"/>
          <p:cNvSpPr/>
          <p:nvPr/>
        </p:nvSpPr>
        <p:spPr>
          <a:xfrm>
            <a:off x="0" y="8852501"/>
            <a:ext cx="352425" cy="1435100"/>
          </a:xfrm>
          <a:custGeom>
            <a:avLst/>
            <a:gdLst/>
            <a:ahLst/>
            <a:cxnLst/>
            <a:rect l="l" t="t" r="r" b="b"/>
            <a:pathLst>
              <a:path w="352425" h="1435100">
                <a:moveTo>
                  <a:pt x="0" y="0"/>
                </a:moveTo>
                <a:lnTo>
                  <a:pt x="352425" y="0"/>
                </a:lnTo>
                <a:lnTo>
                  <a:pt x="352425" y="1434498"/>
                </a:lnTo>
                <a:lnTo>
                  <a:pt x="0" y="1434498"/>
                </a:lnTo>
                <a:lnTo>
                  <a:pt x="0" y="0"/>
                </a:lnTo>
                <a:close/>
              </a:path>
            </a:pathLst>
          </a:custGeom>
          <a:solidFill>
            <a:srgbClr val="DA7462"/>
          </a:solidFill>
        </p:spPr>
        <p:txBody>
          <a:bodyPr wrap="square" lIns="0" tIns="0" rIns="0" bIns="0" rtlCol="0"/>
          <a:lstStyle/>
          <a:p>
            <a:endParaRPr/>
          </a:p>
        </p:txBody>
      </p:sp>
      <p:sp>
        <p:nvSpPr>
          <p:cNvPr id="4" name="object 4"/>
          <p:cNvSpPr/>
          <p:nvPr/>
        </p:nvSpPr>
        <p:spPr>
          <a:xfrm>
            <a:off x="17939999" y="8852501"/>
            <a:ext cx="348615" cy="1435100"/>
          </a:xfrm>
          <a:custGeom>
            <a:avLst/>
            <a:gdLst/>
            <a:ahLst/>
            <a:cxnLst/>
            <a:rect l="l" t="t" r="r" b="b"/>
            <a:pathLst>
              <a:path w="348615" h="1435100">
                <a:moveTo>
                  <a:pt x="348000" y="1434498"/>
                </a:moveTo>
                <a:lnTo>
                  <a:pt x="0" y="1434498"/>
                </a:lnTo>
                <a:lnTo>
                  <a:pt x="0" y="0"/>
                </a:lnTo>
                <a:lnTo>
                  <a:pt x="348000" y="0"/>
                </a:lnTo>
                <a:lnTo>
                  <a:pt x="348000" y="1434498"/>
                </a:lnTo>
                <a:close/>
              </a:path>
            </a:pathLst>
          </a:custGeom>
          <a:solidFill>
            <a:srgbClr val="DA7462"/>
          </a:solidFill>
        </p:spPr>
        <p:txBody>
          <a:bodyPr wrap="square" lIns="0" tIns="0" rIns="0" bIns="0" rtlCol="0"/>
          <a:lstStyle/>
          <a:p>
            <a:endParaRPr/>
          </a:p>
        </p:txBody>
      </p:sp>
      <p:pic>
        <p:nvPicPr>
          <p:cNvPr id="6" name="Picture 5">
            <a:extLst>
              <a:ext uri="{FF2B5EF4-FFF2-40B4-BE49-F238E27FC236}">
                <a16:creationId xmlns:a16="http://schemas.microsoft.com/office/drawing/2014/main" id="{93C594CC-139A-8342-C3BD-B15BBF511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150" y="352425"/>
            <a:ext cx="11734800" cy="101147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AC2FB1-29EC-4AFE-2FE4-C56BC648ADAF}"/>
              </a:ext>
            </a:extLst>
          </p:cNvPr>
          <p:cNvSpPr txBox="1"/>
          <p:nvPr/>
        </p:nvSpPr>
        <p:spPr>
          <a:xfrm>
            <a:off x="1454150" y="1354723"/>
            <a:ext cx="9151620" cy="986360"/>
          </a:xfrm>
          <a:prstGeom prst="rect">
            <a:avLst/>
          </a:prstGeom>
          <a:noFill/>
        </p:spPr>
        <p:txBody>
          <a:bodyPr wrap="square">
            <a:spAutoFit/>
          </a:bodyPr>
          <a:lstStyle/>
          <a:p>
            <a:pPr algn="just">
              <a:lnSpc>
                <a:spcPct val="150000"/>
              </a:lnSpc>
              <a:spcAft>
                <a:spcPts val="1000"/>
              </a:spcAft>
            </a:pPr>
            <a:r>
              <a:rPr lang="en-US" sz="4000" b="1" dirty="0">
                <a:effectLst/>
                <a:latin typeface="Times New Roman" panose="02020603050405020304" pitchFamily="18" charset="0"/>
                <a:ea typeface="Calibri" panose="020F0502020204030204" pitchFamily="34" charset="0"/>
                <a:cs typeface="Mangal" panose="02040503050203030202" pitchFamily="18" charset="0"/>
              </a:rPr>
              <a:t>OUTCOME </a:t>
            </a:r>
            <a:r>
              <a:rPr lang="en-US" sz="4400" b="1" dirty="0">
                <a:effectLst/>
                <a:latin typeface="Times New Roman" panose="02020603050405020304" pitchFamily="18" charset="0"/>
                <a:ea typeface="Calibri" panose="020F0502020204030204" pitchFamily="34" charset="0"/>
                <a:cs typeface="Mangal" panose="02040503050203030202" pitchFamily="18" charset="0"/>
              </a:rPr>
              <a:t>:</a:t>
            </a:r>
            <a:r>
              <a:rPr lang="en-US" sz="3200" b="1" dirty="0">
                <a:effectLst/>
                <a:latin typeface="Times New Roman" panose="02020603050405020304" pitchFamily="18" charset="0"/>
                <a:ea typeface="Calibri" panose="020F0502020204030204" pitchFamily="34" charset="0"/>
                <a:cs typeface="Mangal" panose="02040503050203030202" pitchFamily="18" charset="0"/>
              </a:rPr>
              <a:t>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Box 4">
            <a:extLst>
              <a:ext uri="{FF2B5EF4-FFF2-40B4-BE49-F238E27FC236}">
                <a16:creationId xmlns:a16="http://schemas.microsoft.com/office/drawing/2014/main" id="{245199E4-EE59-4696-8249-881DA35F794F}"/>
              </a:ext>
            </a:extLst>
          </p:cNvPr>
          <p:cNvSpPr txBox="1"/>
          <p:nvPr/>
        </p:nvSpPr>
        <p:spPr>
          <a:xfrm>
            <a:off x="1610360" y="3327316"/>
            <a:ext cx="14169390" cy="5241628"/>
          </a:xfrm>
          <a:prstGeom prst="rect">
            <a:avLst/>
          </a:prstGeom>
          <a:noFill/>
        </p:spPr>
        <p:txBody>
          <a:bodyPr wrap="square">
            <a:spAutoFit/>
          </a:bodyPr>
          <a:lstStyle/>
          <a:p>
            <a:pPr marL="342900" indent="-342900" algn="just">
              <a:lnSpc>
                <a:spcPct val="150000"/>
              </a:lnSpc>
              <a:spcAft>
                <a:spcPts val="10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anticipated outcomes of this project include an upgraded and user-friendly Computer Society of India (CSI) website, improved member engagement, streamlined communication channels, efficient event management, enhanced resource accessibility, modernized training and certification processes, optimized membership management, strengthened collaboration with chapters, and a technologically updated platform, ultimately ensuring heightened security and privacy measures. These outcomes collectively aim to elevate CSI's digital presence and reinforce its position as a leading force in the field of computer science and technology in India. </a:t>
            </a:r>
          </a:p>
          <a:p>
            <a:pPr algn="just">
              <a:lnSpc>
                <a:spcPct val="150000"/>
              </a:lnSpc>
              <a:spcAft>
                <a:spcPts val="10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87780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95B71-6A44-C5F8-293A-A4CF2BF86B47}"/>
              </a:ext>
            </a:extLst>
          </p:cNvPr>
          <p:cNvSpPr>
            <a:spLocks noGrp="1"/>
          </p:cNvSpPr>
          <p:nvPr>
            <p:ph type="title"/>
          </p:nvPr>
        </p:nvSpPr>
        <p:spPr>
          <a:xfrm>
            <a:off x="936133" y="1339850"/>
            <a:ext cx="15130171" cy="619760"/>
          </a:xfrm>
        </p:spPr>
        <p:txBody>
          <a:bodyPr/>
          <a:lstStyle/>
          <a:p>
            <a:r>
              <a:rPr lang="en-US" dirty="0">
                <a:latin typeface="Times New Roman" panose="02020603050405020304" pitchFamily="18" charset="0"/>
                <a:cs typeface="Times New Roman" panose="02020603050405020304" pitchFamily="18" charset="0"/>
              </a:rPr>
              <a:t>References :</a:t>
            </a:r>
          </a:p>
        </p:txBody>
      </p:sp>
      <p:sp>
        <p:nvSpPr>
          <p:cNvPr id="3" name="Text Placeholder 2">
            <a:extLst>
              <a:ext uri="{FF2B5EF4-FFF2-40B4-BE49-F238E27FC236}">
                <a16:creationId xmlns:a16="http://schemas.microsoft.com/office/drawing/2014/main" id="{0B1D984C-3585-3654-91DF-512ABA0F3447}"/>
              </a:ext>
            </a:extLst>
          </p:cNvPr>
          <p:cNvSpPr>
            <a:spLocks noGrp="1"/>
          </p:cNvSpPr>
          <p:nvPr>
            <p:ph type="body" idx="1"/>
          </p:nvPr>
        </p:nvSpPr>
        <p:spPr>
          <a:xfrm>
            <a:off x="915035" y="3092450"/>
            <a:ext cx="16470630" cy="4739759"/>
          </a:xfrm>
        </p:spPr>
        <p:txBody>
          <a:bodyPr/>
          <a:lstStyle/>
          <a:p>
            <a:pPr marL="285750" indent="-285750" algn="l">
              <a:buFont typeface="Arial" panose="020B0604020202020204" pitchFamily="34" charset="0"/>
              <a:buChar char="•"/>
            </a:pPr>
            <a:r>
              <a:rPr lang="en-US" sz="4400" i="0" dirty="0">
                <a:solidFill>
                  <a:srgbClr val="000000"/>
                </a:solidFill>
                <a:effectLst/>
                <a:latin typeface="Times New Roman" panose="02020603050405020304" pitchFamily="18" charset="0"/>
                <a:cs typeface="Times New Roman" panose="02020603050405020304" pitchFamily="18" charset="0"/>
              </a:rPr>
              <a:t>A beginner’s guide to HTML, CSS, </a:t>
            </a:r>
            <a:r>
              <a:rPr lang="en-US" sz="4400" i="0" dirty="0" err="1">
                <a:solidFill>
                  <a:srgbClr val="000000"/>
                </a:solidFill>
                <a:effectLst/>
                <a:latin typeface="Times New Roman" panose="02020603050405020304" pitchFamily="18" charset="0"/>
                <a:cs typeface="Times New Roman" panose="02020603050405020304" pitchFamily="18" charset="0"/>
              </a:rPr>
              <a:t>Javascript</a:t>
            </a:r>
            <a:r>
              <a:rPr lang="en-US" sz="4400" i="0" dirty="0">
                <a:solidFill>
                  <a:srgbClr val="000000"/>
                </a:solidFill>
                <a:effectLst/>
                <a:latin typeface="Times New Roman" panose="02020603050405020304" pitchFamily="18" charset="0"/>
                <a:cs typeface="Times New Roman" panose="02020603050405020304" pitchFamily="18" charset="0"/>
              </a:rPr>
              <a:t>, and Web Graphics, by Jennifer </a:t>
            </a:r>
            <a:r>
              <a:rPr lang="en-US" sz="4400" i="0" dirty="0" err="1">
                <a:solidFill>
                  <a:srgbClr val="000000"/>
                </a:solidFill>
                <a:effectLst/>
                <a:latin typeface="Times New Roman" panose="02020603050405020304" pitchFamily="18" charset="0"/>
                <a:cs typeface="Times New Roman" panose="02020603050405020304" pitchFamily="18" charset="0"/>
              </a:rPr>
              <a:t>Niederst</a:t>
            </a:r>
            <a:r>
              <a:rPr lang="en-US" sz="4400" i="0" dirty="0">
                <a:solidFill>
                  <a:srgbClr val="000000"/>
                </a:solidFill>
                <a:effectLst/>
                <a:latin typeface="Times New Roman" panose="02020603050405020304" pitchFamily="18" charset="0"/>
                <a:cs typeface="Times New Roman" panose="02020603050405020304" pitchFamily="18" charset="0"/>
              </a:rPr>
              <a:t> Robbins</a:t>
            </a:r>
          </a:p>
          <a:p>
            <a:pPr marL="285750" indent="-285750" algn="l">
              <a:buFont typeface="Arial" panose="020B0604020202020204" pitchFamily="34" charset="0"/>
              <a:buChar char="•"/>
            </a:pPr>
            <a:endParaRPr lang="en-US" sz="4400" dirty="0">
              <a:solidFill>
                <a:srgbClr val="000000"/>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4400" dirty="0">
                <a:solidFill>
                  <a:srgbClr val="00B0F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a:t>
            </a:r>
            <a:r>
              <a:rPr lang="en-US" sz="4400" dirty="0">
                <a:solidFill>
                  <a:srgbClr val="00B0F0"/>
                </a:solidFill>
                <a:hlinkClick r:id="rId2">
                  <a:extLst>
                    <a:ext uri="{A12FA001-AC4F-418D-AE19-62706E023703}">
                      <ahyp:hlinkClr xmlns:ahyp="http://schemas.microsoft.com/office/drawing/2018/hyperlinkcolor" val="tx"/>
                    </a:ext>
                  </a:extLst>
                </a:hlinkClick>
              </a:rPr>
              <a:t>w3schools.com/web</a:t>
            </a:r>
            <a:r>
              <a:rPr lang="en-US" sz="4400" dirty="0">
                <a:solidFill>
                  <a:srgbClr val="00B0F0"/>
                </a:solidFill>
              </a:rPr>
              <a:t>-development</a:t>
            </a:r>
          </a:p>
          <a:p>
            <a:pPr algn="l"/>
            <a:endParaRPr lang="en-US" sz="4400" dirty="0"/>
          </a:p>
          <a:p>
            <a:pPr marL="285750" indent="-285750" algn="l">
              <a:buFont typeface="Arial" panose="020B0604020202020204" pitchFamily="34" charset="0"/>
              <a:buChar char="•"/>
            </a:pPr>
            <a:r>
              <a:rPr lang="en-US" sz="4400" i="0" dirty="0">
                <a:solidFill>
                  <a:srgbClr val="00B0F0"/>
                </a:solidFill>
                <a:effectLst/>
                <a:latin typeface="Times New Roman" panose="02020603050405020304" pitchFamily="18" charset="0"/>
                <a:cs typeface="Times New Roman" panose="02020603050405020304" pitchFamily="18" charset="0"/>
              </a:rPr>
              <a:t>https://www.geeksforgeeks.org/web-development</a:t>
            </a:r>
          </a:p>
          <a:p>
            <a:pPr marL="285750" indent="-285750">
              <a:buFont typeface="Arial" panose="020B0604020202020204" pitchFamily="34" charset="0"/>
              <a:buChar char="•"/>
            </a:pPr>
            <a:endParaRPr lang="en-US" sz="4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6756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38346" y="4386189"/>
            <a:ext cx="3609340" cy="1225550"/>
          </a:xfrm>
          <a:prstGeom prst="rect">
            <a:avLst/>
          </a:prstGeom>
        </p:spPr>
        <p:txBody>
          <a:bodyPr vert="horz" wrap="square" lIns="0" tIns="15875" rIns="0" bIns="0" rtlCol="0">
            <a:spAutoFit/>
          </a:bodyPr>
          <a:lstStyle/>
          <a:p>
            <a:pPr marL="12700">
              <a:lnSpc>
                <a:spcPct val="100000"/>
              </a:lnSpc>
              <a:spcBef>
                <a:spcPts val="125"/>
              </a:spcBef>
            </a:pPr>
            <a:r>
              <a:rPr sz="7850" spc="-185" dirty="0"/>
              <a:t>T</a:t>
            </a:r>
            <a:r>
              <a:rPr sz="7850" spc="-120" dirty="0"/>
              <a:t>h</a:t>
            </a:r>
            <a:r>
              <a:rPr sz="7850" spc="465" dirty="0"/>
              <a:t>a</a:t>
            </a:r>
            <a:r>
              <a:rPr sz="7850" spc="-120" dirty="0"/>
              <a:t>n</a:t>
            </a:r>
            <a:r>
              <a:rPr sz="7850" spc="-70" dirty="0"/>
              <a:t>k</a:t>
            </a:r>
            <a:r>
              <a:rPr sz="7850" spc="-935" dirty="0"/>
              <a:t>s!</a:t>
            </a:r>
            <a:endParaRPr sz="78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24DD8-10D0-C805-B4E4-4580620259FA}"/>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3F2FD4A6-0C83-7F6D-BD42-884C7F3A5E49}"/>
              </a:ext>
            </a:extLst>
          </p:cNvPr>
          <p:cNvSpPr txBox="1"/>
          <p:nvPr/>
        </p:nvSpPr>
        <p:spPr>
          <a:xfrm>
            <a:off x="1987550" y="501650"/>
            <a:ext cx="13792200" cy="4093428"/>
          </a:xfrm>
          <a:prstGeom prst="rect">
            <a:avLst/>
          </a:prstGeom>
          <a:noFill/>
        </p:spPr>
        <p:txBody>
          <a:bodyPr wrap="square">
            <a:spAutoFit/>
          </a:bodyPr>
          <a:lstStyle/>
          <a:p>
            <a:pPr algn="ctr"/>
            <a:br>
              <a:rPr lang="en-US" b="1" dirty="0">
                <a:solidFill>
                  <a:schemeClr val="bg1"/>
                </a:solidFill>
              </a:rPr>
            </a:br>
            <a:br>
              <a:rPr lang="en-US" b="1" dirty="0">
                <a:solidFill>
                  <a:schemeClr val="bg1"/>
                </a:solidFill>
              </a:rPr>
            </a:br>
            <a:r>
              <a:rPr lang="en-US" sz="3200" b="1" dirty="0">
                <a:solidFill>
                  <a:prstClr val="black"/>
                </a:solidFill>
                <a:latin typeface="Times New Roman" panose="02020603050405020304" pitchFamily="18" charset="0"/>
                <a:cs typeface="Times New Roman" panose="02020603050405020304" pitchFamily="18" charset="0"/>
              </a:rPr>
              <a:t>Department of Computer Science &amp; Engineering </a:t>
            </a:r>
            <a:br>
              <a:rPr lang="en-US" sz="3200" b="1" dirty="0">
                <a:solidFill>
                  <a:prstClr val="black"/>
                </a:solidFill>
                <a:latin typeface="Times New Roman" panose="02020603050405020304" pitchFamily="18" charset="0"/>
                <a:cs typeface="Times New Roman" panose="02020603050405020304" pitchFamily="18" charset="0"/>
              </a:rPr>
            </a:br>
            <a:r>
              <a:rPr lang="en-US" sz="3200" b="1" dirty="0">
                <a:solidFill>
                  <a:prstClr val="black"/>
                </a:solidFill>
                <a:latin typeface="Times New Roman" panose="02020603050405020304" pitchFamily="18" charset="0"/>
                <a:cs typeface="Times New Roman" panose="02020603050405020304" pitchFamily="18" charset="0"/>
              </a:rPr>
              <a:t>     </a:t>
            </a:r>
            <a:r>
              <a:rPr lang="en-US" sz="2800" b="1" dirty="0">
                <a:solidFill>
                  <a:prstClr val="black"/>
                </a:solidFill>
                <a:latin typeface="Times New Roman" panose="02020603050405020304" pitchFamily="18" charset="0"/>
                <a:cs typeface="Times New Roman" panose="02020603050405020304" pitchFamily="18" charset="0"/>
              </a:rPr>
              <a:t>Academic Year (2023-2024)</a:t>
            </a:r>
            <a:br>
              <a:rPr lang="en-US" sz="2800" b="1" dirty="0">
                <a:solidFill>
                  <a:prstClr val="black"/>
                </a:solidFill>
                <a:latin typeface="Times New Roman" panose="02020603050405020304" pitchFamily="18" charset="0"/>
                <a:cs typeface="Times New Roman" panose="02020603050405020304" pitchFamily="18" charset="0"/>
              </a:rPr>
            </a:br>
            <a:br>
              <a:rPr lang="en-US" sz="2800" b="1" dirty="0">
                <a:solidFill>
                  <a:prstClr val="black"/>
                </a:solidFill>
                <a:latin typeface="Times New Roman" panose="02020603050405020304" pitchFamily="18" charset="0"/>
                <a:cs typeface="Times New Roman" panose="02020603050405020304" pitchFamily="18" charset="0"/>
              </a:rPr>
            </a:br>
            <a:r>
              <a:rPr lang="en-US" sz="2400" dirty="0">
                <a:solidFill>
                  <a:prstClr val="black"/>
                </a:solidFill>
                <a:latin typeface="Times New Roman" panose="02020603050405020304" pitchFamily="18" charset="0"/>
                <a:cs typeface="Times New Roman" panose="02020603050405020304" pitchFamily="18" charset="0"/>
              </a:rPr>
              <a:t> 	A</a:t>
            </a:r>
            <a:br>
              <a:rPr lang="en-US" sz="2400" dirty="0">
                <a:solidFill>
                  <a:prstClr val="black"/>
                </a:solidFill>
                <a:latin typeface="Times New Roman" panose="02020603050405020304" pitchFamily="18" charset="0"/>
                <a:cs typeface="Times New Roman" panose="02020603050405020304" pitchFamily="18" charset="0"/>
              </a:rPr>
            </a:br>
            <a:r>
              <a:rPr lang="en-US" sz="2400" dirty="0">
                <a:solidFill>
                  <a:prstClr val="black"/>
                </a:solidFill>
                <a:latin typeface="Times New Roman" panose="02020603050405020304" pitchFamily="18" charset="0"/>
                <a:cs typeface="Times New Roman" panose="02020603050405020304" pitchFamily="18" charset="0"/>
              </a:rPr>
              <a:t>	Mini  Project Presentation On</a:t>
            </a:r>
            <a:br>
              <a:rPr lang="en-US" sz="2400" dirty="0">
                <a:solidFill>
                  <a:prstClr val="black"/>
                </a:solidFill>
                <a:latin typeface="Times New Roman" panose="02020603050405020304" pitchFamily="18" charset="0"/>
                <a:cs typeface="Times New Roman" panose="02020603050405020304" pitchFamily="18" charset="0"/>
              </a:rPr>
            </a:br>
            <a:r>
              <a:rPr lang="en-US" sz="2400" dirty="0">
                <a:solidFill>
                  <a:prstClr val="black"/>
                </a:solidFill>
                <a:latin typeface="Times New Roman" panose="02020603050405020304" pitchFamily="18" charset="0"/>
                <a:cs typeface="Times New Roman" panose="02020603050405020304" pitchFamily="18" charset="0"/>
              </a:rPr>
              <a:t>      </a:t>
            </a:r>
            <a:r>
              <a:rPr lang="en-US" sz="3200"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“CSI Connect: Empowering Excellence in Digital Innovation”</a:t>
            </a:r>
            <a:endParaRPr lang="en-IN" sz="180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p>
            <a:pPr algn="ctr"/>
            <a:br>
              <a:rPr lang="en-US" sz="2800" b="1" dirty="0">
                <a:solidFill>
                  <a:srgbClr val="FF0000"/>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908C59E-BB66-3420-E661-AF472B64ABC6}"/>
              </a:ext>
            </a:extLst>
          </p:cNvPr>
          <p:cNvSpPr txBox="1"/>
          <p:nvPr/>
        </p:nvSpPr>
        <p:spPr>
          <a:xfrm>
            <a:off x="3892550" y="4997450"/>
            <a:ext cx="10820400" cy="3600986"/>
          </a:xfrm>
          <a:prstGeom prst="rect">
            <a:avLst/>
          </a:prstGeom>
          <a:noFill/>
        </p:spPr>
        <p:txBody>
          <a:bodyPr wrap="square">
            <a:spAutoFit/>
          </a:bodyPr>
          <a:lstStyle/>
          <a:p>
            <a:pPr marL="0" lvl="0" indent="0" defTabSz="457200">
              <a:lnSpc>
                <a:spcPct val="100000"/>
              </a:lnSpc>
              <a:spcBef>
                <a:spcPts val="0"/>
              </a:spcBef>
              <a:buNone/>
            </a:pPr>
            <a:r>
              <a:rPr lang="en-US" sz="2800" b="1" dirty="0">
                <a:solidFill>
                  <a:prstClr val="black"/>
                </a:solidFill>
                <a:latin typeface="Times New Roman" panose="02020603050405020304" pitchFamily="18" charset="0"/>
                <a:cs typeface="Times New Roman" panose="02020603050405020304" pitchFamily="18" charset="0"/>
              </a:rPr>
              <a:t> Presented By :</a:t>
            </a:r>
          </a:p>
          <a:p>
            <a:pPr marL="0" lvl="0" indent="0" defTabSz="457200">
              <a:lnSpc>
                <a:spcPct val="100000"/>
              </a:lnSpc>
              <a:spcBef>
                <a:spcPts val="0"/>
              </a:spcBef>
              <a:buNone/>
            </a:pPr>
            <a:endParaRPr lang="en-US" sz="1800" b="1" dirty="0">
              <a:solidFill>
                <a:prstClr val="black"/>
              </a:solidFill>
              <a:latin typeface="Times New Roman" panose="02020603050405020304" pitchFamily="18" charset="0"/>
              <a:cs typeface="Times New Roman" panose="02020603050405020304" pitchFamily="18" charset="0"/>
            </a:endParaRPr>
          </a:p>
          <a:p>
            <a:pPr marL="0" lvl="0" indent="0" algn="just" defTabSz="457200">
              <a:lnSpc>
                <a:spcPct val="100000"/>
              </a:lnSpc>
              <a:spcBef>
                <a:spcPts val="0"/>
              </a:spcBef>
              <a:buNone/>
            </a:pPr>
            <a:r>
              <a:rPr lang="en-US" sz="1800" dirty="0">
                <a:solidFill>
                  <a:prstClr val="black"/>
                </a:solidFill>
                <a:latin typeface="Times New Roman" panose="02020603050405020304" pitchFamily="18" charset="0"/>
                <a:cs typeface="Times New Roman" panose="02020603050405020304" pitchFamily="18" charset="0"/>
              </a:rPr>
              <a:t>				</a:t>
            </a:r>
            <a:r>
              <a:rPr lang="en-US" sz="1600" dirty="0">
                <a:solidFill>
                  <a:prstClr val="black"/>
                </a:solidFill>
                <a:latin typeface="Times New Roman" panose="02020603050405020304" pitchFamily="18" charset="0"/>
                <a:cs typeface="Times New Roman" panose="02020603050405020304" pitchFamily="18" charset="0"/>
              </a:rPr>
              <a:t>	</a:t>
            </a:r>
            <a:r>
              <a:rPr lang="en-US" sz="2800" b="1" dirty="0">
                <a:solidFill>
                  <a:prstClr val="black"/>
                </a:solidFill>
                <a:latin typeface="Times New Roman" panose="02020603050405020304" pitchFamily="18" charset="0"/>
                <a:cs typeface="Times New Roman" panose="02020603050405020304" pitchFamily="18" charset="0"/>
              </a:rPr>
              <a:t>Name   </a:t>
            </a:r>
            <a:r>
              <a:rPr lang="en-US" sz="2800" dirty="0">
                <a:solidFill>
                  <a:prstClr val="black"/>
                </a:solidFill>
                <a:latin typeface="Times New Roman" panose="02020603050405020304" pitchFamily="18" charset="0"/>
                <a:cs typeface="Times New Roman" panose="02020603050405020304" pitchFamily="18" charset="0"/>
              </a:rPr>
              <a:t>                           		   		 </a:t>
            </a:r>
            <a:r>
              <a:rPr lang="en-US" sz="2800" b="1" dirty="0">
                <a:solidFill>
                  <a:prstClr val="black"/>
                </a:solidFill>
                <a:latin typeface="Times New Roman" panose="02020603050405020304" pitchFamily="18" charset="0"/>
                <a:cs typeface="Times New Roman" panose="02020603050405020304" pitchFamily="18" charset="0"/>
              </a:rPr>
              <a:t>Roll No.</a:t>
            </a:r>
          </a:p>
          <a:p>
            <a:pPr lvl="4" defTabSz="457200"/>
            <a:r>
              <a:rPr lang="en-US" sz="2400" dirty="0">
                <a:effectLst/>
                <a:latin typeface="Times New Roman" panose="02020603050405020304" pitchFamily="18" charset="0"/>
                <a:cs typeface="Times New Roman" panose="02020603050405020304" pitchFamily="18" charset="0"/>
              </a:rPr>
              <a:t>Samarth Ajit </a:t>
            </a:r>
            <a:r>
              <a:rPr lang="en-US" sz="2400" dirty="0" err="1">
                <a:effectLst/>
                <a:latin typeface="Times New Roman" panose="02020603050405020304" pitchFamily="18" charset="0"/>
                <a:cs typeface="Times New Roman" panose="02020603050405020304" pitchFamily="18" charset="0"/>
              </a:rPr>
              <a:t>Sambrekar</a:t>
            </a:r>
            <a:r>
              <a:rPr lang="en-US" sz="2400" dirty="0">
                <a:effectLst/>
                <a:latin typeface="Times New Roman" panose="02020603050405020304" pitchFamily="18" charset="0"/>
                <a:cs typeface="Times New Roman" panose="02020603050405020304" pitchFamily="18" charset="0"/>
              </a:rPr>
              <a:t>.							265</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4" defTabSz="457200"/>
            <a:r>
              <a:rPr lang="en-US" sz="2400" dirty="0">
                <a:effectLst/>
                <a:latin typeface="Times New Roman" panose="02020603050405020304" pitchFamily="18" charset="0"/>
                <a:cs typeface="Times New Roman" panose="02020603050405020304" pitchFamily="18" charset="0"/>
              </a:rPr>
              <a:t>Tejas </a:t>
            </a:r>
            <a:r>
              <a:rPr lang="en-US" sz="2400" dirty="0" err="1">
                <a:effectLst/>
                <a:latin typeface="Times New Roman" panose="02020603050405020304" pitchFamily="18" charset="0"/>
                <a:cs typeface="Times New Roman" panose="02020603050405020304" pitchFamily="18" charset="0"/>
              </a:rPr>
              <a:t>Bhagvan</a:t>
            </a:r>
            <a:r>
              <a:rPr lang="en-US" sz="2400" dirty="0">
                <a:effectLst/>
                <a:latin typeface="Times New Roman" panose="02020603050405020304" pitchFamily="18" charset="0"/>
                <a:cs typeface="Times New Roman" panose="02020603050405020304" pitchFamily="18" charset="0"/>
              </a:rPr>
              <a:t> Shinde.							269</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4" defTabSz="457200"/>
            <a:r>
              <a:rPr lang="en-US" sz="2400" dirty="0">
                <a:effectLst/>
                <a:latin typeface="Times New Roman" panose="02020603050405020304" pitchFamily="18" charset="0"/>
                <a:cs typeface="Times New Roman" panose="02020603050405020304" pitchFamily="18" charset="0"/>
              </a:rPr>
              <a:t>Vipul Suresh Shinde.         						270</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4" defTabSz="457200"/>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defTabSz="457200">
              <a:lnSpc>
                <a:spcPct val="100000"/>
              </a:lnSpc>
              <a:spcBef>
                <a:spcPts val="0"/>
              </a:spcBef>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0" indent="0" defTabSz="457200">
              <a:lnSpc>
                <a:spcPct val="100000"/>
              </a:lnSpc>
              <a:spcBef>
                <a:spcPts val="0"/>
              </a:spcBef>
              <a:buNone/>
            </a:pPr>
            <a:endParaRPr lang="en-US" sz="1600" dirty="0">
              <a:solidFill>
                <a:prstClr val="black"/>
              </a:solidFill>
              <a:latin typeface="Times New Roman" panose="02020603050405020304" pitchFamily="18" charset="0"/>
              <a:cs typeface="Times New Roman" panose="02020603050405020304" pitchFamily="18" charset="0"/>
            </a:endParaRPr>
          </a:p>
          <a:p>
            <a:pPr marL="0" lvl="0" indent="0" defTabSz="457200">
              <a:lnSpc>
                <a:spcPct val="100000"/>
              </a:lnSpc>
              <a:spcBef>
                <a:spcPts val="0"/>
              </a:spcBef>
              <a:buNone/>
            </a:pPr>
            <a:r>
              <a:rPr lang="en-US" sz="1600" dirty="0">
                <a:solidFill>
                  <a:prstClr val="black"/>
                </a:solidFill>
                <a:latin typeface="Times New Roman" panose="02020603050405020304" pitchFamily="18" charset="0"/>
                <a:cs typeface="Times New Roman" panose="02020603050405020304" pitchFamily="18" charset="0"/>
              </a:rPr>
              <a:t>                                   </a:t>
            </a:r>
            <a:r>
              <a:rPr lang="en-US" sz="2400" b="1" dirty="0">
                <a:solidFill>
                  <a:prstClr val="black"/>
                </a:solidFill>
                <a:latin typeface="Times New Roman" panose="02020603050405020304" pitchFamily="18" charset="0"/>
                <a:cs typeface="Times New Roman" panose="02020603050405020304" pitchFamily="18" charset="0"/>
              </a:rPr>
              <a:t>Guided By :  Prof.</a:t>
            </a:r>
            <a:r>
              <a:rPr lang="en-US" sz="2400" b="1" dirty="0">
                <a:effectLst/>
                <a:latin typeface="Times New Roman" panose="02020603050405020304" pitchFamily="18" charset="0"/>
                <a:ea typeface="Calibri" panose="020F0502020204030204" pitchFamily="34" charset="0"/>
              </a:rPr>
              <a:t> B. A. </a:t>
            </a:r>
            <a:r>
              <a:rPr lang="en-US" sz="2400" b="1" dirty="0" err="1">
                <a:effectLst/>
                <a:latin typeface="Times New Roman" panose="02020603050405020304" pitchFamily="18" charset="0"/>
                <a:ea typeface="Calibri" panose="020F0502020204030204" pitchFamily="34" charset="0"/>
              </a:rPr>
              <a:t>Chougule</a:t>
            </a:r>
            <a:r>
              <a:rPr lang="en-US" sz="2400" b="1" dirty="0">
                <a:effectLst/>
                <a:latin typeface="Times New Roman" panose="02020603050405020304" pitchFamily="18" charset="0"/>
                <a:ea typeface="Calibri" panose="020F0502020204030204" pitchFamily="34"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512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02CCDA-870E-F430-FEBA-BCEA4E696E12}"/>
              </a:ext>
            </a:extLst>
          </p:cNvPr>
          <p:cNvSpPr>
            <a:spLocks noGrp="1"/>
          </p:cNvSpPr>
          <p:nvPr>
            <p:ph type="title"/>
          </p:nvPr>
        </p:nvSpPr>
        <p:spPr>
          <a:xfrm>
            <a:off x="1225550" y="730250"/>
            <a:ext cx="15130171" cy="692497"/>
          </a:xfrm>
        </p:spPr>
        <p:txBody>
          <a:bodyPr/>
          <a:lstStyle/>
          <a:p>
            <a:r>
              <a:rPr lang="en-US" sz="4500" dirty="0">
                <a:latin typeface="Times New Roman" panose="02020603050405020304" pitchFamily="18" charset="0"/>
                <a:cs typeface="Times New Roman" panose="02020603050405020304" pitchFamily="18" charset="0"/>
              </a:rPr>
              <a:t>Content : </a:t>
            </a:r>
            <a:endParaRPr lang="en-IN" sz="4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91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2E6BED-B3B5-F81F-189F-2E7757518974}"/>
              </a:ext>
            </a:extLst>
          </p:cNvPr>
          <p:cNvSpPr txBox="1"/>
          <p:nvPr/>
        </p:nvSpPr>
        <p:spPr>
          <a:xfrm>
            <a:off x="1758950" y="806450"/>
            <a:ext cx="495300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Content :</a:t>
            </a:r>
            <a:endParaRPr lang="en-IN" sz="4000" dirty="0"/>
          </a:p>
        </p:txBody>
      </p:sp>
      <p:sp>
        <p:nvSpPr>
          <p:cNvPr id="6" name="TextBox 5">
            <a:extLst>
              <a:ext uri="{FF2B5EF4-FFF2-40B4-BE49-F238E27FC236}">
                <a16:creationId xmlns:a16="http://schemas.microsoft.com/office/drawing/2014/main" id="{9083E113-24E6-45BD-06C0-FBCF9A005CCA}"/>
              </a:ext>
            </a:extLst>
          </p:cNvPr>
          <p:cNvSpPr txBox="1"/>
          <p:nvPr/>
        </p:nvSpPr>
        <p:spPr>
          <a:xfrm>
            <a:off x="3587750" y="1514336"/>
            <a:ext cx="10820400" cy="8047844"/>
          </a:xfrm>
          <a:prstGeom prst="rect">
            <a:avLst/>
          </a:prstGeom>
          <a:noFill/>
        </p:spPr>
        <p:txBody>
          <a:bodyPr wrap="square">
            <a:spAutoFit/>
          </a:bodyPr>
          <a:lstStyle/>
          <a:p>
            <a:pPr>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Project title</a:t>
            </a:r>
          </a:p>
          <a:p>
            <a:pPr>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Objective </a:t>
            </a:r>
          </a:p>
          <a:p>
            <a:pPr>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Problem statement</a:t>
            </a:r>
          </a:p>
          <a:p>
            <a:pPr>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Existing system</a:t>
            </a:r>
          </a:p>
          <a:p>
            <a:pPr>
              <a:lnSpc>
                <a:spcPct val="150000"/>
              </a:lnSpc>
              <a:buFont typeface="Wingdings" panose="05000000000000000000" pitchFamily="2" charset="2"/>
              <a:buChar char="Ø"/>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Drawbacks/limitations/challenges in Existing System</a:t>
            </a:r>
          </a:p>
          <a:p>
            <a:pPr>
              <a:lnSpc>
                <a:spcPct val="150000"/>
              </a:lnSpc>
              <a:buFont typeface="Wingdings" panose="05000000000000000000" pitchFamily="2" charset="2"/>
              <a:buChar char="Ø"/>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An aim, goal, or end of actions of your project</a:t>
            </a:r>
            <a:endParaRPr lang="en-US"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Use-case diagram</a:t>
            </a:r>
            <a:endParaRPr lang="en-US"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Gantt chart</a:t>
            </a:r>
          </a:p>
          <a:p>
            <a:pPr>
              <a:lnSpc>
                <a:spcPct val="150000"/>
              </a:lnSpc>
              <a:buFont typeface="Wingdings" panose="05000000000000000000" pitchFamily="2" charset="2"/>
              <a:buChar char="Ø"/>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Outcome</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1F87C-B986-360E-2175-5B1D4D4D6C0D}"/>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DEF8DE51-660E-9D43-0667-F475ED15544F}"/>
              </a:ext>
            </a:extLst>
          </p:cNvPr>
          <p:cNvSpPr txBox="1"/>
          <p:nvPr/>
        </p:nvSpPr>
        <p:spPr>
          <a:xfrm>
            <a:off x="2063750" y="425450"/>
            <a:ext cx="13792200" cy="892552"/>
          </a:xfrm>
          <a:prstGeom prst="rect">
            <a:avLst/>
          </a:prstGeom>
          <a:noFill/>
        </p:spPr>
        <p:txBody>
          <a:bodyPr wrap="square">
            <a:spAutoFit/>
          </a:bodyPr>
          <a:lstStyle/>
          <a:p>
            <a:pPr algn="ctr"/>
            <a:br>
              <a:rPr lang="en-US" sz="2800" b="1" dirty="0">
                <a:solidFill>
                  <a:srgbClr val="FF0000"/>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B602346-1C2D-29BA-1765-26036C2BF1D9}"/>
              </a:ext>
            </a:extLst>
          </p:cNvPr>
          <p:cNvSpPr txBox="1"/>
          <p:nvPr/>
        </p:nvSpPr>
        <p:spPr>
          <a:xfrm>
            <a:off x="2063750" y="1111250"/>
            <a:ext cx="9151620" cy="1015663"/>
          </a:xfrm>
          <a:prstGeom prst="rect">
            <a:avLst/>
          </a:prstGeom>
          <a:noFill/>
        </p:spPr>
        <p:txBody>
          <a:bodyPr wrap="square">
            <a:spAutoFit/>
          </a:bodyPr>
          <a:lstStyle/>
          <a:p>
            <a:r>
              <a:rPr lang="en-US" sz="6000" b="1" dirty="0">
                <a:latin typeface="Times New Roman" panose="02020603050405020304" pitchFamily="18" charset="0"/>
                <a:cs typeface="Times New Roman" panose="02020603050405020304" pitchFamily="18" charset="0"/>
              </a:rPr>
              <a:t>Project Title : </a:t>
            </a:r>
            <a:endParaRPr lang="en-IN" sz="6000" dirty="0"/>
          </a:p>
        </p:txBody>
      </p:sp>
      <p:sp>
        <p:nvSpPr>
          <p:cNvPr id="5" name="TextBox 4">
            <a:extLst>
              <a:ext uri="{FF2B5EF4-FFF2-40B4-BE49-F238E27FC236}">
                <a16:creationId xmlns:a16="http://schemas.microsoft.com/office/drawing/2014/main" id="{DAEA1FDA-99D8-725B-5CAF-50CC1392651E}"/>
              </a:ext>
            </a:extLst>
          </p:cNvPr>
          <p:cNvSpPr txBox="1"/>
          <p:nvPr/>
        </p:nvSpPr>
        <p:spPr>
          <a:xfrm>
            <a:off x="3054350" y="4311650"/>
            <a:ext cx="12954000" cy="2123658"/>
          </a:xfrm>
          <a:prstGeom prst="rect">
            <a:avLst/>
          </a:prstGeom>
          <a:noFill/>
        </p:spPr>
        <p:txBody>
          <a:bodyPr wrap="square">
            <a:spAutoFit/>
          </a:bodyPr>
          <a:lstStyle/>
          <a:p>
            <a:pPr algn="ctr"/>
            <a:r>
              <a:rPr lang="en-US" sz="6600" dirty="0">
                <a:solidFill>
                  <a:srgbClr val="FF0000"/>
                </a:solidFill>
                <a:latin typeface="Times New Roman" panose="02020603050405020304" pitchFamily="18" charset="0"/>
                <a:cs typeface="Times New Roman" panose="02020603050405020304" pitchFamily="18" charset="0"/>
              </a:rPr>
              <a:t> </a:t>
            </a:r>
            <a:r>
              <a:rPr lang="en-US" sz="6600" b="1" dirty="0">
                <a:solidFill>
                  <a:srgbClr val="FF0000"/>
                </a:solidFill>
                <a:latin typeface="Times New Roman" panose="02020603050405020304" pitchFamily="18" charset="0"/>
                <a:cs typeface="Times New Roman" panose="02020603050405020304" pitchFamily="18" charset="0"/>
              </a:rPr>
              <a:t>“CSI Connect: Empowering Excellence in Digital Innovation”</a:t>
            </a:r>
            <a:endParaRPr lang="en-IN" sz="6600" dirty="0"/>
          </a:p>
        </p:txBody>
      </p:sp>
    </p:spTree>
    <p:extLst>
      <p:ext uri="{BB962C8B-B14F-4D97-AF65-F5344CB8AC3E}">
        <p14:creationId xmlns:p14="http://schemas.microsoft.com/office/powerpoint/2010/main" val="350147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32500" y="5157499"/>
            <a:ext cx="352425" cy="5124450"/>
          </a:xfrm>
          <a:custGeom>
            <a:avLst/>
            <a:gdLst/>
            <a:ahLst/>
            <a:cxnLst/>
            <a:rect l="l" t="t" r="r" b="b"/>
            <a:pathLst>
              <a:path w="352425" h="5124450">
                <a:moveTo>
                  <a:pt x="352424" y="5124449"/>
                </a:moveTo>
                <a:lnTo>
                  <a:pt x="0" y="5124449"/>
                </a:lnTo>
                <a:lnTo>
                  <a:pt x="0" y="0"/>
                </a:lnTo>
                <a:lnTo>
                  <a:pt x="352424" y="0"/>
                </a:lnTo>
                <a:lnTo>
                  <a:pt x="352424" y="5124449"/>
                </a:lnTo>
                <a:close/>
              </a:path>
            </a:pathLst>
          </a:custGeom>
          <a:solidFill>
            <a:srgbClr val="DA7462"/>
          </a:solidFill>
        </p:spPr>
        <p:txBody>
          <a:bodyPr wrap="square" lIns="0" tIns="0" rIns="0" bIns="0" rtlCol="0"/>
          <a:lstStyle/>
          <a:p>
            <a:endParaRPr/>
          </a:p>
        </p:txBody>
      </p:sp>
      <p:sp>
        <p:nvSpPr>
          <p:cNvPr id="3" name="object 3"/>
          <p:cNvSpPr/>
          <p:nvPr/>
        </p:nvSpPr>
        <p:spPr>
          <a:xfrm>
            <a:off x="0" y="0"/>
            <a:ext cx="352425" cy="3238500"/>
          </a:xfrm>
          <a:custGeom>
            <a:avLst/>
            <a:gdLst/>
            <a:ahLst/>
            <a:cxnLst/>
            <a:rect l="l" t="t" r="r" b="b"/>
            <a:pathLst>
              <a:path w="352425" h="3238500">
                <a:moveTo>
                  <a:pt x="352425" y="3238499"/>
                </a:moveTo>
                <a:lnTo>
                  <a:pt x="0" y="3238499"/>
                </a:lnTo>
                <a:lnTo>
                  <a:pt x="0" y="0"/>
                </a:lnTo>
                <a:lnTo>
                  <a:pt x="352425" y="0"/>
                </a:lnTo>
                <a:lnTo>
                  <a:pt x="352425" y="3238499"/>
                </a:lnTo>
                <a:close/>
              </a:path>
            </a:pathLst>
          </a:custGeom>
          <a:solidFill>
            <a:srgbClr val="DA7462"/>
          </a:solidFill>
        </p:spPr>
        <p:txBody>
          <a:bodyPr wrap="square" lIns="0" tIns="0" rIns="0" bIns="0" rtlCol="0"/>
          <a:lstStyle/>
          <a:p>
            <a:endParaRPr/>
          </a:p>
        </p:txBody>
      </p:sp>
      <p:sp>
        <p:nvSpPr>
          <p:cNvPr id="5" name="object 5"/>
          <p:cNvSpPr txBox="1">
            <a:spLocks noGrp="1"/>
          </p:cNvSpPr>
          <p:nvPr>
            <p:ph type="title"/>
          </p:nvPr>
        </p:nvSpPr>
        <p:spPr>
          <a:xfrm>
            <a:off x="1073150" y="1246505"/>
            <a:ext cx="4907280" cy="745490"/>
          </a:xfrm>
          <a:prstGeom prst="rect">
            <a:avLst/>
          </a:prstGeom>
        </p:spPr>
        <p:txBody>
          <a:bodyPr vert="horz" wrap="square" lIns="0" tIns="15875" rIns="0" bIns="0" rtlCol="0">
            <a:spAutoFit/>
          </a:bodyPr>
          <a:lstStyle/>
          <a:p>
            <a:pPr marL="12700">
              <a:lnSpc>
                <a:spcPct val="100000"/>
              </a:lnSpc>
              <a:spcBef>
                <a:spcPts val="125"/>
              </a:spcBef>
            </a:pPr>
            <a:r>
              <a:rPr sz="4700" spc="195" dirty="0"/>
              <a:t>INTRODUCTION</a:t>
            </a:r>
            <a:endParaRPr sz="4700" dirty="0"/>
          </a:p>
        </p:txBody>
      </p:sp>
      <p:sp>
        <p:nvSpPr>
          <p:cNvPr id="7" name="object 7"/>
          <p:cNvSpPr txBox="1"/>
          <p:nvPr/>
        </p:nvSpPr>
        <p:spPr>
          <a:xfrm>
            <a:off x="1425698" y="3187390"/>
            <a:ext cx="6381115" cy="449481"/>
          </a:xfrm>
          <a:prstGeom prst="rect">
            <a:avLst/>
          </a:prstGeom>
        </p:spPr>
        <p:txBody>
          <a:bodyPr vert="horz" wrap="square" lIns="0" tIns="26034" rIns="0" bIns="0" rtlCol="0">
            <a:spAutoFit/>
          </a:bodyPr>
          <a:lstStyle/>
          <a:p>
            <a:pPr marL="12065" marR="5080" algn="ctr">
              <a:lnSpc>
                <a:spcPts val="3300"/>
              </a:lnSpc>
              <a:spcBef>
                <a:spcPts val="204"/>
              </a:spcBef>
            </a:pPr>
            <a:endParaRPr sz="2750" dirty="0">
              <a:latin typeface="Verdana"/>
              <a:cs typeface="Verdana"/>
            </a:endParaRPr>
          </a:p>
        </p:txBody>
      </p:sp>
      <p:sp>
        <p:nvSpPr>
          <p:cNvPr id="9" name="TextBox 8">
            <a:extLst>
              <a:ext uri="{FF2B5EF4-FFF2-40B4-BE49-F238E27FC236}">
                <a16:creationId xmlns:a16="http://schemas.microsoft.com/office/drawing/2014/main" id="{24D07380-E16B-F375-CF79-6BD2143DD718}"/>
              </a:ext>
            </a:extLst>
          </p:cNvPr>
          <p:cNvSpPr txBox="1"/>
          <p:nvPr/>
        </p:nvSpPr>
        <p:spPr>
          <a:xfrm>
            <a:off x="1073150" y="4015882"/>
            <a:ext cx="15808325" cy="5170518"/>
          </a:xfrm>
          <a:prstGeom prst="rect">
            <a:avLst/>
          </a:prstGeom>
          <a:noFill/>
        </p:spPr>
        <p:txBody>
          <a:bodyPr wrap="square">
            <a:spAutoFit/>
          </a:bodyPr>
          <a:lstStyle/>
          <a:p>
            <a:pPr marL="1371600" lvl="1" indent="-457200">
              <a:lnSpc>
                <a:spcPct val="107000"/>
              </a:lnSpc>
              <a:spcAft>
                <a:spcPts val="1365"/>
              </a:spcAft>
              <a:buFont typeface="Arial" panose="020B0604020202020204" pitchFamily="34" charset="0"/>
              <a:buChar char="•"/>
            </a:pPr>
            <a:r>
              <a:rPr lang="en-IN" sz="3200" kern="100" dirty="0">
                <a:solidFill>
                  <a:srgbClr val="000000"/>
                </a:solidFill>
                <a:effectLst/>
                <a:latin typeface="Times New Roman" panose="02020603050405020304" pitchFamily="18" charset="0"/>
                <a:ea typeface="Times New Roman" panose="02020603050405020304" pitchFamily="18" charset="0"/>
              </a:rPr>
              <a:t>The Computer Society of India (CSI) grapples with significant challenges in its current digital landscape and member engagement strategies. Outdated website infrastructure, inefficient communication channels, and limited member engagement underscore the need for a comprehensive web project.</a:t>
            </a:r>
          </a:p>
          <a:p>
            <a:pPr marL="1371600" lvl="1" indent="-457200">
              <a:lnSpc>
                <a:spcPct val="107000"/>
              </a:lnSpc>
              <a:spcAft>
                <a:spcPts val="1365"/>
              </a:spcAft>
              <a:buFont typeface="Arial" panose="020B0604020202020204" pitchFamily="34" charset="0"/>
              <a:buChar char="•"/>
            </a:pPr>
            <a:r>
              <a:rPr lang="en-IN" sz="3200" kern="100" dirty="0">
                <a:solidFill>
                  <a:srgbClr val="000000"/>
                </a:solidFill>
                <a:effectLst/>
                <a:latin typeface="Times New Roman" panose="02020603050405020304" pitchFamily="18" charset="0"/>
                <a:ea typeface="Times New Roman" panose="02020603050405020304" pitchFamily="18" charset="0"/>
              </a:rPr>
              <a:t>Further complications arise in event management, resource accessibility, training, and membership processes. Collaboration challenges with chapters, the imperative to stay technologically updated, and ensuring robust security and privacy measures accentuate the pressing need for a transformative web initiative.</a:t>
            </a:r>
            <a:endParaRPr lang="en-IN" sz="3200" kern="100" dirty="0">
              <a:solidFill>
                <a:srgbClr val="000000"/>
              </a:solidFill>
              <a:effectLst/>
              <a:latin typeface="Calibri" panose="020F0502020204030204" pitchFamily="34" charset="0"/>
              <a:ea typeface="Calibri" panose="020F0502020204030204" pitchFamily="34" charset="0"/>
            </a:endParaRPr>
          </a:p>
          <a:p>
            <a:pPr marL="1371600" lvl="1" indent="-457200">
              <a:lnSpc>
                <a:spcPct val="107000"/>
              </a:lnSpc>
              <a:spcAft>
                <a:spcPts val="1365"/>
              </a:spcAft>
              <a:buFont typeface="Arial" panose="020B0604020202020204" pitchFamily="34" charset="0"/>
              <a:buChar char="•"/>
            </a:pPr>
            <a:endParaRPr lang="en-IN" sz="3200" kern="1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9999" y="9924998"/>
            <a:ext cx="4568190" cy="352425"/>
          </a:xfrm>
          <a:custGeom>
            <a:avLst/>
            <a:gdLst/>
            <a:ahLst/>
            <a:cxnLst/>
            <a:rect l="l" t="t" r="r" b="b"/>
            <a:pathLst>
              <a:path w="4568190" h="352425">
                <a:moveTo>
                  <a:pt x="4567998" y="352424"/>
                </a:moveTo>
                <a:lnTo>
                  <a:pt x="0" y="352424"/>
                </a:lnTo>
                <a:lnTo>
                  <a:pt x="0" y="0"/>
                </a:lnTo>
                <a:lnTo>
                  <a:pt x="4567998" y="0"/>
                </a:lnTo>
                <a:lnTo>
                  <a:pt x="4567998" y="352424"/>
                </a:lnTo>
                <a:close/>
              </a:path>
            </a:pathLst>
          </a:custGeom>
          <a:solidFill>
            <a:srgbClr val="DA7462"/>
          </a:solidFill>
        </p:spPr>
        <p:txBody>
          <a:bodyPr wrap="square" lIns="0" tIns="0" rIns="0" bIns="0" rtlCol="0"/>
          <a:lstStyle/>
          <a:p>
            <a:endParaRPr/>
          </a:p>
        </p:txBody>
      </p:sp>
      <p:sp>
        <p:nvSpPr>
          <p:cNvPr id="3" name="object 3"/>
          <p:cNvSpPr/>
          <p:nvPr/>
        </p:nvSpPr>
        <p:spPr>
          <a:xfrm>
            <a:off x="13720001" y="0"/>
            <a:ext cx="4568190" cy="352425"/>
          </a:xfrm>
          <a:custGeom>
            <a:avLst/>
            <a:gdLst/>
            <a:ahLst/>
            <a:cxnLst/>
            <a:rect l="l" t="t" r="r" b="b"/>
            <a:pathLst>
              <a:path w="4568190" h="352425">
                <a:moveTo>
                  <a:pt x="0" y="0"/>
                </a:moveTo>
                <a:lnTo>
                  <a:pt x="4567999" y="0"/>
                </a:lnTo>
                <a:lnTo>
                  <a:pt x="4567999" y="352424"/>
                </a:lnTo>
                <a:lnTo>
                  <a:pt x="0" y="352424"/>
                </a:lnTo>
                <a:lnTo>
                  <a:pt x="0" y="0"/>
                </a:lnTo>
                <a:close/>
              </a:path>
            </a:pathLst>
          </a:custGeom>
          <a:solidFill>
            <a:srgbClr val="DA7462"/>
          </a:solidFill>
        </p:spPr>
        <p:txBody>
          <a:bodyPr wrap="square" lIns="0" tIns="0" rIns="0" bIns="0" rtlCol="0"/>
          <a:lstStyle/>
          <a:p>
            <a:endParaRPr/>
          </a:p>
        </p:txBody>
      </p:sp>
      <p:sp>
        <p:nvSpPr>
          <p:cNvPr id="12" name="TextBox 11">
            <a:extLst>
              <a:ext uri="{FF2B5EF4-FFF2-40B4-BE49-F238E27FC236}">
                <a16:creationId xmlns:a16="http://schemas.microsoft.com/office/drawing/2014/main" id="{8C12AA05-7F6C-743F-B829-976498B14966}"/>
              </a:ext>
            </a:extLst>
          </p:cNvPr>
          <p:cNvSpPr txBox="1"/>
          <p:nvPr/>
        </p:nvSpPr>
        <p:spPr>
          <a:xfrm>
            <a:off x="1225550" y="1035050"/>
            <a:ext cx="9151620" cy="916982"/>
          </a:xfrm>
          <a:prstGeom prst="rect">
            <a:avLst/>
          </a:prstGeom>
          <a:noFill/>
        </p:spPr>
        <p:txBody>
          <a:bodyPr wrap="square">
            <a:spAutoFit/>
          </a:bodyPr>
          <a:lstStyle/>
          <a:p>
            <a:pPr marL="342900" lvl="0" indent="-342900" algn="just">
              <a:lnSpc>
                <a:spcPct val="150000"/>
              </a:lnSpc>
              <a:spcAft>
                <a:spcPts val="800"/>
              </a:spcAft>
              <a:buFont typeface="Symbol" panose="05050102010706020507" pitchFamily="18" charset="2"/>
              <a:buChar char=""/>
            </a:pPr>
            <a:r>
              <a:rPr lang="en-US" sz="4000" b="1" dirty="0">
                <a:effectLst/>
                <a:latin typeface="Times New Roman" panose="02020603050405020304" pitchFamily="18" charset="0"/>
                <a:ea typeface="Calibri" panose="020F0502020204030204" pitchFamily="34" charset="0"/>
                <a:cs typeface="Mangal" panose="02040503050203030202" pitchFamily="18" charset="0"/>
              </a:rPr>
              <a:t>Motivation: -</a:t>
            </a:r>
            <a:endParaRPr lang="en-IN" sz="3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4" name="TextBox 13">
            <a:extLst>
              <a:ext uri="{FF2B5EF4-FFF2-40B4-BE49-F238E27FC236}">
                <a16:creationId xmlns:a16="http://schemas.microsoft.com/office/drawing/2014/main" id="{E0490BDF-7F6D-B038-46B6-15C49E536F78}"/>
              </a:ext>
            </a:extLst>
          </p:cNvPr>
          <p:cNvSpPr txBox="1"/>
          <p:nvPr/>
        </p:nvSpPr>
        <p:spPr>
          <a:xfrm>
            <a:off x="1073150" y="3490701"/>
            <a:ext cx="16383000" cy="5011949"/>
          </a:xfrm>
          <a:prstGeom prst="rect">
            <a:avLst/>
          </a:prstGeom>
          <a:noFill/>
        </p:spPr>
        <p:txBody>
          <a:bodyPr wrap="square">
            <a:spAutoFit/>
          </a:bodyPr>
          <a:lstStyle/>
          <a:p>
            <a:pPr marL="342900" indent="-342900">
              <a:lnSpc>
                <a:spcPct val="150000"/>
              </a:lnSpc>
              <a:buSzPts val="1400"/>
              <a:buFont typeface="Symbol" panose="05050102010706020507" pitchFamily="18" charset="2"/>
              <a:buChar char=""/>
            </a:pPr>
            <a:r>
              <a:rPr lang="en-IN" sz="3200" kern="100" dirty="0">
                <a:solidFill>
                  <a:srgbClr val="0D0D0D"/>
                </a:solidFill>
                <a:effectLst/>
                <a:latin typeface="Times New Roman" panose="02020603050405020304" pitchFamily="18" charset="0"/>
                <a:ea typeface="Times New Roman" panose="02020603050405020304" pitchFamily="18" charset="0"/>
              </a:rPr>
              <a:t>The web project for the Computer Society of India (CSI) is a transformative initiative, aiming to revitalize digital presence and member engagement. Motivated by the vision of creating a vibrant community, it seeks to enhance connectivity, streamline communication, and provide valuable resources. </a:t>
            </a:r>
            <a:endParaRPr lang="en-IN" sz="3200" kern="100" dirty="0">
              <a:solidFill>
                <a:srgbClr val="000000"/>
              </a:solidFill>
              <a:effectLst/>
              <a:latin typeface="Calibri" panose="020F0502020204030204" pitchFamily="34" charset="0"/>
              <a:ea typeface="Calibri" panose="020F0502020204030204" pitchFamily="34" charset="0"/>
            </a:endParaRPr>
          </a:p>
          <a:p>
            <a:pPr marL="342900" indent="-342900" algn="just">
              <a:lnSpc>
                <a:spcPct val="150000"/>
              </a:lnSpc>
              <a:buSzPts val="1400"/>
              <a:buFont typeface="Symbol" panose="05050102010706020507" pitchFamily="18" charset="2"/>
              <a:buChar char=""/>
            </a:pPr>
            <a:r>
              <a:rPr lang="en-IN" sz="3200" kern="100" dirty="0">
                <a:solidFill>
                  <a:srgbClr val="0D0D0D"/>
                </a:solidFill>
                <a:effectLst/>
                <a:latin typeface="Times New Roman" panose="02020603050405020304" pitchFamily="18" charset="0"/>
                <a:ea typeface="Times New Roman" panose="02020603050405020304" pitchFamily="18" charset="0"/>
              </a:rPr>
              <a:t>Ultimately, the project aspires to facilitate knowledge exchange, uphold CSI's reputation, and solidify its standing as a leader in the field of computer science and technology in India. </a:t>
            </a:r>
            <a:endParaRPr lang="en-IN" sz="3200" kern="1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SzPts val="1400"/>
              <a:buFont typeface="Symbol" panose="05050102010706020507" pitchFamily="18" charset="2"/>
              <a:buChar cha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0" y="0"/>
            <a:ext cx="347345" cy="3810000"/>
          </a:xfrm>
          <a:custGeom>
            <a:avLst/>
            <a:gdLst/>
            <a:ahLst/>
            <a:cxnLst/>
            <a:rect l="l" t="t" r="r" b="b"/>
            <a:pathLst>
              <a:path w="347345" h="3810000">
                <a:moveTo>
                  <a:pt x="0" y="0"/>
                </a:moveTo>
                <a:lnTo>
                  <a:pt x="346775" y="0"/>
                </a:lnTo>
                <a:lnTo>
                  <a:pt x="346775" y="3809708"/>
                </a:lnTo>
                <a:lnTo>
                  <a:pt x="0" y="3809708"/>
                </a:lnTo>
                <a:lnTo>
                  <a:pt x="0" y="0"/>
                </a:lnTo>
                <a:close/>
              </a:path>
            </a:pathLst>
          </a:custGeom>
          <a:solidFill>
            <a:srgbClr val="DA7462"/>
          </a:solidFill>
        </p:spPr>
        <p:txBody>
          <a:bodyPr wrap="square" lIns="0" tIns="0" rIns="0" bIns="0" rtlCol="0"/>
          <a:lstStyle/>
          <a:p>
            <a:endParaRPr/>
          </a:p>
        </p:txBody>
      </p:sp>
      <p:sp>
        <p:nvSpPr>
          <p:cNvPr id="10" name="TextBox 9">
            <a:extLst>
              <a:ext uri="{FF2B5EF4-FFF2-40B4-BE49-F238E27FC236}">
                <a16:creationId xmlns:a16="http://schemas.microsoft.com/office/drawing/2014/main" id="{700C5197-89F4-939B-982D-0FB1320DEC57}"/>
              </a:ext>
            </a:extLst>
          </p:cNvPr>
          <p:cNvSpPr txBox="1"/>
          <p:nvPr/>
        </p:nvSpPr>
        <p:spPr>
          <a:xfrm>
            <a:off x="1033005" y="3397250"/>
            <a:ext cx="14325600" cy="6405600"/>
          </a:xfrm>
          <a:prstGeom prst="rect">
            <a:avLst/>
          </a:prstGeom>
          <a:noFill/>
        </p:spPr>
        <p:txBody>
          <a:bodyPr wrap="square">
            <a:spAutoFit/>
          </a:bodyPr>
          <a:lstStyle/>
          <a:p>
            <a:pPr marL="457200" indent="-457200" algn="l">
              <a:buFont typeface="Arial" panose="020B0604020202020204" pitchFamily="34" charset="0"/>
              <a:buChar char="•"/>
            </a:pPr>
            <a:r>
              <a:rPr lang="en-US" sz="3200" b="1" i="0" dirty="0">
                <a:solidFill>
                  <a:srgbClr val="0D0D0D"/>
                </a:solidFill>
                <a:effectLst/>
                <a:latin typeface="Times New Roman" panose="02020603050405020304" pitchFamily="18" charset="0"/>
                <a:cs typeface="Times New Roman" panose="02020603050405020304" pitchFamily="18" charset="0"/>
              </a:rPr>
              <a:t>Physical Registration:</a:t>
            </a:r>
            <a:r>
              <a:rPr lang="en-US" sz="3200" b="0" i="0" dirty="0">
                <a:solidFill>
                  <a:srgbClr val="0D0D0D"/>
                </a:solidFill>
                <a:effectLst/>
                <a:latin typeface="Times New Roman" panose="02020603050405020304" pitchFamily="18" charset="0"/>
                <a:cs typeface="Times New Roman" panose="02020603050405020304" pitchFamily="18" charset="0"/>
              </a:rPr>
              <a:t> As you mentioned, students need to visit a physical location, such as the CSI office or a designated registration center, to complete the membership registration process.</a:t>
            </a:r>
          </a:p>
          <a:p>
            <a:pPr marL="457200" indent="-457200" algn="l">
              <a:buFont typeface="Arial" panose="020B0604020202020204" pitchFamily="34" charset="0"/>
              <a:buChar char="•"/>
            </a:pPr>
            <a:r>
              <a:rPr lang="en-US" sz="3200" b="1" i="0" dirty="0">
                <a:solidFill>
                  <a:srgbClr val="0D0D0D"/>
                </a:solidFill>
                <a:effectLst/>
                <a:latin typeface="Times New Roman" panose="02020603050405020304" pitchFamily="18" charset="0"/>
                <a:cs typeface="Times New Roman" panose="02020603050405020304" pitchFamily="18" charset="0"/>
              </a:rPr>
              <a:t>Paper Forms:</a:t>
            </a:r>
            <a:r>
              <a:rPr lang="en-US" sz="3200" b="0" i="0" dirty="0">
                <a:solidFill>
                  <a:srgbClr val="0D0D0D"/>
                </a:solidFill>
                <a:effectLst/>
                <a:latin typeface="Times New Roman" panose="02020603050405020304" pitchFamily="18" charset="0"/>
                <a:cs typeface="Times New Roman" panose="02020603050405020304" pitchFamily="18" charset="0"/>
              </a:rPr>
              <a:t> The registration process likely involves filling out paper forms with personal information, contact details, and any other required details for the membership application.</a:t>
            </a:r>
          </a:p>
          <a:p>
            <a:pPr marL="457200" indent="-457200" algn="l">
              <a:buFont typeface="Arial" panose="020B0604020202020204" pitchFamily="34" charset="0"/>
              <a:buChar char="•"/>
            </a:pPr>
            <a:r>
              <a:rPr lang="en-US" sz="3200" b="1" i="0" dirty="0">
                <a:solidFill>
                  <a:srgbClr val="0D0D0D"/>
                </a:solidFill>
                <a:effectLst/>
                <a:latin typeface="Times New Roman" panose="02020603050405020304" pitchFamily="18" charset="0"/>
                <a:cs typeface="Times New Roman" panose="02020603050405020304" pitchFamily="18" charset="0"/>
              </a:rPr>
              <a:t>Payment:</a:t>
            </a:r>
            <a:r>
              <a:rPr lang="en-US" sz="3200" b="0" i="0" dirty="0">
                <a:solidFill>
                  <a:srgbClr val="0D0D0D"/>
                </a:solidFill>
                <a:effectLst/>
                <a:latin typeface="Times New Roman" panose="02020603050405020304" pitchFamily="18" charset="0"/>
                <a:cs typeface="Times New Roman" panose="02020603050405020304" pitchFamily="18" charset="0"/>
              </a:rPr>
              <a:t> If there are membership fees, students may need to make the payment in person, either in cash or through other accepted payment methods.</a:t>
            </a:r>
          </a:p>
          <a:p>
            <a:pPr marL="457200" indent="-457200" algn="l">
              <a:buFont typeface="Arial" panose="020B0604020202020204" pitchFamily="34" charset="0"/>
              <a:buChar char="•"/>
            </a:pPr>
            <a:r>
              <a:rPr lang="en-US" sz="3200" b="1" i="0" dirty="0">
                <a:solidFill>
                  <a:srgbClr val="0D0D0D"/>
                </a:solidFill>
                <a:effectLst/>
                <a:latin typeface="Times New Roman" panose="02020603050405020304" pitchFamily="18" charset="0"/>
                <a:cs typeface="Times New Roman" panose="02020603050405020304" pitchFamily="18" charset="0"/>
              </a:rPr>
              <a:t>Documentation:</a:t>
            </a:r>
            <a:r>
              <a:rPr lang="en-US" sz="3200" b="0" i="0" dirty="0">
                <a:solidFill>
                  <a:srgbClr val="0D0D0D"/>
                </a:solidFill>
                <a:effectLst/>
                <a:latin typeface="Times New Roman" panose="02020603050405020304" pitchFamily="18" charset="0"/>
                <a:cs typeface="Times New Roman" panose="02020603050405020304" pitchFamily="18" charset="0"/>
              </a:rPr>
              <a:t> Students might be required to provide certain documents as proof of identity, student status, or any other relevant information.</a:t>
            </a:r>
          </a:p>
          <a:p>
            <a:pPr lvl="0" algn="just">
              <a:lnSpc>
                <a:spcPct val="150000"/>
              </a:lnSpc>
              <a:buSzPts val="1400"/>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SzPts val="1400"/>
              <a:buFont typeface="Symbol" panose="05050102010706020507" pitchFamily="18" charset="2"/>
              <a:buChar char=""/>
            </a:pP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6A5498A-001D-0BD1-E9EA-809FA2D33458}"/>
              </a:ext>
            </a:extLst>
          </p:cNvPr>
          <p:cNvSpPr txBox="1"/>
          <p:nvPr/>
        </p:nvSpPr>
        <p:spPr>
          <a:xfrm>
            <a:off x="1033005" y="1416050"/>
            <a:ext cx="9151620" cy="1368773"/>
          </a:xfrm>
          <a:prstGeom prst="rect">
            <a:avLst/>
          </a:prstGeom>
          <a:noFill/>
        </p:spPr>
        <p:txBody>
          <a:bodyPr wrap="square">
            <a:spAutoFit/>
          </a:bodyPr>
          <a:lstStyle/>
          <a:p>
            <a:pPr marL="228600">
              <a:lnSpc>
                <a:spcPct val="150000"/>
              </a:lnSpc>
            </a:pPr>
            <a:r>
              <a:rPr lang="en-IN" sz="1600" dirty="0">
                <a:effectLst/>
                <a:latin typeface="TimesNewRoman"/>
                <a:ea typeface="Calibri" panose="020F0502020204030204" pitchFamily="34" charset="0"/>
                <a:cs typeface="TimesNewRoman"/>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lvl="0" algn="just">
              <a:lnSpc>
                <a:spcPct val="150000"/>
              </a:lnSpc>
              <a:spcAft>
                <a:spcPts val="1000"/>
              </a:spcAft>
            </a:pPr>
            <a:r>
              <a:rPr lang="en-US" sz="4400" b="1" dirty="0">
                <a:effectLst/>
                <a:latin typeface="Times New Roman" panose="02020603050405020304" pitchFamily="18" charset="0"/>
                <a:ea typeface="Calibri" panose="020F0502020204030204" pitchFamily="34" charset="0"/>
                <a:cs typeface="Mangal" panose="02040503050203030202" pitchFamily="18" charset="0"/>
              </a:rPr>
              <a:t>Existing System: -</a:t>
            </a:r>
            <a:endParaRPr lang="en-IN" sz="3600"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32500" y="5157498"/>
            <a:ext cx="352425" cy="5124450"/>
          </a:xfrm>
          <a:custGeom>
            <a:avLst/>
            <a:gdLst/>
            <a:ahLst/>
            <a:cxnLst/>
            <a:rect l="l" t="t" r="r" b="b"/>
            <a:pathLst>
              <a:path w="352425" h="5124450">
                <a:moveTo>
                  <a:pt x="352424" y="5124449"/>
                </a:moveTo>
                <a:lnTo>
                  <a:pt x="0" y="5124449"/>
                </a:lnTo>
                <a:lnTo>
                  <a:pt x="0" y="0"/>
                </a:lnTo>
                <a:lnTo>
                  <a:pt x="352424" y="0"/>
                </a:lnTo>
                <a:lnTo>
                  <a:pt x="352424" y="5124449"/>
                </a:lnTo>
                <a:close/>
              </a:path>
            </a:pathLst>
          </a:custGeom>
          <a:solidFill>
            <a:srgbClr val="DA7462"/>
          </a:solidFill>
        </p:spPr>
        <p:txBody>
          <a:bodyPr wrap="square" lIns="0" tIns="0" rIns="0" bIns="0" rtlCol="0"/>
          <a:lstStyle/>
          <a:p>
            <a:endParaRPr/>
          </a:p>
        </p:txBody>
      </p:sp>
      <p:sp>
        <p:nvSpPr>
          <p:cNvPr id="3" name="object 3"/>
          <p:cNvSpPr/>
          <p:nvPr/>
        </p:nvSpPr>
        <p:spPr>
          <a:xfrm>
            <a:off x="0" y="0"/>
            <a:ext cx="352425" cy="3238500"/>
          </a:xfrm>
          <a:custGeom>
            <a:avLst/>
            <a:gdLst/>
            <a:ahLst/>
            <a:cxnLst/>
            <a:rect l="l" t="t" r="r" b="b"/>
            <a:pathLst>
              <a:path w="352425" h="3238500">
                <a:moveTo>
                  <a:pt x="352425" y="3238499"/>
                </a:moveTo>
                <a:lnTo>
                  <a:pt x="0" y="3238499"/>
                </a:lnTo>
                <a:lnTo>
                  <a:pt x="0" y="0"/>
                </a:lnTo>
                <a:lnTo>
                  <a:pt x="352425" y="0"/>
                </a:lnTo>
                <a:lnTo>
                  <a:pt x="352425" y="3238499"/>
                </a:lnTo>
                <a:close/>
              </a:path>
            </a:pathLst>
          </a:custGeom>
          <a:solidFill>
            <a:srgbClr val="DA7462"/>
          </a:solidFill>
        </p:spPr>
        <p:txBody>
          <a:bodyPr wrap="square" lIns="0" tIns="0" rIns="0" bIns="0" rtlCol="0"/>
          <a:lstStyle/>
          <a:p>
            <a:endParaRPr/>
          </a:p>
        </p:txBody>
      </p:sp>
      <p:sp>
        <p:nvSpPr>
          <p:cNvPr id="13" name="TextBox 12">
            <a:extLst>
              <a:ext uri="{FF2B5EF4-FFF2-40B4-BE49-F238E27FC236}">
                <a16:creationId xmlns:a16="http://schemas.microsoft.com/office/drawing/2014/main" id="{3B83840A-20D6-8E5D-5BD7-AFF8ABE73495}"/>
              </a:ext>
            </a:extLst>
          </p:cNvPr>
          <p:cNvSpPr txBox="1"/>
          <p:nvPr/>
        </p:nvSpPr>
        <p:spPr>
          <a:xfrm>
            <a:off x="692150" y="1602740"/>
            <a:ext cx="9151620" cy="1388906"/>
          </a:xfrm>
          <a:prstGeom prst="rect">
            <a:avLst/>
          </a:prstGeom>
          <a:noFill/>
        </p:spPr>
        <p:txBody>
          <a:bodyPr wrap="square">
            <a:spAutoFit/>
          </a:bodyPr>
          <a:lstStyle/>
          <a:p>
            <a:pPr marL="228600">
              <a:lnSpc>
                <a:spcPct val="150000"/>
              </a:lnSpc>
              <a:spcAft>
                <a:spcPts val="800"/>
              </a:spcAft>
            </a:pPr>
            <a:r>
              <a:rPr lang="en-IN" sz="16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1000"/>
              </a:spcAft>
            </a:pPr>
            <a:r>
              <a:rPr lang="en-US" sz="4000" b="1" dirty="0">
                <a:effectLst/>
                <a:latin typeface="Times New Roman" panose="02020603050405020304" pitchFamily="18" charset="0"/>
                <a:ea typeface="Calibri" panose="020F0502020204030204" pitchFamily="34" charset="0"/>
                <a:cs typeface="Mangal" panose="02040503050203030202" pitchFamily="18" charset="0"/>
              </a:rPr>
              <a:t> PROBLEM STATEMENT:  </a:t>
            </a:r>
            <a:endParaRPr lang="en-IN" sz="3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5" name="TextBox 14">
            <a:extLst>
              <a:ext uri="{FF2B5EF4-FFF2-40B4-BE49-F238E27FC236}">
                <a16:creationId xmlns:a16="http://schemas.microsoft.com/office/drawing/2014/main" id="{19063356-EEAD-F98D-6690-02E754346833}"/>
              </a:ext>
            </a:extLst>
          </p:cNvPr>
          <p:cNvSpPr txBox="1"/>
          <p:nvPr/>
        </p:nvSpPr>
        <p:spPr>
          <a:xfrm>
            <a:off x="728980" y="3702050"/>
            <a:ext cx="14136370" cy="3254865"/>
          </a:xfrm>
          <a:prstGeom prst="rect">
            <a:avLst/>
          </a:prstGeom>
          <a:noFill/>
        </p:spPr>
        <p:txBody>
          <a:bodyPr wrap="square">
            <a:spAutoFit/>
          </a:bodyPr>
          <a:lstStyle/>
          <a:p>
            <a:pPr marL="514350" indent="-514350" algn="just">
              <a:lnSpc>
                <a:spcPct val="150000"/>
              </a:lnSpc>
              <a:spcAft>
                <a:spcPts val="100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CSI faces challenges with an outdated website, inefficient communication channels, and limited member engagement. Event management, resource accessibility, training processes, and membership management need improvement. Collaboration with chapters, staying technologically updated, and ensuring security pose additional concerns. A comprehensive web project is essential to enhance CSI's overall effectiveness and efficiency. </a:t>
            </a:r>
            <a:endParaRPr lang="en-IN" sz="4000"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824</Words>
  <Application>Microsoft Office PowerPoint</Application>
  <PresentationFormat>Custom</PresentationFormat>
  <Paragraphs>87</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Söhne</vt:lpstr>
      <vt:lpstr>Symbol</vt:lpstr>
      <vt:lpstr>Times New Roman</vt:lpstr>
      <vt:lpstr>TimesNewRoman</vt:lpstr>
      <vt:lpstr>Verdana</vt:lpstr>
      <vt:lpstr>Wingdings</vt:lpstr>
      <vt:lpstr>Office Theme</vt:lpstr>
      <vt:lpstr>PowerPoint Presentation</vt:lpstr>
      <vt:lpstr>PowerPoint Presentation</vt:lpstr>
      <vt:lpstr>Content : </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Gulig</dc:creator>
  <cp:lastModifiedBy>Tejas Shinde</cp:lastModifiedBy>
  <cp:revision>16</cp:revision>
  <dcterms:created xsi:type="dcterms:W3CDTF">2024-02-14T18:13:08Z</dcterms:created>
  <dcterms:modified xsi:type="dcterms:W3CDTF">2024-03-07T08:07:10Z</dcterms:modified>
</cp:coreProperties>
</file>