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55" r:id="rId3"/>
  </p:sldMasterIdLst>
  <p:notesMasterIdLst>
    <p:notesMasterId r:id="rId21"/>
  </p:notesMasterIdLst>
  <p:sldIdLst>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CC33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88380" autoAdjust="0"/>
  </p:normalViewPr>
  <p:slideViewPr>
    <p:cSldViewPr>
      <p:cViewPr>
        <p:scale>
          <a:sx n="75" d="100"/>
          <a:sy n="75" d="100"/>
        </p:scale>
        <p:origin x="-12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170"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66564"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62594F3A-4DBB-4647-B5C5-529410F81A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2C1BE8F-164E-45EA-AA64-20F32D0A3EAA}" type="slidenum">
              <a:rPr lang="en-US" smtClean="0"/>
              <a:pPr/>
              <a:t>11</a:t>
            </a:fld>
            <a:endParaRPr lang="en-US" smtClean="0"/>
          </a:p>
        </p:txBody>
      </p:sp>
      <p:sp>
        <p:nvSpPr>
          <p:cNvPr id="80899" name="Rectangle 2"/>
          <p:cNvSpPr>
            <a:spLocks noRot="1" noChangeArrowheads="1" noTextEdit="1"/>
          </p:cNvSpPr>
          <p:nvPr>
            <p:ph type="sldImg"/>
          </p:nvPr>
        </p:nvSpPr>
        <p:spPr>
          <a:xfrm>
            <a:off x="1258888" y="720725"/>
            <a:ext cx="4800600" cy="3600450"/>
          </a:xfrm>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iteration_run_cover"/>
          <p:cNvPicPr>
            <a:picLocks noChangeAspect="1" noChangeArrowheads="1"/>
          </p:cNvPicPr>
          <p:nvPr/>
        </p:nvPicPr>
        <p:blipFill>
          <a:blip r:embed="rId2" cstate="print"/>
          <a:srcRect/>
          <a:stretch>
            <a:fillRect/>
          </a:stretch>
        </p:blipFill>
        <p:spPr bwMode="auto">
          <a:xfrm>
            <a:off x="0" y="-14288"/>
            <a:ext cx="9144000" cy="6899276"/>
          </a:xfrm>
          <a:prstGeom prst="rect">
            <a:avLst/>
          </a:prstGeom>
          <a:noFill/>
          <a:ln w="9525">
            <a:noFill/>
            <a:miter lim="800000"/>
            <a:headEnd/>
            <a:tailEnd/>
          </a:ln>
        </p:spPr>
      </p:pic>
      <p:sp>
        <p:nvSpPr>
          <p:cNvPr id="41989" name="Rectangle 5"/>
          <p:cNvSpPr>
            <a:spLocks noGrp="1" noChangeArrowheads="1"/>
          </p:cNvSpPr>
          <p:nvPr>
            <p:ph type="ctrTitle"/>
          </p:nvPr>
        </p:nvSpPr>
        <p:spPr>
          <a:xfrm>
            <a:off x="1219200" y="3505200"/>
            <a:ext cx="7772400" cy="704850"/>
          </a:xfrm>
        </p:spPr>
        <p:txBody>
          <a:bodyPr/>
          <a:lstStyle>
            <a:lvl1pPr algn="r">
              <a:defRPr sz="4400">
                <a:solidFill>
                  <a:srgbClr val="333333"/>
                </a:solidFill>
              </a:defRPr>
            </a:lvl1pPr>
          </a:lstStyle>
          <a:p>
            <a:r>
              <a:rPr lang="en-US"/>
              <a:t>Click to edit Master title style</a:t>
            </a:r>
          </a:p>
        </p:txBody>
      </p:sp>
      <p:sp>
        <p:nvSpPr>
          <p:cNvPr id="41991" name="Rectangle 7"/>
          <p:cNvSpPr>
            <a:spLocks noGrp="1" noChangeArrowheads="1"/>
          </p:cNvSpPr>
          <p:nvPr>
            <p:ph type="subTitle" idx="1"/>
          </p:nvPr>
        </p:nvSpPr>
        <p:spPr>
          <a:xfrm>
            <a:off x="1524000" y="4343400"/>
            <a:ext cx="7467600" cy="533400"/>
          </a:xfrm>
        </p:spPr>
        <p:txBody>
          <a:bodyPr/>
          <a:lstStyle>
            <a:lvl1pPr marL="0" indent="0" algn="r">
              <a:buFontTx/>
              <a:buNone/>
              <a:defRPr>
                <a:solidFill>
                  <a:srgbClr val="FF0000"/>
                </a:solidFill>
              </a:defRPr>
            </a:lvl1pPr>
          </a:lstStyle>
          <a:p>
            <a:r>
              <a:rPr lang="en-US"/>
              <a:t>Click to edit Master subtitle style</a:t>
            </a:r>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ftr" sz="quarter" idx="11"/>
          </p:nvPr>
        </p:nvSpPr>
        <p:spPr>
          <a:xfrm>
            <a:off x="3124200" y="6245225"/>
            <a:ext cx="2895600" cy="476250"/>
          </a:xfrm>
        </p:spPr>
        <p:txBody>
          <a:bodyPr/>
          <a:lstStyle>
            <a:lvl1pPr>
              <a:defRPr sz="1400">
                <a:solidFill>
                  <a:schemeClr val="tx1"/>
                </a:solidFill>
                <a:latin typeface="Arial" charset="0"/>
              </a:defRPr>
            </a:lvl1pPr>
          </a:lstStyle>
          <a:p>
            <a:pPr>
              <a:defRPr/>
            </a:pPr>
            <a:endParaRPr lang="en-US"/>
          </a:p>
        </p:txBody>
      </p:sp>
      <p:sp>
        <p:nvSpPr>
          <p:cNvPr id="7" name="Rectangle 4"/>
          <p:cNvSpPr>
            <a:spLocks noGrp="1" noChangeArrowheads="1"/>
          </p:cNvSpPr>
          <p:nvPr>
            <p:ph type="sldNum" sz="quarter" idx="12"/>
          </p:nvPr>
        </p:nvSpPr>
        <p:spPr>
          <a:xfrm>
            <a:off x="6553200" y="6245225"/>
            <a:ext cx="2133600" cy="476250"/>
          </a:xfrm>
        </p:spPr>
        <p:txBody>
          <a:bodyPr/>
          <a:lstStyle>
            <a:lvl1pPr>
              <a:defRPr sz="1400">
                <a:solidFill>
                  <a:schemeClr val="tx1"/>
                </a:solidFill>
                <a:latin typeface="Arial" charset="0"/>
              </a:defRPr>
            </a:lvl1pPr>
          </a:lstStyle>
          <a:p>
            <a:pPr>
              <a:defRPr/>
            </a:pPr>
            <a:fld id="{DF535351-BE8D-46A2-9F2A-FA4F7587A4C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6" name="Rectangle 8"/>
          <p:cNvSpPr>
            <a:spLocks noGrp="1" noChangeArrowheads="1"/>
          </p:cNvSpPr>
          <p:nvPr>
            <p:ph type="sldNum" sz="quarter" idx="12"/>
          </p:nvPr>
        </p:nvSpPr>
        <p:spPr>
          <a:ln/>
        </p:spPr>
        <p:txBody>
          <a:bodyPr/>
          <a:lstStyle>
            <a:lvl1pPr>
              <a:defRPr/>
            </a:lvl1pPr>
          </a:lstStyle>
          <a:p>
            <a:pPr>
              <a:defRPr/>
            </a:pPr>
            <a:fld id="{5FC6624C-9634-442B-97AA-EF7B853C15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2133600" cy="6248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52400" y="152400"/>
            <a:ext cx="62484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6" name="Rectangle 8"/>
          <p:cNvSpPr>
            <a:spLocks noGrp="1" noChangeArrowheads="1"/>
          </p:cNvSpPr>
          <p:nvPr>
            <p:ph type="sldNum" sz="quarter" idx="12"/>
          </p:nvPr>
        </p:nvSpPr>
        <p:spPr>
          <a:ln/>
        </p:spPr>
        <p:txBody>
          <a:bodyPr/>
          <a:lstStyle>
            <a:lvl1pPr>
              <a:defRPr/>
            </a:lvl1pPr>
          </a:lstStyle>
          <a:p>
            <a:pPr>
              <a:defRPr/>
            </a:pPr>
            <a:fld id="{9973902F-759A-4854-AE4E-F2424A790DB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886200" y="6667500"/>
            <a:ext cx="5257800" cy="190500"/>
          </a:xfrm>
          <a:prstGeom prst="rect">
            <a:avLst/>
          </a:prstGeom>
          <a:noFill/>
          <a:ln w="9525">
            <a:noFill/>
            <a:miter lim="800000"/>
            <a:headEnd/>
            <a:tailEnd/>
          </a:ln>
          <a:effectLst/>
        </p:spPr>
        <p:txBody>
          <a:bodyPr/>
          <a:lstStyle/>
          <a:p>
            <a:pPr algn="r">
              <a:lnSpc>
                <a:spcPct val="75000"/>
              </a:lnSpc>
              <a:spcBef>
                <a:spcPct val="50000"/>
              </a:spcBef>
              <a:spcAft>
                <a:spcPct val="40000"/>
              </a:spcAft>
              <a:buClr>
                <a:schemeClr val="bg1"/>
              </a:buClr>
              <a:buFont typeface="Times" pitchFamily="18" charset="0"/>
              <a:buNone/>
              <a:defRPr/>
            </a:pPr>
            <a:r>
              <a:rPr lang="en-US" sz="900">
                <a:latin typeface="Verdana" pitchFamily="34" charset="0"/>
                <a:cs typeface="Arial" charset="0"/>
              </a:rPr>
              <a:t>Tech Mahindra Limited confidential</a:t>
            </a:r>
          </a:p>
        </p:txBody>
      </p:sp>
      <p:sp>
        <p:nvSpPr>
          <p:cNvPr id="5" name="Line 5"/>
          <p:cNvSpPr>
            <a:spLocks noChangeShapeType="1"/>
          </p:cNvSpPr>
          <p:nvPr/>
        </p:nvSpPr>
        <p:spPr bwMode="auto">
          <a:xfrm>
            <a:off x="0" y="6629400"/>
            <a:ext cx="9144000" cy="0"/>
          </a:xfrm>
          <a:prstGeom prst="line">
            <a:avLst/>
          </a:prstGeom>
          <a:noFill/>
          <a:ln w="9525">
            <a:solidFill>
              <a:schemeClr val="bg2"/>
            </a:solidFill>
            <a:round/>
            <a:headEnd/>
            <a:tailEnd/>
          </a:ln>
          <a:effectLst/>
        </p:spPr>
        <p:txBody>
          <a:bodyPr/>
          <a:lstStyle/>
          <a:p>
            <a:pPr>
              <a:defRPr/>
            </a:pPr>
            <a:endParaRPr lang="en-IN"/>
          </a:p>
        </p:txBody>
      </p:sp>
      <p:sp>
        <p:nvSpPr>
          <p:cNvPr id="6" name="Text Box 6"/>
          <p:cNvSpPr txBox="1">
            <a:spLocks noChangeArrowheads="1"/>
          </p:cNvSpPr>
          <p:nvPr/>
        </p:nvSpPr>
        <p:spPr bwMode="auto">
          <a:xfrm>
            <a:off x="152400" y="6694488"/>
            <a:ext cx="2514600" cy="136525"/>
          </a:xfrm>
          <a:prstGeom prst="rect">
            <a:avLst/>
          </a:prstGeom>
          <a:noFill/>
          <a:ln w="9525">
            <a:noFill/>
            <a:miter lim="800000"/>
            <a:headEnd/>
            <a:tailEnd/>
          </a:ln>
          <a:effectLst/>
        </p:spPr>
        <p:txBody>
          <a:bodyPr lIns="0" tIns="0" rIns="0" bIns="0">
            <a:spAutoFit/>
          </a:bodyPr>
          <a:lstStyle/>
          <a:p>
            <a:pPr>
              <a:spcBef>
                <a:spcPct val="50000"/>
              </a:spcBef>
              <a:defRPr/>
            </a:pPr>
            <a:r>
              <a:rPr lang="en-US" sz="900">
                <a:latin typeface="Verdana" pitchFamily="34" charset="0"/>
              </a:rPr>
              <a:t>© Tech Mahindra Limited 2008</a:t>
            </a:r>
          </a:p>
        </p:txBody>
      </p:sp>
      <p:pic>
        <p:nvPicPr>
          <p:cNvPr id="7" name="Picture 7" descr="theme_4"/>
          <p:cNvPicPr>
            <a:picLocks noChangeAspect="1" noChangeArrowheads="1"/>
          </p:cNvPicPr>
          <p:nvPr/>
        </p:nvPicPr>
        <p:blipFill>
          <a:blip r:embed="rId2" cstate="print"/>
          <a:srcRect/>
          <a:stretch>
            <a:fillRect/>
          </a:stretch>
        </p:blipFill>
        <p:spPr bwMode="auto">
          <a:xfrm>
            <a:off x="0" y="2371725"/>
            <a:ext cx="9144000" cy="2114550"/>
          </a:xfrm>
          <a:prstGeom prst="rect">
            <a:avLst/>
          </a:prstGeom>
          <a:noFill/>
          <a:ln w="9525">
            <a:noFill/>
            <a:miter lim="800000"/>
            <a:headEnd/>
            <a:tailEnd/>
          </a:ln>
        </p:spPr>
      </p:pic>
      <p:sp>
        <p:nvSpPr>
          <p:cNvPr id="496642" name="Rectangle 2"/>
          <p:cNvSpPr>
            <a:spLocks noGrp="1" noChangeArrowheads="1"/>
          </p:cNvSpPr>
          <p:nvPr>
            <p:ph type="ctrTitle"/>
          </p:nvPr>
        </p:nvSpPr>
        <p:spPr>
          <a:xfrm>
            <a:off x="1143000" y="4449763"/>
            <a:ext cx="7467600" cy="838200"/>
          </a:xfrm>
        </p:spPr>
        <p:txBody>
          <a:bodyPr lIns="91440" anchor="t"/>
          <a:lstStyle>
            <a:lvl1pPr>
              <a:defRPr sz="3200">
                <a:solidFill>
                  <a:srgbClr val="FF0000"/>
                </a:solidFill>
              </a:defRPr>
            </a:lvl1pPr>
          </a:lstStyle>
          <a:p>
            <a:r>
              <a:rPr lang="en-US"/>
              <a:t>Click to edit Master title style</a:t>
            </a:r>
          </a:p>
        </p:txBody>
      </p:sp>
      <p:sp>
        <p:nvSpPr>
          <p:cNvPr id="496643" name="Rectangle 3"/>
          <p:cNvSpPr>
            <a:spLocks noGrp="1" noChangeArrowheads="1"/>
          </p:cNvSpPr>
          <p:nvPr>
            <p:ph type="subTitle" idx="1"/>
          </p:nvPr>
        </p:nvSpPr>
        <p:spPr>
          <a:xfrm>
            <a:off x="1143000" y="5943600"/>
            <a:ext cx="7480300" cy="533400"/>
          </a:xfrm>
        </p:spPr>
        <p:txBody>
          <a:bodyPr/>
          <a:lstStyle>
            <a:lvl1pPr marL="0" indent="0">
              <a:buFont typeface="Wingdings" pitchFamily="2" charset="2"/>
              <a:buNone/>
              <a:defRPr sz="2400"/>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76F43450-7222-41A4-8B31-8D067D3D67F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69294383-4282-4639-8989-1EAAFACED4C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C935E638-3B4D-4FF0-9590-CEAEA46C706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9" name="Rectangle 8"/>
          <p:cNvSpPr>
            <a:spLocks noGrp="1" noChangeArrowheads="1"/>
          </p:cNvSpPr>
          <p:nvPr>
            <p:ph type="sldNum" sz="quarter" idx="12"/>
          </p:nvPr>
        </p:nvSpPr>
        <p:spPr>
          <a:ln/>
        </p:spPr>
        <p:txBody>
          <a:bodyPr/>
          <a:lstStyle>
            <a:lvl1pPr>
              <a:defRPr/>
            </a:lvl1pPr>
          </a:lstStyle>
          <a:p>
            <a:pPr>
              <a:defRPr/>
            </a:pPr>
            <a:fld id="{827C968B-E837-471B-9801-2EDC9099550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5" name="Rectangle 8"/>
          <p:cNvSpPr>
            <a:spLocks noGrp="1" noChangeArrowheads="1"/>
          </p:cNvSpPr>
          <p:nvPr>
            <p:ph type="sldNum" sz="quarter" idx="12"/>
          </p:nvPr>
        </p:nvSpPr>
        <p:spPr>
          <a:ln/>
        </p:spPr>
        <p:txBody>
          <a:bodyPr/>
          <a:lstStyle>
            <a:lvl1pPr>
              <a:defRPr/>
            </a:lvl1pPr>
          </a:lstStyle>
          <a:p>
            <a:pPr>
              <a:defRPr/>
            </a:pPr>
            <a:fld id="{EAE7B6BC-000F-43E2-AAA6-899988C3FFC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4" name="Rectangle 8"/>
          <p:cNvSpPr>
            <a:spLocks noGrp="1" noChangeArrowheads="1"/>
          </p:cNvSpPr>
          <p:nvPr>
            <p:ph type="sldNum" sz="quarter" idx="12"/>
          </p:nvPr>
        </p:nvSpPr>
        <p:spPr>
          <a:ln/>
        </p:spPr>
        <p:txBody>
          <a:bodyPr/>
          <a:lstStyle>
            <a:lvl1pPr>
              <a:defRPr/>
            </a:lvl1pPr>
          </a:lstStyle>
          <a:p>
            <a:pPr>
              <a:defRPr/>
            </a:pPr>
            <a:fld id="{B4821915-AB4F-4C6C-ADE4-88265812B43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6183A47A-C51F-4BA1-B637-ABFEFB3D87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6" name="Rectangle 8"/>
          <p:cNvSpPr>
            <a:spLocks noGrp="1" noChangeArrowheads="1"/>
          </p:cNvSpPr>
          <p:nvPr>
            <p:ph type="sldNum" sz="quarter" idx="12"/>
          </p:nvPr>
        </p:nvSpPr>
        <p:spPr>
          <a:ln/>
        </p:spPr>
        <p:txBody>
          <a:bodyPr/>
          <a:lstStyle>
            <a:lvl1pPr>
              <a:defRPr/>
            </a:lvl1pPr>
          </a:lstStyle>
          <a:p>
            <a:pPr>
              <a:defRPr/>
            </a:pPr>
            <a:fld id="{17E1B48D-5D0E-4EAB-A2F5-D05BF06180F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67903CCD-719B-4681-9972-EEFA3E45077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A3D8DC66-E3F5-4CA9-A9CD-7A1E0BA1CCE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CD7C4155-DBA6-4F74-B75B-243778E0EDC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685800"/>
            <a:ext cx="8229600" cy="5638800"/>
          </a:xfrm>
        </p:spPr>
        <p:txBody>
          <a:bodyPr/>
          <a:lstStyle/>
          <a:p>
            <a:pPr lvl="0"/>
            <a:endParaRPr lang="en-IN"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4466237E-7FAE-4C5D-AF92-550FFA747137}"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495800" y="685800"/>
            <a:ext cx="4038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495800" y="3581400"/>
            <a:ext cx="4038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8" name="Rectangle 8"/>
          <p:cNvSpPr>
            <a:spLocks noGrp="1" noChangeArrowheads="1"/>
          </p:cNvSpPr>
          <p:nvPr>
            <p:ph type="sldNum" sz="quarter" idx="12"/>
          </p:nvPr>
        </p:nvSpPr>
        <p:spPr>
          <a:ln/>
        </p:spPr>
        <p:txBody>
          <a:bodyPr/>
          <a:lstStyle>
            <a:lvl1pPr>
              <a:defRPr/>
            </a:lvl1pPr>
          </a:lstStyle>
          <a:p>
            <a:pPr>
              <a:defRPr/>
            </a:pPr>
            <a:fld id="{F4F74E61-BAFB-4FA6-AC54-3EC0891F64CA}"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7119F656-9585-4C32-97A8-27D20877BFF1}"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new_logo_sml"/>
          <p:cNvPicPr>
            <a:picLocks noChangeAspect="1" noChangeArrowheads="1"/>
          </p:cNvPicPr>
          <p:nvPr/>
        </p:nvPicPr>
        <p:blipFill>
          <a:blip r:embed="rId2" cstate="print"/>
          <a:srcRect/>
          <a:stretch>
            <a:fillRect/>
          </a:stretch>
        </p:blipFill>
        <p:spPr bwMode="auto">
          <a:xfrm>
            <a:off x="6834188" y="125413"/>
            <a:ext cx="2209800" cy="427037"/>
          </a:xfrm>
          <a:prstGeom prst="rect">
            <a:avLst/>
          </a:prstGeom>
          <a:noFill/>
          <a:ln w="9525">
            <a:noFill/>
            <a:miter lim="800000"/>
            <a:headEnd/>
            <a:tailEnd/>
          </a:ln>
        </p:spPr>
      </p:pic>
      <p:sp>
        <p:nvSpPr>
          <p:cNvPr id="5" name="Line 8"/>
          <p:cNvSpPr>
            <a:spLocks noChangeShapeType="1"/>
          </p:cNvSpPr>
          <p:nvPr/>
        </p:nvSpPr>
        <p:spPr bwMode="auto">
          <a:xfrm>
            <a:off x="0" y="6629400"/>
            <a:ext cx="9144000" cy="0"/>
          </a:xfrm>
          <a:prstGeom prst="line">
            <a:avLst/>
          </a:prstGeom>
          <a:noFill/>
          <a:ln w="9525">
            <a:solidFill>
              <a:schemeClr val="bg2"/>
            </a:solidFill>
            <a:round/>
            <a:headEnd/>
            <a:tailEnd/>
          </a:ln>
          <a:effectLst/>
        </p:spPr>
        <p:txBody>
          <a:bodyPr/>
          <a:lstStyle/>
          <a:p>
            <a:pPr>
              <a:defRPr/>
            </a:pPr>
            <a:endParaRPr lang="en-IN"/>
          </a:p>
        </p:txBody>
      </p:sp>
      <p:pic>
        <p:nvPicPr>
          <p:cNvPr id="6" name="Picture 9" descr="cover_ppt"/>
          <p:cNvPicPr>
            <a:picLocks noChangeAspect="1" noChangeArrowheads="1"/>
          </p:cNvPicPr>
          <p:nvPr/>
        </p:nvPicPr>
        <p:blipFill>
          <a:blip r:embed="rId3" cstate="print"/>
          <a:srcRect t="21918" b="19635"/>
          <a:stretch>
            <a:fillRect/>
          </a:stretch>
        </p:blipFill>
        <p:spPr bwMode="auto">
          <a:xfrm>
            <a:off x="0" y="3581400"/>
            <a:ext cx="9144000" cy="1219200"/>
          </a:xfrm>
          <a:prstGeom prst="rect">
            <a:avLst/>
          </a:prstGeom>
          <a:noFill/>
          <a:ln w="9525">
            <a:noFill/>
            <a:miter lim="800000"/>
            <a:headEnd/>
            <a:tailEnd/>
          </a:ln>
        </p:spPr>
      </p:pic>
      <p:sp>
        <p:nvSpPr>
          <p:cNvPr id="499714" name="Rectangle 2"/>
          <p:cNvSpPr>
            <a:spLocks noGrp="1" noChangeArrowheads="1"/>
          </p:cNvSpPr>
          <p:nvPr>
            <p:ph type="ctrTitle"/>
          </p:nvPr>
        </p:nvSpPr>
        <p:spPr>
          <a:xfrm>
            <a:off x="990600" y="2667000"/>
            <a:ext cx="6324600" cy="533400"/>
          </a:xfrm>
          <a:ln algn="ctr"/>
        </p:spPr>
        <p:txBody>
          <a:bodyPr lIns="182880" anchor="ctr"/>
          <a:lstStyle>
            <a:lvl1pPr>
              <a:defRPr sz="3200">
                <a:solidFill>
                  <a:schemeClr val="tx1"/>
                </a:solidFill>
              </a:defRPr>
            </a:lvl1pPr>
          </a:lstStyle>
          <a:p>
            <a:r>
              <a:rPr lang="en-US"/>
              <a:t>Click to edit Master title style</a:t>
            </a:r>
          </a:p>
        </p:txBody>
      </p:sp>
      <p:sp>
        <p:nvSpPr>
          <p:cNvPr id="499715" name="Rectangle 3"/>
          <p:cNvSpPr>
            <a:spLocks noGrp="1" noChangeArrowheads="1"/>
          </p:cNvSpPr>
          <p:nvPr>
            <p:ph type="subTitle" idx="1"/>
          </p:nvPr>
        </p:nvSpPr>
        <p:spPr>
          <a:xfrm>
            <a:off x="1143000" y="5448300"/>
            <a:ext cx="6096000" cy="419100"/>
          </a:xfrm>
          <a:ln algn="ctr"/>
        </p:spPr>
        <p:txBody>
          <a:bodyPr lIns="182880" anchor="ctr"/>
          <a:lstStyle>
            <a:lvl1pPr marL="176213" indent="-176213">
              <a:defRPr sz="2400">
                <a:solidFill>
                  <a:schemeClr val="tx1"/>
                </a:solidFill>
              </a:defRPr>
            </a:lvl1pPr>
          </a:lstStyle>
          <a:p>
            <a:r>
              <a:rPr lang="en-US"/>
              <a:t>Click to edit Master subtitle style</a:t>
            </a:r>
          </a:p>
        </p:txBody>
      </p:sp>
      <p:sp>
        <p:nvSpPr>
          <p:cNvPr id="7" name="Rectangle 4"/>
          <p:cNvSpPr>
            <a:spLocks noGrp="1" noChangeArrowheads="1"/>
          </p:cNvSpPr>
          <p:nvPr>
            <p:ph type="ftr" sz="quarter" idx="10"/>
          </p:nvPr>
        </p:nvSpPr>
        <p:spPr>
          <a:xfrm>
            <a:off x="3124200" y="6637338"/>
            <a:ext cx="3962400" cy="228600"/>
          </a:xfrm>
        </p:spPr>
        <p:txBody>
          <a:bodyPr/>
          <a:lstStyle>
            <a:lvl1pPr algn="l">
              <a:defRPr sz="1400">
                <a:solidFill>
                  <a:schemeClr val="tx1"/>
                </a:solidFill>
              </a:defRPr>
            </a:lvl1pPr>
          </a:lstStyle>
          <a:p>
            <a:pPr>
              <a:defRPr/>
            </a:pPr>
            <a:endParaRPr lang="en-US"/>
          </a:p>
        </p:txBody>
      </p:sp>
      <p:sp>
        <p:nvSpPr>
          <p:cNvPr id="8" name="Rectangle 5"/>
          <p:cNvSpPr>
            <a:spLocks noGrp="1" noChangeArrowheads="1"/>
          </p:cNvSpPr>
          <p:nvPr>
            <p:ph type="sldNum" sz="quarter" idx="11"/>
          </p:nvPr>
        </p:nvSpPr>
        <p:spPr>
          <a:xfrm>
            <a:off x="8915400" y="6637338"/>
            <a:ext cx="228600" cy="228600"/>
          </a:xfrm>
        </p:spPr>
        <p:txBody>
          <a:bodyPr wrap="square"/>
          <a:lstStyle>
            <a:lvl1pPr>
              <a:defRPr>
                <a:solidFill>
                  <a:schemeClr val="tx1"/>
                </a:solidFill>
              </a:defRPr>
            </a:lvl1pPr>
          </a:lstStyle>
          <a:p>
            <a:pPr>
              <a:defRPr/>
            </a:pPr>
            <a:fld id="{1244FB09-3BE2-4BA7-BF5F-1A8526452EB8}" type="slidenum">
              <a:rPr lang="en-US"/>
              <a:pPr>
                <a:defRPr/>
              </a:pPr>
              <a:t>‹#›</a:t>
            </a:fld>
            <a:endParaRPr lang="en-US"/>
          </a:p>
        </p:txBody>
      </p:sp>
      <p:sp>
        <p:nvSpPr>
          <p:cNvPr id="9" name="Rectangle 6"/>
          <p:cNvSpPr>
            <a:spLocks noGrp="1" noChangeArrowheads="1"/>
          </p:cNvSpPr>
          <p:nvPr>
            <p:ph type="dt" sz="half" idx="12"/>
          </p:nvPr>
        </p:nvSpPr>
        <p:spPr>
          <a:xfrm>
            <a:off x="1219200" y="6604000"/>
            <a:ext cx="1905000" cy="300038"/>
          </a:xfrm>
        </p:spPr>
        <p:txBody>
          <a:bodyPr/>
          <a:lstStyle>
            <a:lvl1pPr>
              <a:defRPr>
                <a:solidFill>
                  <a:schemeClr val="tx1"/>
                </a:solidFill>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4D954D40-8AD7-47FA-85FE-25899176DF5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C07543A0-C72C-44E8-8CAA-D4A20FB9B7C2}"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10EBE495-66E5-4125-91EA-5F1A48D2E4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6" name="Rectangle 8"/>
          <p:cNvSpPr>
            <a:spLocks noGrp="1" noChangeArrowheads="1"/>
          </p:cNvSpPr>
          <p:nvPr>
            <p:ph type="sldNum" sz="quarter" idx="12"/>
          </p:nvPr>
        </p:nvSpPr>
        <p:spPr>
          <a:ln/>
        </p:spPr>
        <p:txBody>
          <a:bodyPr/>
          <a:lstStyle>
            <a:lvl1pPr>
              <a:defRPr/>
            </a:lvl1pPr>
          </a:lstStyle>
          <a:p>
            <a:pPr>
              <a:defRPr/>
            </a:pPr>
            <a:fld id="{61F01081-C916-4555-AAC3-4D9A60636DD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9" name="Rectangle 8"/>
          <p:cNvSpPr>
            <a:spLocks noGrp="1" noChangeArrowheads="1"/>
          </p:cNvSpPr>
          <p:nvPr>
            <p:ph type="sldNum" sz="quarter" idx="12"/>
          </p:nvPr>
        </p:nvSpPr>
        <p:spPr>
          <a:ln/>
        </p:spPr>
        <p:txBody>
          <a:bodyPr/>
          <a:lstStyle>
            <a:lvl1pPr>
              <a:defRPr/>
            </a:lvl1pPr>
          </a:lstStyle>
          <a:p>
            <a:pPr>
              <a:defRPr/>
            </a:pPr>
            <a:fld id="{A1BBFBF9-6B5C-4BBE-A105-76124B8AF67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5" name="Rectangle 8"/>
          <p:cNvSpPr>
            <a:spLocks noGrp="1" noChangeArrowheads="1"/>
          </p:cNvSpPr>
          <p:nvPr>
            <p:ph type="sldNum" sz="quarter" idx="12"/>
          </p:nvPr>
        </p:nvSpPr>
        <p:spPr>
          <a:ln/>
        </p:spPr>
        <p:txBody>
          <a:bodyPr/>
          <a:lstStyle>
            <a:lvl1pPr>
              <a:defRPr/>
            </a:lvl1pPr>
          </a:lstStyle>
          <a:p>
            <a:pPr>
              <a:defRPr/>
            </a:pPr>
            <a:fld id="{24450CA7-D7A9-418E-9C2C-227C50DFFE8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4" name="Rectangle 8"/>
          <p:cNvSpPr>
            <a:spLocks noGrp="1" noChangeArrowheads="1"/>
          </p:cNvSpPr>
          <p:nvPr>
            <p:ph type="sldNum" sz="quarter" idx="12"/>
          </p:nvPr>
        </p:nvSpPr>
        <p:spPr>
          <a:ln/>
        </p:spPr>
        <p:txBody>
          <a:bodyPr/>
          <a:lstStyle>
            <a:lvl1pPr>
              <a:defRPr/>
            </a:lvl1pPr>
          </a:lstStyle>
          <a:p>
            <a:pPr>
              <a:defRPr/>
            </a:pPr>
            <a:fld id="{4D3A2F64-8E1A-4B77-8468-E69EC5FFA26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B354794D-5A73-4020-8308-1683C121203F}"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7" name="Rectangle 8"/>
          <p:cNvSpPr>
            <a:spLocks noGrp="1" noChangeArrowheads="1"/>
          </p:cNvSpPr>
          <p:nvPr>
            <p:ph type="sldNum" sz="quarter" idx="12"/>
          </p:nvPr>
        </p:nvSpPr>
        <p:spPr>
          <a:ln/>
        </p:spPr>
        <p:txBody>
          <a:bodyPr/>
          <a:lstStyle>
            <a:lvl1pPr>
              <a:defRPr/>
            </a:lvl1pPr>
          </a:lstStyle>
          <a:p>
            <a:pPr>
              <a:defRPr/>
            </a:pPr>
            <a:fld id="{0A8AF7E2-89FE-4B7B-BB16-2E389E69CFC2}"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3B017444-CC03-42FA-A08D-6D60BD61D3F8}"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2008 Tech Mahindra Limited</a:t>
            </a:r>
          </a:p>
        </p:txBody>
      </p:sp>
      <p:sp>
        <p:nvSpPr>
          <p:cNvPr id="6" name="Rectangle 8"/>
          <p:cNvSpPr>
            <a:spLocks noGrp="1" noChangeArrowheads="1"/>
          </p:cNvSpPr>
          <p:nvPr>
            <p:ph type="sldNum" sz="quarter" idx="12"/>
          </p:nvPr>
        </p:nvSpPr>
        <p:spPr>
          <a:ln/>
        </p:spPr>
        <p:txBody>
          <a:bodyPr/>
          <a:lstStyle>
            <a:lvl1pPr>
              <a:defRPr/>
            </a:lvl1pPr>
          </a:lstStyle>
          <a:p>
            <a:pPr>
              <a:defRPr/>
            </a:pPr>
            <a:fld id="{7409F558-CAAC-436D-B54A-EE82D9E15E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28600" y="1143000"/>
            <a:ext cx="41529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33900" y="1143000"/>
            <a:ext cx="41529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7" name="Rectangle 8"/>
          <p:cNvSpPr>
            <a:spLocks noGrp="1" noChangeArrowheads="1"/>
          </p:cNvSpPr>
          <p:nvPr>
            <p:ph type="sldNum" sz="quarter" idx="12"/>
          </p:nvPr>
        </p:nvSpPr>
        <p:spPr>
          <a:ln/>
        </p:spPr>
        <p:txBody>
          <a:bodyPr/>
          <a:lstStyle>
            <a:lvl1pPr>
              <a:defRPr/>
            </a:lvl1pPr>
          </a:lstStyle>
          <a:p>
            <a:pPr>
              <a:defRPr/>
            </a:pPr>
            <a:fld id="{CAA225E6-C8BE-41AC-AC29-D12F7A971E5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9" name="Rectangle 8"/>
          <p:cNvSpPr>
            <a:spLocks noGrp="1" noChangeArrowheads="1"/>
          </p:cNvSpPr>
          <p:nvPr>
            <p:ph type="sldNum" sz="quarter" idx="12"/>
          </p:nvPr>
        </p:nvSpPr>
        <p:spPr>
          <a:ln/>
        </p:spPr>
        <p:txBody>
          <a:bodyPr/>
          <a:lstStyle>
            <a:lvl1pPr>
              <a:defRPr/>
            </a:lvl1pPr>
          </a:lstStyle>
          <a:p>
            <a:pPr>
              <a:defRPr/>
            </a:pPr>
            <a:fld id="{7450535B-B698-4B04-BCDD-CCE9A826516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5" name="Rectangle 8"/>
          <p:cNvSpPr>
            <a:spLocks noGrp="1" noChangeArrowheads="1"/>
          </p:cNvSpPr>
          <p:nvPr>
            <p:ph type="sldNum" sz="quarter" idx="12"/>
          </p:nvPr>
        </p:nvSpPr>
        <p:spPr>
          <a:ln/>
        </p:spPr>
        <p:txBody>
          <a:bodyPr/>
          <a:lstStyle>
            <a:lvl1pPr>
              <a:defRPr/>
            </a:lvl1pPr>
          </a:lstStyle>
          <a:p>
            <a:pPr>
              <a:defRPr/>
            </a:pPr>
            <a:fld id="{16AB3A90-72D2-4BE0-8A83-2F214FF1EE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4" name="Rectangle 8"/>
          <p:cNvSpPr>
            <a:spLocks noGrp="1" noChangeArrowheads="1"/>
          </p:cNvSpPr>
          <p:nvPr>
            <p:ph type="sldNum" sz="quarter" idx="12"/>
          </p:nvPr>
        </p:nvSpPr>
        <p:spPr>
          <a:ln/>
        </p:spPr>
        <p:txBody>
          <a:bodyPr/>
          <a:lstStyle>
            <a:lvl1pPr>
              <a:defRPr/>
            </a:lvl1pPr>
          </a:lstStyle>
          <a:p>
            <a:pPr>
              <a:defRPr/>
            </a:pPr>
            <a:fld id="{4E674E07-9F86-4014-BC44-60EC099BC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7" name="Rectangle 8"/>
          <p:cNvSpPr>
            <a:spLocks noGrp="1" noChangeArrowheads="1"/>
          </p:cNvSpPr>
          <p:nvPr>
            <p:ph type="sldNum" sz="quarter" idx="12"/>
          </p:nvPr>
        </p:nvSpPr>
        <p:spPr>
          <a:ln/>
        </p:spPr>
        <p:txBody>
          <a:bodyPr/>
          <a:lstStyle>
            <a:lvl1pPr>
              <a:defRPr/>
            </a:lvl1pPr>
          </a:lstStyle>
          <a:p>
            <a:pPr>
              <a:defRPr/>
            </a:pPr>
            <a:fld id="{B224700D-2996-4F46-92AE-7AF5FC43DB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Copyright </a:t>
            </a:r>
            <a:r>
              <a:rPr lang="en-US" b="1"/>
              <a:t> Tech Mahindra Ltd.</a:t>
            </a:r>
          </a:p>
        </p:txBody>
      </p:sp>
      <p:sp>
        <p:nvSpPr>
          <p:cNvPr id="7" name="Rectangle 8"/>
          <p:cNvSpPr>
            <a:spLocks noGrp="1" noChangeArrowheads="1"/>
          </p:cNvSpPr>
          <p:nvPr>
            <p:ph type="sldNum" sz="quarter" idx="12"/>
          </p:nvPr>
        </p:nvSpPr>
        <p:spPr>
          <a:ln/>
        </p:spPr>
        <p:txBody>
          <a:bodyPr/>
          <a:lstStyle>
            <a:lvl1pPr>
              <a:defRPr/>
            </a:lvl1pPr>
          </a:lstStyle>
          <a:p>
            <a:pPr>
              <a:defRPr/>
            </a:pPr>
            <a:fld id="{F75D43E1-1515-40B1-BA9C-E77C92FE39E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5.jpeg"/><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2296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1430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pic>
        <p:nvPicPr>
          <p:cNvPr id="1029" name="Picture 5" descr="middleware"/>
          <p:cNvPicPr>
            <a:picLocks noChangeAspect="1" noChangeArrowheads="1"/>
          </p:cNvPicPr>
          <p:nvPr/>
        </p:nvPicPr>
        <p:blipFill>
          <a:blip r:embed="rId13" cstate="print"/>
          <a:srcRect/>
          <a:stretch>
            <a:fillRect/>
          </a:stretch>
        </p:blipFill>
        <p:spPr bwMode="auto">
          <a:xfrm>
            <a:off x="-12700" y="0"/>
            <a:ext cx="9156700" cy="6872288"/>
          </a:xfrm>
          <a:prstGeom prst="rect">
            <a:avLst/>
          </a:prstGeom>
          <a:noFill/>
          <a:ln w="9525">
            <a:noFill/>
            <a:miter lim="800000"/>
            <a:headEnd/>
            <a:tailEnd/>
          </a:ln>
        </p:spPr>
      </p:pic>
      <p:pic>
        <p:nvPicPr>
          <p:cNvPr id="1030" name="Picture 6" descr="grey_blue"/>
          <p:cNvPicPr>
            <a:picLocks noChangeAspect="1" noChangeArrowheads="1"/>
          </p:cNvPicPr>
          <p:nvPr/>
        </p:nvPicPr>
        <p:blipFill>
          <a:blip r:embed="rId14" cstate="print"/>
          <a:srcRect/>
          <a:stretch>
            <a:fillRect/>
          </a:stretch>
        </p:blipFill>
        <p:spPr bwMode="auto">
          <a:xfrm>
            <a:off x="8201025" y="487363"/>
            <a:ext cx="762000" cy="488950"/>
          </a:xfrm>
          <a:prstGeom prst="rect">
            <a:avLst/>
          </a:prstGeom>
          <a:noFill/>
          <a:ln w="9525">
            <a:noFill/>
            <a:miter lim="800000"/>
            <a:headEnd/>
            <a:tailEnd/>
          </a:ln>
        </p:spPr>
      </p:pic>
      <p:sp>
        <p:nvSpPr>
          <p:cNvPr id="40967" name="Rectangle 7"/>
          <p:cNvSpPr>
            <a:spLocks noGrp="1" noChangeArrowheads="1"/>
          </p:cNvSpPr>
          <p:nvPr>
            <p:ph type="ftr" sz="quarter" idx="3"/>
          </p:nvPr>
        </p:nvSpPr>
        <p:spPr bwMode="auto">
          <a:xfrm>
            <a:off x="3124200" y="6553200"/>
            <a:ext cx="335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solidFill>
                  <a:schemeClr val="bg2"/>
                </a:solidFill>
                <a:sym typeface="Symbol" pitchFamily="18" charset="2"/>
              </a:defRPr>
            </a:lvl1pPr>
          </a:lstStyle>
          <a:p>
            <a:pPr>
              <a:defRPr/>
            </a:pPr>
            <a:r>
              <a:rPr lang="en-US"/>
              <a:t>Copyright </a:t>
            </a:r>
            <a:r>
              <a:rPr lang="en-US" b="1"/>
              <a:t> Tech Mahindra Ltd.</a:t>
            </a:r>
          </a:p>
        </p:txBody>
      </p:sp>
      <p:sp>
        <p:nvSpPr>
          <p:cNvPr id="40968" name="Rectangle 8"/>
          <p:cNvSpPr>
            <a:spLocks noGrp="1" noChangeArrowheads="1"/>
          </p:cNvSpPr>
          <p:nvPr>
            <p:ph type="sldNum" sz="quarter" idx="4"/>
          </p:nvPr>
        </p:nvSpPr>
        <p:spPr bwMode="auto">
          <a:xfrm>
            <a:off x="6781800" y="65627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solidFill>
                  <a:schemeClr val="bg1"/>
                </a:solidFill>
              </a:defRPr>
            </a:lvl1pPr>
          </a:lstStyle>
          <a:p>
            <a:pPr>
              <a:defRPr/>
            </a:pPr>
            <a:fld id="{FC018DA7-C9DA-4172-BA11-92F4CB0A02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3"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iming>
    <p:tnLst>
      <p:par>
        <p:cTn id="1" dur="indefinite" restart="never" nodeType="tmRoot"/>
      </p:par>
    </p:tn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Trebuchet MS" pitchFamily="34" charset="0"/>
        </a:defRPr>
      </a:lvl2pPr>
      <a:lvl3pPr algn="l" rtl="0" eaLnBrk="0" fontAlgn="base" hangingPunct="0">
        <a:spcBef>
          <a:spcPct val="0"/>
        </a:spcBef>
        <a:spcAft>
          <a:spcPct val="0"/>
        </a:spcAft>
        <a:defRPr sz="3200">
          <a:solidFill>
            <a:schemeClr val="bg1"/>
          </a:solidFill>
          <a:latin typeface="Trebuchet MS" pitchFamily="34" charset="0"/>
        </a:defRPr>
      </a:lvl3pPr>
      <a:lvl4pPr algn="l" rtl="0" eaLnBrk="0" fontAlgn="base" hangingPunct="0">
        <a:spcBef>
          <a:spcPct val="0"/>
        </a:spcBef>
        <a:spcAft>
          <a:spcPct val="0"/>
        </a:spcAft>
        <a:defRPr sz="3200">
          <a:solidFill>
            <a:schemeClr val="bg1"/>
          </a:solidFill>
          <a:latin typeface="Trebuchet MS" pitchFamily="34" charset="0"/>
        </a:defRPr>
      </a:lvl4pPr>
      <a:lvl5pPr algn="l" rtl="0" eaLnBrk="0" fontAlgn="base" hangingPunct="0">
        <a:spcBef>
          <a:spcPct val="0"/>
        </a:spcBef>
        <a:spcAft>
          <a:spcPct val="0"/>
        </a:spcAft>
        <a:defRPr sz="3200">
          <a:solidFill>
            <a:schemeClr val="bg1"/>
          </a:solidFill>
          <a:latin typeface="Trebuchet MS" pitchFamily="34" charset="0"/>
        </a:defRPr>
      </a:lvl5pPr>
      <a:lvl6pPr marL="457200" algn="l" rtl="0" fontAlgn="base">
        <a:spcBef>
          <a:spcPct val="0"/>
        </a:spcBef>
        <a:spcAft>
          <a:spcPct val="0"/>
        </a:spcAft>
        <a:defRPr sz="3200">
          <a:solidFill>
            <a:schemeClr val="bg1"/>
          </a:solidFill>
          <a:latin typeface="Trebuchet MS" pitchFamily="34" charset="0"/>
        </a:defRPr>
      </a:lvl6pPr>
      <a:lvl7pPr marL="914400" algn="l" rtl="0" fontAlgn="base">
        <a:spcBef>
          <a:spcPct val="0"/>
        </a:spcBef>
        <a:spcAft>
          <a:spcPct val="0"/>
        </a:spcAft>
        <a:defRPr sz="3200">
          <a:solidFill>
            <a:schemeClr val="bg1"/>
          </a:solidFill>
          <a:latin typeface="Trebuchet MS" pitchFamily="34" charset="0"/>
        </a:defRPr>
      </a:lvl7pPr>
      <a:lvl8pPr marL="1371600" algn="l" rtl="0" fontAlgn="base">
        <a:spcBef>
          <a:spcPct val="0"/>
        </a:spcBef>
        <a:spcAft>
          <a:spcPct val="0"/>
        </a:spcAft>
        <a:defRPr sz="3200">
          <a:solidFill>
            <a:schemeClr val="bg1"/>
          </a:solidFill>
          <a:latin typeface="Trebuchet MS" pitchFamily="34" charset="0"/>
        </a:defRPr>
      </a:lvl8pPr>
      <a:lvl9pPr marL="1828800" algn="l" rtl="0" fontAlgn="base">
        <a:spcBef>
          <a:spcPct val="0"/>
        </a:spcBef>
        <a:spcAft>
          <a:spcPct val="0"/>
        </a:spcAft>
        <a:defRPr sz="32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800">
          <a:solidFill>
            <a:srgbClr val="333333"/>
          </a:solidFill>
          <a:latin typeface="+mn-lt"/>
          <a:ea typeface="+mn-ea"/>
          <a:cs typeface="+mn-cs"/>
        </a:defRPr>
      </a:lvl1pPr>
      <a:lvl2pPr marL="742950" indent="-285750" algn="l" rtl="0" eaLnBrk="0" fontAlgn="base" hangingPunct="0">
        <a:spcBef>
          <a:spcPct val="20000"/>
        </a:spcBef>
        <a:spcAft>
          <a:spcPct val="0"/>
        </a:spcAft>
        <a:buClr>
          <a:srgbClr val="CC0000"/>
        </a:buClr>
        <a:buSzPct val="90000"/>
        <a:buChar char="•"/>
        <a:defRPr sz="2400">
          <a:solidFill>
            <a:srgbClr val="333333"/>
          </a:solidFill>
          <a:latin typeface="+mn-lt"/>
        </a:defRPr>
      </a:lvl2pPr>
      <a:lvl3pPr marL="1143000" indent="-228600" algn="l" rtl="0" eaLnBrk="0" fontAlgn="base" hangingPunct="0">
        <a:spcBef>
          <a:spcPct val="20000"/>
        </a:spcBef>
        <a:spcAft>
          <a:spcPct val="0"/>
        </a:spcAft>
        <a:buClr>
          <a:schemeClr val="bg2"/>
        </a:buClr>
        <a:buSzPct val="80000"/>
        <a:buFont typeface="Wingdings" pitchFamily="2" charset="2"/>
        <a:buChar char="Ø"/>
        <a:defRPr sz="2000">
          <a:solidFill>
            <a:srgbClr val="333333"/>
          </a:solidFill>
          <a:latin typeface="+mn-lt"/>
        </a:defRPr>
      </a:lvl3pPr>
      <a:lvl4pPr marL="1600200" indent="-228600" algn="l" rtl="0" eaLnBrk="0" fontAlgn="base" hangingPunct="0">
        <a:spcBef>
          <a:spcPct val="20000"/>
        </a:spcBef>
        <a:spcAft>
          <a:spcPct val="0"/>
        </a:spcAft>
        <a:buChar char="–"/>
        <a:defRPr>
          <a:solidFill>
            <a:srgbClr val="333333"/>
          </a:solidFill>
          <a:latin typeface="+mn-lt"/>
        </a:defRPr>
      </a:lvl4pPr>
      <a:lvl5pPr marL="2057400" indent="-228600" algn="l" rtl="0" eaLnBrk="0" fontAlgn="base" hangingPunct="0">
        <a:spcBef>
          <a:spcPct val="20000"/>
        </a:spcBef>
        <a:spcAft>
          <a:spcPct val="0"/>
        </a:spcAft>
        <a:buChar char="»"/>
        <a:defRPr>
          <a:solidFill>
            <a:srgbClr val="333333"/>
          </a:solidFill>
          <a:latin typeface="+mn-lt"/>
        </a:defRPr>
      </a:lvl5pPr>
      <a:lvl6pPr marL="2514600" indent="-228600" algn="l" rtl="0" fontAlgn="base">
        <a:spcBef>
          <a:spcPct val="20000"/>
        </a:spcBef>
        <a:spcAft>
          <a:spcPct val="0"/>
        </a:spcAft>
        <a:buChar char="»"/>
        <a:defRPr>
          <a:solidFill>
            <a:srgbClr val="333333"/>
          </a:solidFill>
          <a:latin typeface="+mn-lt"/>
        </a:defRPr>
      </a:lvl6pPr>
      <a:lvl7pPr marL="2971800" indent="-228600" algn="l" rtl="0" fontAlgn="base">
        <a:spcBef>
          <a:spcPct val="20000"/>
        </a:spcBef>
        <a:spcAft>
          <a:spcPct val="0"/>
        </a:spcAft>
        <a:buChar char="»"/>
        <a:defRPr>
          <a:solidFill>
            <a:srgbClr val="333333"/>
          </a:solidFill>
          <a:latin typeface="+mn-lt"/>
        </a:defRPr>
      </a:lvl7pPr>
      <a:lvl8pPr marL="3429000" indent="-228600" algn="l" rtl="0" fontAlgn="base">
        <a:spcBef>
          <a:spcPct val="20000"/>
        </a:spcBef>
        <a:spcAft>
          <a:spcPct val="0"/>
        </a:spcAft>
        <a:buChar char="»"/>
        <a:defRPr>
          <a:solidFill>
            <a:srgbClr val="333333"/>
          </a:solidFill>
          <a:latin typeface="+mn-lt"/>
        </a:defRPr>
      </a:lvl8pPr>
      <a:lvl9pPr marL="3886200" indent="-228600" algn="l" rtl="0" fontAlgn="base">
        <a:spcBef>
          <a:spcPct val="20000"/>
        </a:spcBef>
        <a:spcAft>
          <a:spcPct val="0"/>
        </a:spcAft>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ottom_strip"/>
          <p:cNvPicPr>
            <a:picLocks noChangeAspect="1" noChangeArrowheads="1"/>
          </p:cNvPicPr>
          <p:nvPr/>
        </p:nvPicPr>
        <p:blipFill>
          <a:blip r:embed="rId16" cstate="print"/>
          <a:srcRect/>
          <a:stretch>
            <a:fillRect/>
          </a:stretch>
        </p:blipFill>
        <p:spPr bwMode="auto">
          <a:xfrm>
            <a:off x="0" y="6434138"/>
            <a:ext cx="9144000" cy="438150"/>
          </a:xfrm>
          <a:prstGeom prst="rect">
            <a:avLst/>
          </a:prstGeom>
          <a:noFill/>
          <a:ln w="9525">
            <a:noFill/>
            <a:miter lim="800000"/>
            <a:headEnd/>
            <a:tailEnd/>
          </a:ln>
        </p:spPr>
      </p:pic>
      <p:sp>
        <p:nvSpPr>
          <p:cNvPr id="495619" name="Line 3"/>
          <p:cNvSpPr>
            <a:spLocks noChangeShapeType="1"/>
          </p:cNvSpPr>
          <p:nvPr/>
        </p:nvSpPr>
        <p:spPr bwMode="auto">
          <a:xfrm>
            <a:off x="0" y="635000"/>
            <a:ext cx="9144000" cy="0"/>
          </a:xfrm>
          <a:prstGeom prst="line">
            <a:avLst/>
          </a:prstGeom>
          <a:noFill/>
          <a:ln w="9525">
            <a:solidFill>
              <a:srgbClr val="C0C0C0"/>
            </a:solidFill>
            <a:round/>
            <a:headEnd/>
            <a:tailEnd/>
          </a:ln>
          <a:effectLst/>
        </p:spPr>
        <p:txBody>
          <a:bodyPr/>
          <a:lstStyle/>
          <a:p>
            <a:pPr>
              <a:defRPr/>
            </a:pPr>
            <a:endParaRPr lang="en-IN"/>
          </a:p>
        </p:txBody>
      </p:sp>
      <p:sp>
        <p:nvSpPr>
          <p:cNvPr id="2052" name="Rectangle 4"/>
          <p:cNvSpPr>
            <a:spLocks noGrp="1" noChangeArrowheads="1"/>
          </p:cNvSpPr>
          <p:nvPr>
            <p:ph type="title"/>
          </p:nvPr>
        </p:nvSpPr>
        <p:spPr bwMode="auto">
          <a:xfrm>
            <a:off x="25400" y="152400"/>
            <a:ext cx="6680200" cy="431800"/>
          </a:xfrm>
          <a:prstGeom prst="rect">
            <a:avLst/>
          </a:prstGeom>
          <a:noFill/>
          <a:ln w="9525">
            <a:noFill/>
            <a:miter lim="800000"/>
            <a:headEnd/>
            <a:tailEnd/>
          </a:ln>
        </p:spPr>
        <p:txBody>
          <a:bodyPr vert="horz" wrap="square" lIns="365760" tIns="45720" rIns="91440" bIns="45720" numCol="1" anchor="b" anchorCtr="0" compatLnSpc="1">
            <a:prstTxWarp prst="textNoShape">
              <a:avLst/>
            </a:prstTxWarp>
          </a:bodyPr>
          <a:lstStyle/>
          <a:p>
            <a:pPr lvl="0"/>
            <a:r>
              <a:rPr lang="en-US" smtClean="0"/>
              <a:t>Click to edit Master title style</a:t>
            </a:r>
          </a:p>
        </p:txBody>
      </p:sp>
      <p:sp>
        <p:nvSpPr>
          <p:cNvPr id="2053" name="Rectangle 5"/>
          <p:cNvSpPr>
            <a:spLocks noGrp="1" noChangeArrowheads="1"/>
          </p:cNvSpPr>
          <p:nvPr>
            <p:ph type="body" idx="1"/>
          </p:nvPr>
        </p:nvSpPr>
        <p:spPr bwMode="auto">
          <a:xfrm>
            <a:off x="3048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5622" name="Rectangle 6"/>
          <p:cNvSpPr>
            <a:spLocks noGrp="1" noChangeArrowheads="1"/>
          </p:cNvSpPr>
          <p:nvPr>
            <p:ph type="dt" sz="half" idx="2"/>
          </p:nvPr>
        </p:nvSpPr>
        <p:spPr bwMode="auto">
          <a:xfrm>
            <a:off x="2819400" y="6515100"/>
            <a:ext cx="1828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defRPr>
            </a:lvl1pPr>
          </a:lstStyle>
          <a:p>
            <a:pPr>
              <a:defRPr/>
            </a:pPr>
            <a:endParaRPr lang="en-US"/>
          </a:p>
        </p:txBody>
      </p:sp>
      <p:sp>
        <p:nvSpPr>
          <p:cNvPr id="495623" name="Rectangle 7"/>
          <p:cNvSpPr>
            <a:spLocks noGrp="1" noChangeArrowheads="1"/>
          </p:cNvSpPr>
          <p:nvPr>
            <p:ph type="ftr" sz="quarter" idx="3"/>
          </p:nvPr>
        </p:nvSpPr>
        <p:spPr bwMode="auto">
          <a:xfrm>
            <a:off x="4953000" y="6481763"/>
            <a:ext cx="3810000" cy="314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solidFill>
                  <a:schemeClr val="bg1"/>
                </a:solidFill>
                <a:latin typeface="Arial" charset="0"/>
              </a:defRPr>
            </a:lvl1pPr>
          </a:lstStyle>
          <a:p>
            <a:pPr>
              <a:defRPr/>
            </a:pPr>
            <a:r>
              <a:rPr lang="en-US"/>
              <a:t>CONFIDENTIAL© Copyright 2008 Tech Mahindra Limited</a:t>
            </a:r>
          </a:p>
        </p:txBody>
      </p:sp>
      <p:sp>
        <p:nvSpPr>
          <p:cNvPr id="495624" name="Rectangle 8"/>
          <p:cNvSpPr>
            <a:spLocks noGrp="1" noChangeArrowheads="1"/>
          </p:cNvSpPr>
          <p:nvPr>
            <p:ph type="sldNum" sz="quarter" idx="4"/>
          </p:nvPr>
        </p:nvSpPr>
        <p:spPr bwMode="auto">
          <a:xfrm>
            <a:off x="8839200" y="6524625"/>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chemeClr val="bg1"/>
                </a:solidFill>
                <a:latin typeface="Arial" charset="0"/>
              </a:defRPr>
            </a:lvl1pPr>
          </a:lstStyle>
          <a:p>
            <a:pPr>
              <a:defRPr/>
            </a:pPr>
            <a:fld id="{2F936DCD-7135-4DD1-BC5B-42082A4101D0}" type="slidenum">
              <a:rPr lang="en-US"/>
              <a:pPr>
                <a:defRPr/>
              </a:pPr>
              <a:t>‹#›</a:t>
            </a:fld>
            <a:endParaRPr lang="en-US"/>
          </a:p>
        </p:txBody>
      </p:sp>
      <p:sp>
        <p:nvSpPr>
          <p:cNvPr id="495625"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IN"/>
          </a:p>
        </p:txBody>
      </p:sp>
      <p:pic>
        <p:nvPicPr>
          <p:cNvPr id="2058" name="Picture 10" descr="new_logo_sml"/>
          <p:cNvPicPr>
            <a:picLocks noChangeAspect="1" noChangeArrowheads="1"/>
          </p:cNvPicPr>
          <p:nvPr/>
        </p:nvPicPr>
        <p:blipFill>
          <a:blip r:embed="rId17" cstate="print"/>
          <a:srcRect/>
          <a:stretch>
            <a:fillRect/>
          </a:stretch>
        </p:blipFill>
        <p:spPr bwMode="auto">
          <a:xfrm>
            <a:off x="6834188" y="125413"/>
            <a:ext cx="2209800" cy="4270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4"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Lst>
  <p:hf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Verdana" pitchFamily="34" charset="0"/>
        </a:defRPr>
      </a:lvl2pPr>
      <a:lvl3pPr algn="l" rtl="0" eaLnBrk="0" fontAlgn="base" hangingPunct="0">
        <a:spcBef>
          <a:spcPct val="0"/>
        </a:spcBef>
        <a:spcAft>
          <a:spcPct val="0"/>
        </a:spcAft>
        <a:defRPr sz="2400">
          <a:solidFill>
            <a:schemeClr val="tx2"/>
          </a:solidFill>
          <a:latin typeface="Verdana" pitchFamily="34" charset="0"/>
        </a:defRPr>
      </a:lvl3pPr>
      <a:lvl4pPr algn="l" rtl="0" eaLnBrk="0" fontAlgn="base" hangingPunct="0">
        <a:spcBef>
          <a:spcPct val="0"/>
        </a:spcBef>
        <a:spcAft>
          <a:spcPct val="0"/>
        </a:spcAft>
        <a:defRPr sz="2400">
          <a:solidFill>
            <a:schemeClr val="tx2"/>
          </a:solidFill>
          <a:latin typeface="Verdana" pitchFamily="34" charset="0"/>
        </a:defRPr>
      </a:lvl4pPr>
      <a:lvl5pPr algn="l" rtl="0" eaLnBrk="0" fontAlgn="base" hangingPunct="0">
        <a:spcBef>
          <a:spcPct val="0"/>
        </a:spcBef>
        <a:spcAft>
          <a:spcPct val="0"/>
        </a:spcAft>
        <a:defRPr sz="24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itchFamily="2" charset="2"/>
        <a:buChar char="¡"/>
        <a:defRPr sz="12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bottom_strip"/>
          <p:cNvPicPr>
            <a:picLocks noChangeAspect="1" noChangeArrowheads="1"/>
          </p:cNvPicPr>
          <p:nvPr/>
        </p:nvPicPr>
        <p:blipFill>
          <a:blip r:embed="rId13" cstate="print"/>
          <a:srcRect/>
          <a:stretch>
            <a:fillRect/>
          </a:stretch>
        </p:blipFill>
        <p:spPr bwMode="auto">
          <a:xfrm>
            <a:off x="0" y="6434138"/>
            <a:ext cx="9144000" cy="438150"/>
          </a:xfrm>
          <a:prstGeom prst="rect">
            <a:avLst/>
          </a:prstGeom>
          <a:noFill/>
          <a:ln w="9525">
            <a:noFill/>
            <a:miter lim="800000"/>
            <a:headEnd/>
            <a:tailEnd/>
          </a:ln>
        </p:spPr>
      </p:pic>
      <p:sp>
        <p:nvSpPr>
          <p:cNvPr id="498691" name="Line 3"/>
          <p:cNvSpPr>
            <a:spLocks noChangeShapeType="1"/>
          </p:cNvSpPr>
          <p:nvPr/>
        </p:nvSpPr>
        <p:spPr bwMode="auto">
          <a:xfrm>
            <a:off x="0" y="635000"/>
            <a:ext cx="9144000" cy="0"/>
          </a:xfrm>
          <a:prstGeom prst="line">
            <a:avLst/>
          </a:prstGeom>
          <a:noFill/>
          <a:ln w="9525">
            <a:solidFill>
              <a:srgbClr val="C0C0C0"/>
            </a:solidFill>
            <a:round/>
            <a:headEnd/>
            <a:tailEnd/>
          </a:ln>
          <a:effectLst/>
        </p:spPr>
        <p:txBody>
          <a:bodyPr/>
          <a:lstStyle/>
          <a:p>
            <a:pPr>
              <a:defRPr/>
            </a:pPr>
            <a:endParaRPr lang="en-IN"/>
          </a:p>
        </p:txBody>
      </p:sp>
      <p:sp>
        <p:nvSpPr>
          <p:cNvPr id="3076" name="Rectangle 4"/>
          <p:cNvSpPr>
            <a:spLocks noGrp="1" noChangeArrowheads="1"/>
          </p:cNvSpPr>
          <p:nvPr>
            <p:ph type="title"/>
          </p:nvPr>
        </p:nvSpPr>
        <p:spPr bwMode="auto">
          <a:xfrm>
            <a:off x="25400" y="152400"/>
            <a:ext cx="6680200" cy="431800"/>
          </a:xfrm>
          <a:prstGeom prst="rect">
            <a:avLst/>
          </a:prstGeom>
          <a:noFill/>
          <a:ln w="9525">
            <a:noFill/>
            <a:miter lim="800000"/>
            <a:headEnd/>
            <a:tailEnd/>
          </a:ln>
        </p:spPr>
        <p:txBody>
          <a:bodyPr vert="horz" wrap="square" lIns="365760" tIns="45720" rIns="91440" bIns="45720" numCol="1" anchor="b"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3048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8694" name="Rectangle 6"/>
          <p:cNvSpPr>
            <a:spLocks noGrp="1" noChangeArrowheads="1"/>
          </p:cNvSpPr>
          <p:nvPr>
            <p:ph type="dt" sz="half" idx="2"/>
          </p:nvPr>
        </p:nvSpPr>
        <p:spPr bwMode="auto">
          <a:xfrm>
            <a:off x="2819400" y="6515100"/>
            <a:ext cx="1828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defRPr>
            </a:lvl1pPr>
          </a:lstStyle>
          <a:p>
            <a:pPr>
              <a:defRPr/>
            </a:pPr>
            <a:endParaRPr lang="en-US"/>
          </a:p>
        </p:txBody>
      </p:sp>
      <p:sp>
        <p:nvSpPr>
          <p:cNvPr id="498695" name="Rectangle 7"/>
          <p:cNvSpPr>
            <a:spLocks noGrp="1" noChangeArrowheads="1"/>
          </p:cNvSpPr>
          <p:nvPr>
            <p:ph type="ftr" sz="quarter" idx="3"/>
          </p:nvPr>
        </p:nvSpPr>
        <p:spPr bwMode="auto">
          <a:xfrm>
            <a:off x="2819400" y="6510338"/>
            <a:ext cx="5943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solidFill>
                  <a:schemeClr val="bg1"/>
                </a:solidFill>
                <a:latin typeface="Arial" charset="0"/>
              </a:defRPr>
            </a:lvl1pPr>
          </a:lstStyle>
          <a:p>
            <a:pPr>
              <a:defRPr/>
            </a:pPr>
            <a:r>
              <a:rPr lang="en-US"/>
              <a:t>CONFIDENTIAL© Copyright 2008 Tech Mahindra Limited</a:t>
            </a:r>
          </a:p>
        </p:txBody>
      </p:sp>
      <p:sp>
        <p:nvSpPr>
          <p:cNvPr id="498696" name="Rectangle 8"/>
          <p:cNvSpPr>
            <a:spLocks noGrp="1" noChangeArrowheads="1"/>
          </p:cNvSpPr>
          <p:nvPr>
            <p:ph type="sldNum" sz="quarter" idx="4"/>
          </p:nvPr>
        </p:nvSpPr>
        <p:spPr bwMode="auto">
          <a:xfrm>
            <a:off x="8839200" y="6510338"/>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chemeClr val="bg1"/>
                </a:solidFill>
                <a:latin typeface="Arial" charset="0"/>
              </a:defRPr>
            </a:lvl1pPr>
          </a:lstStyle>
          <a:p>
            <a:pPr>
              <a:defRPr/>
            </a:pPr>
            <a:fld id="{1787E84F-3A1E-4B22-9439-6B5CC6492E30}" type="slidenum">
              <a:rPr lang="en-US"/>
              <a:pPr>
                <a:defRPr/>
              </a:pPr>
              <a:t>‹#›</a:t>
            </a:fld>
            <a:endParaRPr lang="en-US"/>
          </a:p>
        </p:txBody>
      </p:sp>
      <p:sp>
        <p:nvSpPr>
          <p:cNvPr id="498697"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IN"/>
          </a:p>
        </p:txBody>
      </p:sp>
      <p:pic>
        <p:nvPicPr>
          <p:cNvPr id="3082" name="Picture 10" descr="new_logo_sml"/>
          <p:cNvPicPr>
            <a:picLocks noChangeAspect="1" noChangeArrowheads="1"/>
          </p:cNvPicPr>
          <p:nvPr/>
        </p:nvPicPr>
        <p:blipFill>
          <a:blip r:embed="rId14" cstate="print"/>
          <a:srcRect/>
          <a:stretch>
            <a:fillRect/>
          </a:stretch>
        </p:blipFill>
        <p:spPr bwMode="auto">
          <a:xfrm>
            <a:off x="6834188" y="125413"/>
            <a:ext cx="2209800" cy="4270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5"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Verdana" pitchFamily="34" charset="0"/>
        </a:defRPr>
      </a:lvl2pPr>
      <a:lvl3pPr algn="l" rtl="0" eaLnBrk="0" fontAlgn="base" hangingPunct="0">
        <a:spcBef>
          <a:spcPct val="0"/>
        </a:spcBef>
        <a:spcAft>
          <a:spcPct val="0"/>
        </a:spcAft>
        <a:defRPr sz="2400">
          <a:solidFill>
            <a:schemeClr val="tx2"/>
          </a:solidFill>
          <a:latin typeface="Verdana" pitchFamily="34" charset="0"/>
        </a:defRPr>
      </a:lvl3pPr>
      <a:lvl4pPr algn="l" rtl="0" eaLnBrk="0" fontAlgn="base" hangingPunct="0">
        <a:spcBef>
          <a:spcPct val="0"/>
        </a:spcBef>
        <a:spcAft>
          <a:spcPct val="0"/>
        </a:spcAft>
        <a:defRPr sz="2400">
          <a:solidFill>
            <a:schemeClr val="tx2"/>
          </a:solidFill>
          <a:latin typeface="Verdana" pitchFamily="34" charset="0"/>
        </a:defRPr>
      </a:lvl4pPr>
      <a:lvl5pPr algn="l" rtl="0" eaLnBrk="0" fontAlgn="base" hangingPunct="0">
        <a:spcBef>
          <a:spcPct val="0"/>
        </a:spcBef>
        <a:spcAft>
          <a:spcPct val="0"/>
        </a:spcAft>
        <a:defRPr sz="24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itchFamily="2" charset="2"/>
        <a:buChar char="¡"/>
        <a:defRPr sz="14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143000" y="4419600"/>
            <a:ext cx="7467600" cy="838200"/>
          </a:xfrm>
        </p:spPr>
        <p:txBody>
          <a:bodyPr/>
          <a:lstStyle/>
          <a:p>
            <a:pPr eaLnBrk="1" hangingPunct="1"/>
            <a:r>
              <a:rPr lang="en-US" smtClean="0"/>
              <a:t>Normalization</a:t>
            </a:r>
          </a:p>
        </p:txBody>
      </p:sp>
      <p:sp>
        <p:nvSpPr>
          <p:cNvPr id="2560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t>CONFIDENTIAL© Copyright 2008 Tech Mahindra Limited</a:t>
            </a:r>
          </a:p>
        </p:txBody>
      </p:sp>
      <p:sp>
        <p:nvSpPr>
          <p:cNvPr id="34819" name="Slide Number Placeholder 5"/>
          <p:cNvSpPr>
            <a:spLocks noGrp="1"/>
          </p:cNvSpPr>
          <p:nvPr>
            <p:ph type="sldNum" sz="quarter" idx="12"/>
          </p:nvPr>
        </p:nvSpPr>
        <p:spPr>
          <a:noFill/>
        </p:spPr>
        <p:txBody>
          <a:bodyPr/>
          <a:lstStyle/>
          <a:p>
            <a:fld id="{3B2E5991-C8C1-43C1-B85F-DD4D9DB2B050}" type="slidenum">
              <a:rPr lang="en-US" smtClean="0"/>
              <a:pPr/>
              <a:t>10</a:t>
            </a:fld>
            <a:endParaRPr lang="en-US" smtClean="0"/>
          </a:p>
        </p:txBody>
      </p:sp>
      <p:sp>
        <p:nvSpPr>
          <p:cNvPr id="34820" name="Rectangle 2"/>
          <p:cNvSpPr>
            <a:spLocks noGrp="1" noChangeArrowheads="1"/>
          </p:cNvSpPr>
          <p:nvPr>
            <p:ph type="title"/>
          </p:nvPr>
        </p:nvSpPr>
        <p:spPr/>
        <p:txBody>
          <a:bodyPr/>
          <a:lstStyle/>
          <a:p>
            <a:pPr eaLnBrk="1" hangingPunct="1"/>
            <a:r>
              <a:rPr lang="en-US" smtClean="0"/>
              <a:t>What is functional dependency??</a:t>
            </a:r>
          </a:p>
        </p:txBody>
      </p:sp>
      <p:sp>
        <p:nvSpPr>
          <p:cNvPr id="34821" name="Rectangle 3"/>
          <p:cNvSpPr>
            <a:spLocks noGrp="1" noChangeArrowheads="1"/>
          </p:cNvSpPr>
          <p:nvPr>
            <p:ph type="body" idx="1"/>
          </p:nvPr>
        </p:nvSpPr>
        <p:spPr/>
        <p:txBody>
          <a:bodyPr/>
          <a:lstStyle/>
          <a:p>
            <a:pPr eaLnBrk="1" hangingPunct="1"/>
            <a:r>
              <a:rPr lang="en-US" smtClean="0">
                <a:solidFill>
                  <a:srgbClr val="CC3300"/>
                </a:solidFill>
              </a:rPr>
              <a:t>Functional dependency</a:t>
            </a:r>
            <a:r>
              <a:rPr lang="en-US" smtClean="0"/>
              <a:t>: The tuple value in one attribute uniquely determines tuple value in another attribute</a:t>
            </a:r>
          </a:p>
          <a:p>
            <a:pPr eaLnBrk="1" hangingPunct="1">
              <a:buFont typeface="Wingdings" pitchFamily="2" charset="2"/>
              <a:buNone/>
            </a:pPr>
            <a:endParaRPr lang="en-US" smtClean="0"/>
          </a:p>
          <a:p>
            <a:pPr lvl="2" eaLnBrk="1" hangingPunct="1"/>
            <a:r>
              <a:rPr lang="en-US" b="1" smtClean="0">
                <a:solidFill>
                  <a:srgbClr val="CC3300"/>
                </a:solidFill>
              </a:rPr>
              <a:t>Partial dependency</a:t>
            </a:r>
            <a:r>
              <a:rPr lang="en-US" b="1" smtClean="0"/>
              <a:t>: Partial dependency exist if at all the candidate key is composed of more than one attribute and all non key attributes depends on just part of candidate key</a:t>
            </a:r>
          </a:p>
          <a:p>
            <a:pPr lvl="2" eaLnBrk="1" hangingPunct="1">
              <a:buFont typeface="Wingdings" pitchFamily="2" charset="2"/>
              <a:buNone/>
            </a:pPr>
            <a:endParaRPr lang="en-US" b="1" smtClean="0"/>
          </a:p>
          <a:p>
            <a:pPr lvl="3" eaLnBrk="1" hangingPunct="1"/>
            <a:r>
              <a:rPr lang="en-US" b="1" smtClean="0"/>
              <a:t>Eg: {AB} is candidate key</a:t>
            </a:r>
          </a:p>
          <a:p>
            <a:pPr lvl="4" eaLnBrk="1" hangingPunct="1">
              <a:buFont typeface="Wingdings" pitchFamily="2" charset="2"/>
              <a:buNone/>
            </a:pPr>
            <a:r>
              <a:rPr lang="en-US" sz="1400" b="1" smtClean="0"/>
              <a:t> A -&gt; C</a:t>
            </a:r>
          </a:p>
          <a:p>
            <a:pPr lvl="4" eaLnBrk="1" hangingPunct="1">
              <a:buFont typeface="Wingdings" pitchFamily="2" charset="2"/>
              <a:buNone/>
            </a:pPr>
            <a:r>
              <a:rPr lang="en-US" sz="1400" b="1" smtClean="0"/>
              <a:t> B -&gt; D</a:t>
            </a:r>
          </a:p>
          <a:p>
            <a:pPr lvl="2" eaLnBrk="1" hangingPunct="1"/>
            <a:endParaRPr lang="en-US" smtClean="0"/>
          </a:p>
          <a:p>
            <a:pPr lvl="2" eaLnBrk="1" hangingPunct="1"/>
            <a:r>
              <a:rPr lang="en-US" b="1" smtClean="0">
                <a:solidFill>
                  <a:srgbClr val="CC3300"/>
                </a:solidFill>
              </a:rPr>
              <a:t>Transitive dependency</a:t>
            </a:r>
            <a:r>
              <a:rPr lang="en-US" b="1" smtClean="0"/>
              <a:t>: </a:t>
            </a:r>
            <a:r>
              <a:rPr lang="en-US" b="1" smtClean="0">
                <a:solidFill>
                  <a:schemeClr val="tx1"/>
                </a:solidFill>
              </a:rPr>
              <a:t>Transitive dependency</a:t>
            </a:r>
            <a:r>
              <a:rPr lang="en-US" b="1" smtClean="0"/>
              <a:t> a functional dependency between two nonkey attributes, which are both dependent on a third attribute</a:t>
            </a:r>
          </a:p>
          <a:p>
            <a:pPr lvl="3" eaLnBrk="1" hangingPunct="1"/>
            <a:r>
              <a:rPr lang="en-US" b="1" smtClean="0"/>
              <a:t>Eg : A -&gt; B</a:t>
            </a:r>
          </a:p>
          <a:p>
            <a:pPr lvl="3" eaLnBrk="1" hangingPunct="1">
              <a:buFont typeface="Wingdings" pitchFamily="2" charset="2"/>
              <a:buNone/>
            </a:pPr>
            <a:r>
              <a:rPr lang="en-US" b="1" smtClean="0"/>
              <a:t>		  B -&gt;C</a:t>
            </a:r>
          </a:p>
          <a:p>
            <a:pPr lvl="3" eaLnBrk="1" hangingPunct="1">
              <a:buFont typeface="Wingdings" pitchFamily="2" charset="2"/>
              <a:buNone/>
            </a:pPr>
            <a:r>
              <a:rPr lang="en-US" b="1" smtClean="0"/>
              <a:t>		  then A -&gt; C</a:t>
            </a:r>
          </a:p>
          <a:p>
            <a:pPr lvl="3" eaLnBrk="1" hangingPunct="1">
              <a:buFont typeface="Wingdings" pitchFamily="2" charset="2"/>
              <a:buNone/>
            </a:pPr>
            <a:endParaRPr lang="en-US" b="1" smtClean="0"/>
          </a:p>
          <a:p>
            <a:pPr eaLnBrk="1" hangingPunct="1">
              <a:buFont typeface="Wingdings" pitchFamily="2" charset="2"/>
              <a:buNone/>
            </a:pPr>
            <a:r>
              <a:rPr lang="en-US" sz="1600" b="1" smtClean="0">
                <a:solidFill>
                  <a:srgbClr val="CC3300"/>
                </a:solidFill>
              </a:rPr>
              <a:t>Note: The notation “-&gt;” is read “functional determines”.</a:t>
            </a:r>
          </a:p>
          <a:p>
            <a:pPr eaLnBrk="1" hangingPunct="1">
              <a:buFont typeface="Wingdings" pitchFamily="2" charset="2"/>
              <a:buNone/>
            </a:pPr>
            <a:r>
              <a:rPr lang="en-US" sz="1600" b="1" smtClean="0">
                <a:solidFill>
                  <a:srgbClr val="CC3300"/>
                </a:solidFill>
              </a:rPr>
              <a:t>	       The attribute on LHS of FD is called determinant</a:t>
            </a:r>
          </a:p>
        </p:txBody>
      </p:sp>
      <p:sp>
        <p:nvSpPr>
          <p:cNvPr id="34822" name="Rectangle 4"/>
          <p:cNvSpPr>
            <a:spLocks noChangeArrowheads="1"/>
          </p:cNvSpPr>
          <p:nvPr/>
        </p:nvSpPr>
        <p:spPr bwMode="auto">
          <a:xfrm>
            <a:off x="3721100" y="3073400"/>
            <a:ext cx="1676400" cy="381000"/>
          </a:xfrm>
          <a:prstGeom prst="rect">
            <a:avLst/>
          </a:prstGeom>
          <a:noFill/>
          <a:ln w="9525">
            <a:noFill/>
            <a:miter lim="800000"/>
            <a:headEnd/>
            <a:tailEnd/>
          </a:ln>
        </p:spPr>
        <p:txBody>
          <a:bodyPr wrap="none" anchor="ctr"/>
          <a:lstStyle/>
          <a:p>
            <a:pPr algn="ctr"/>
            <a:r>
              <a:rPr lang="en-US" sz="1400" b="1">
                <a:latin typeface="Arial" charset="0"/>
              </a:rPr>
              <a:t>Non Key Attributes</a:t>
            </a:r>
          </a:p>
        </p:txBody>
      </p:sp>
      <p:sp>
        <p:nvSpPr>
          <p:cNvPr id="34823" name="Line 5"/>
          <p:cNvSpPr>
            <a:spLocks noChangeShapeType="1"/>
          </p:cNvSpPr>
          <p:nvPr/>
        </p:nvSpPr>
        <p:spPr bwMode="auto">
          <a:xfrm flipH="1" flipV="1">
            <a:off x="2971800" y="3200400"/>
            <a:ext cx="685800" cy="76200"/>
          </a:xfrm>
          <a:prstGeom prst="line">
            <a:avLst/>
          </a:prstGeom>
          <a:noFill/>
          <a:ln w="9525">
            <a:solidFill>
              <a:schemeClr val="tx1"/>
            </a:solidFill>
            <a:round/>
            <a:headEnd/>
            <a:tailEnd type="triangle" w="med" len="med"/>
          </a:ln>
        </p:spPr>
        <p:txBody>
          <a:bodyPr/>
          <a:lstStyle/>
          <a:p>
            <a:endParaRPr lang="en-IN"/>
          </a:p>
        </p:txBody>
      </p:sp>
      <p:sp>
        <p:nvSpPr>
          <p:cNvPr id="34824" name="Line 6"/>
          <p:cNvSpPr>
            <a:spLocks noChangeShapeType="1"/>
          </p:cNvSpPr>
          <p:nvPr/>
        </p:nvSpPr>
        <p:spPr bwMode="auto">
          <a:xfrm flipH="1">
            <a:off x="3048000" y="3276600"/>
            <a:ext cx="609600" cy="15240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smtClean="0"/>
              <a:t>CONFIDENTIAL© Copyright 2008 Tech Mahindra Limited</a:t>
            </a:r>
          </a:p>
        </p:txBody>
      </p:sp>
      <p:sp>
        <p:nvSpPr>
          <p:cNvPr id="35843" name="Slide Number Placeholder 5"/>
          <p:cNvSpPr>
            <a:spLocks noGrp="1"/>
          </p:cNvSpPr>
          <p:nvPr>
            <p:ph type="sldNum" sz="quarter" idx="12"/>
          </p:nvPr>
        </p:nvSpPr>
        <p:spPr>
          <a:noFill/>
        </p:spPr>
        <p:txBody>
          <a:bodyPr/>
          <a:lstStyle/>
          <a:p>
            <a:fld id="{554224CF-CB9F-4D68-B530-63EFC7FAB825}" type="slidenum">
              <a:rPr lang="en-US" smtClean="0"/>
              <a:pPr/>
              <a:t>11</a:t>
            </a:fld>
            <a:endParaRPr lang="en-US" smtClean="0"/>
          </a:p>
        </p:txBody>
      </p:sp>
      <p:sp>
        <p:nvSpPr>
          <p:cNvPr id="35844" name="Rectangle 2"/>
          <p:cNvSpPr>
            <a:spLocks noGrp="1" noChangeArrowheads="1"/>
          </p:cNvSpPr>
          <p:nvPr>
            <p:ph type="title"/>
          </p:nvPr>
        </p:nvSpPr>
        <p:spPr/>
        <p:txBody>
          <a:bodyPr/>
          <a:lstStyle/>
          <a:p>
            <a:pPr eaLnBrk="1" hangingPunct="1"/>
            <a:r>
              <a:rPr lang="en-US" smtClean="0"/>
              <a:t>Functional Dependency Diagram</a:t>
            </a:r>
          </a:p>
        </p:txBody>
      </p:sp>
      <p:sp>
        <p:nvSpPr>
          <p:cNvPr id="35845" name="Rectangle 3"/>
          <p:cNvSpPr>
            <a:spLocks noChangeArrowheads="1"/>
          </p:cNvSpPr>
          <p:nvPr/>
        </p:nvSpPr>
        <p:spPr bwMode="auto">
          <a:xfrm>
            <a:off x="3429000" y="1219200"/>
            <a:ext cx="2133600" cy="4038600"/>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35846" name="Rectangle 4"/>
          <p:cNvSpPr>
            <a:spLocks noChangeArrowheads="1"/>
          </p:cNvSpPr>
          <p:nvPr/>
        </p:nvSpPr>
        <p:spPr bwMode="auto">
          <a:xfrm>
            <a:off x="3810000" y="4038600"/>
            <a:ext cx="1447800" cy="533400"/>
          </a:xfrm>
          <a:prstGeom prst="rect">
            <a:avLst/>
          </a:prstGeom>
          <a:noFill/>
          <a:ln w="9525">
            <a:solidFill>
              <a:schemeClr val="tx1"/>
            </a:solidFill>
            <a:miter lim="800000"/>
            <a:headEnd/>
            <a:tailEnd/>
          </a:ln>
        </p:spPr>
        <p:txBody>
          <a:bodyPr wrap="none" anchor="ctr"/>
          <a:lstStyle/>
          <a:p>
            <a:pPr algn="ctr"/>
            <a:r>
              <a:rPr lang="en-US" sz="1900">
                <a:latin typeface="Verdana" pitchFamily="34" charset="0"/>
              </a:rPr>
              <a:t>Project_No</a:t>
            </a:r>
          </a:p>
        </p:txBody>
      </p:sp>
      <p:sp>
        <p:nvSpPr>
          <p:cNvPr id="35847" name="Rectangle 5"/>
          <p:cNvSpPr>
            <a:spLocks noChangeArrowheads="1"/>
          </p:cNvSpPr>
          <p:nvPr/>
        </p:nvSpPr>
        <p:spPr bwMode="auto">
          <a:xfrm>
            <a:off x="6477000" y="1752600"/>
            <a:ext cx="1295400" cy="381000"/>
          </a:xfrm>
          <a:prstGeom prst="rect">
            <a:avLst/>
          </a:prstGeom>
          <a:noFill/>
          <a:ln w="9525">
            <a:noFill/>
            <a:miter lim="800000"/>
            <a:headEnd/>
            <a:tailEnd/>
          </a:ln>
        </p:spPr>
        <p:txBody>
          <a:bodyPr wrap="none" anchor="ctr"/>
          <a:lstStyle/>
          <a:p>
            <a:pPr algn="ctr"/>
            <a:r>
              <a:rPr lang="en-US" sz="1900">
                <a:latin typeface="Verdana" pitchFamily="34" charset="0"/>
              </a:rPr>
              <a:t>Emp-Name</a:t>
            </a:r>
          </a:p>
        </p:txBody>
      </p:sp>
      <p:sp>
        <p:nvSpPr>
          <p:cNvPr id="35848" name="Rectangle 6"/>
          <p:cNvSpPr>
            <a:spLocks noChangeArrowheads="1"/>
          </p:cNvSpPr>
          <p:nvPr/>
        </p:nvSpPr>
        <p:spPr bwMode="auto">
          <a:xfrm>
            <a:off x="6629400" y="2667000"/>
            <a:ext cx="990600" cy="381000"/>
          </a:xfrm>
          <a:prstGeom prst="rect">
            <a:avLst/>
          </a:prstGeom>
          <a:noFill/>
          <a:ln w="9525">
            <a:noFill/>
            <a:miter lim="800000"/>
            <a:headEnd/>
            <a:tailEnd/>
          </a:ln>
        </p:spPr>
        <p:txBody>
          <a:bodyPr wrap="none" anchor="ctr"/>
          <a:lstStyle/>
          <a:p>
            <a:pPr algn="ctr"/>
            <a:r>
              <a:rPr lang="en-US" sz="1900">
                <a:latin typeface="Verdana" pitchFamily="34" charset="0"/>
              </a:rPr>
              <a:t>Job_Code</a:t>
            </a:r>
          </a:p>
        </p:txBody>
      </p:sp>
      <p:sp>
        <p:nvSpPr>
          <p:cNvPr id="35849" name="Rectangle 7"/>
          <p:cNvSpPr>
            <a:spLocks noChangeArrowheads="1"/>
          </p:cNvSpPr>
          <p:nvPr/>
        </p:nvSpPr>
        <p:spPr bwMode="auto">
          <a:xfrm>
            <a:off x="6502400" y="3505200"/>
            <a:ext cx="1295400" cy="381000"/>
          </a:xfrm>
          <a:prstGeom prst="rect">
            <a:avLst/>
          </a:prstGeom>
          <a:noFill/>
          <a:ln w="9525">
            <a:noFill/>
            <a:miter lim="800000"/>
            <a:headEnd/>
            <a:tailEnd/>
          </a:ln>
        </p:spPr>
        <p:txBody>
          <a:bodyPr wrap="none" anchor="ctr"/>
          <a:lstStyle/>
          <a:p>
            <a:pPr algn="ctr"/>
            <a:r>
              <a:rPr lang="en-US" sz="1900">
                <a:latin typeface="Verdana" pitchFamily="34" charset="0"/>
              </a:rPr>
              <a:t>Job_Title</a:t>
            </a:r>
          </a:p>
        </p:txBody>
      </p:sp>
      <p:sp>
        <p:nvSpPr>
          <p:cNvPr id="35850" name="Line 8"/>
          <p:cNvSpPr>
            <a:spLocks noChangeShapeType="1"/>
          </p:cNvSpPr>
          <p:nvPr/>
        </p:nvSpPr>
        <p:spPr bwMode="auto">
          <a:xfrm>
            <a:off x="5257800" y="2057400"/>
            <a:ext cx="1143000" cy="0"/>
          </a:xfrm>
          <a:prstGeom prst="line">
            <a:avLst/>
          </a:prstGeom>
          <a:noFill/>
          <a:ln w="9525">
            <a:solidFill>
              <a:schemeClr val="tx1"/>
            </a:solidFill>
            <a:round/>
            <a:headEnd/>
            <a:tailEnd type="triangle" w="med" len="med"/>
          </a:ln>
        </p:spPr>
        <p:txBody>
          <a:bodyPr/>
          <a:lstStyle/>
          <a:p>
            <a:endParaRPr lang="en-IN"/>
          </a:p>
        </p:txBody>
      </p:sp>
      <p:sp>
        <p:nvSpPr>
          <p:cNvPr id="35851" name="Line 9"/>
          <p:cNvSpPr>
            <a:spLocks noChangeShapeType="1"/>
          </p:cNvSpPr>
          <p:nvPr/>
        </p:nvSpPr>
        <p:spPr bwMode="auto">
          <a:xfrm>
            <a:off x="5257800" y="2057400"/>
            <a:ext cx="1219200" cy="762000"/>
          </a:xfrm>
          <a:prstGeom prst="line">
            <a:avLst/>
          </a:prstGeom>
          <a:noFill/>
          <a:ln w="9525">
            <a:solidFill>
              <a:schemeClr val="tx1"/>
            </a:solidFill>
            <a:round/>
            <a:headEnd/>
            <a:tailEnd type="triangle" w="med" len="med"/>
          </a:ln>
        </p:spPr>
        <p:txBody>
          <a:bodyPr/>
          <a:lstStyle/>
          <a:p>
            <a:endParaRPr lang="en-IN"/>
          </a:p>
        </p:txBody>
      </p:sp>
      <p:sp>
        <p:nvSpPr>
          <p:cNvPr id="35852" name="Line 10"/>
          <p:cNvSpPr>
            <a:spLocks noChangeShapeType="1"/>
          </p:cNvSpPr>
          <p:nvPr/>
        </p:nvSpPr>
        <p:spPr bwMode="auto">
          <a:xfrm>
            <a:off x="7162800" y="3124200"/>
            <a:ext cx="0" cy="381000"/>
          </a:xfrm>
          <a:prstGeom prst="line">
            <a:avLst/>
          </a:prstGeom>
          <a:noFill/>
          <a:ln w="9525">
            <a:solidFill>
              <a:schemeClr val="tx1"/>
            </a:solidFill>
            <a:round/>
            <a:headEnd/>
            <a:tailEnd type="triangle" w="med" len="med"/>
          </a:ln>
        </p:spPr>
        <p:txBody>
          <a:bodyPr/>
          <a:lstStyle/>
          <a:p>
            <a:endParaRPr lang="en-IN"/>
          </a:p>
        </p:txBody>
      </p:sp>
      <p:sp>
        <p:nvSpPr>
          <p:cNvPr id="35853" name="Rectangle 11"/>
          <p:cNvSpPr>
            <a:spLocks noChangeArrowheads="1"/>
          </p:cNvSpPr>
          <p:nvPr/>
        </p:nvSpPr>
        <p:spPr bwMode="auto">
          <a:xfrm>
            <a:off x="6477000" y="4114800"/>
            <a:ext cx="1371600" cy="533400"/>
          </a:xfrm>
          <a:prstGeom prst="rect">
            <a:avLst/>
          </a:prstGeom>
          <a:noFill/>
          <a:ln w="9525">
            <a:noFill/>
            <a:miter lim="800000"/>
            <a:headEnd/>
            <a:tailEnd/>
          </a:ln>
        </p:spPr>
        <p:txBody>
          <a:bodyPr wrap="none" anchor="ctr"/>
          <a:lstStyle/>
          <a:p>
            <a:pPr algn="ctr"/>
            <a:r>
              <a:rPr lang="en-US" sz="1900"/>
              <a:t>Project_Name</a:t>
            </a:r>
          </a:p>
        </p:txBody>
      </p:sp>
      <p:sp>
        <p:nvSpPr>
          <p:cNvPr id="35854" name="Rectangle 12"/>
          <p:cNvSpPr>
            <a:spLocks noChangeArrowheads="1"/>
          </p:cNvSpPr>
          <p:nvPr/>
        </p:nvSpPr>
        <p:spPr bwMode="auto">
          <a:xfrm>
            <a:off x="6400800" y="4876800"/>
            <a:ext cx="1371600" cy="457200"/>
          </a:xfrm>
          <a:prstGeom prst="rect">
            <a:avLst/>
          </a:prstGeom>
          <a:noFill/>
          <a:ln w="9525">
            <a:noFill/>
            <a:miter lim="800000"/>
            <a:headEnd/>
            <a:tailEnd/>
          </a:ln>
        </p:spPr>
        <p:txBody>
          <a:bodyPr wrap="none" anchor="ctr"/>
          <a:lstStyle/>
          <a:p>
            <a:pPr algn="ctr"/>
            <a:r>
              <a:rPr lang="en-US" sz="1900">
                <a:solidFill>
                  <a:srgbClr val="3C5658"/>
                </a:solidFill>
              </a:rPr>
              <a:t>Completion_Date</a:t>
            </a:r>
          </a:p>
        </p:txBody>
      </p:sp>
      <p:sp>
        <p:nvSpPr>
          <p:cNvPr id="35855" name="Rectangle 13"/>
          <p:cNvSpPr>
            <a:spLocks noChangeArrowheads="1"/>
          </p:cNvSpPr>
          <p:nvPr/>
        </p:nvSpPr>
        <p:spPr bwMode="auto">
          <a:xfrm>
            <a:off x="3733800" y="1752600"/>
            <a:ext cx="1524000" cy="457200"/>
          </a:xfrm>
          <a:prstGeom prst="rect">
            <a:avLst/>
          </a:prstGeom>
          <a:solidFill>
            <a:schemeClr val="accent1"/>
          </a:solidFill>
          <a:ln w="9525">
            <a:solidFill>
              <a:schemeClr val="tx1"/>
            </a:solidFill>
            <a:miter lim="800000"/>
            <a:headEnd/>
            <a:tailEnd/>
          </a:ln>
        </p:spPr>
        <p:txBody>
          <a:bodyPr wrap="none" anchor="ctr"/>
          <a:lstStyle/>
          <a:p>
            <a:pPr algn="ctr"/>
            <a:r>
              <a:rPr lang="en-US" sz="1900">
                <a:latin typeface="Verdana" pitchFamily="34" charset="0"/>
              </a:rPr>
              <a:t>Emp_No</a:t>
            </a:r>
          </a:p>
        </p:txBody>
      </p:sp>
      <p:sp>
        <p:nvSpPr>
          <p:cNvPr id="35856" name="Line 14"/>
          <p:cNvSpPr>
            <a:spLocks noChangeShapeType="1"/>
          </p:cNvSpPr>
          <p:nvPr/>
        </p:nvSpPr>
        <p:spPr bwMode="auto">
          <a:xfrm>
            <a:off x="5257800" y="4343400"/>
            <a:ext cx="1066800" cy="0"/>
          </a:xfrm>
          <a:prstGeom prst="line">
            <a:avLst/>
          </a:prstGeom>
          <a:noFill/>
          <a:ln w="9525">
            <a:solidFill>
              <a:schemeClr val="tx1"/>
            </a:solidFill>
            <a:round/>
            <a:headEnd/>
            <a:tailEnd type="triangle" w="med" len="med"/>
          </a:ln>
        </p:spPr>
        <p:txBody>
          <a:bodyPr/>
          <a:lstStyle/>
          <a:p>
            <a:endParaRPr lang="en-IN"/>
          </a:p>
        </p:txBody>
      </p:sp>
      <p:sp>
        <p:nvSpPr>
          <p:cNvPr id="35857" name="Line 15"/>
          <p:cNvSpPr>
            <a:spLocks noChangeShapeType="1"/>
          </p:cNvSpPr>
          <p:nvPr/>
        </p:nvSpPr>
        <p:spPr bwMode="auto">
          <a:xfrm>
            <a:off x="5257800" y="4343400"/>
            <a:ext cx="914400" cy="685800"/>
          </a:xfrm>
          <a:prstGeom prst="line">
            <a:avLst/>
          </a:prstGeom>
          <a:noFill/>
          <a:ln w="9525">
            <a:solidFill>
              <a:schemeClr val="tx1"/>
            </a:solidFill>
            <a:round/>
            <a:headEnd/>
            <a:tailEnd type="triangle" w="med" len="med"/>
          </a:ln>
        </p:spPr>
        <p:txBody>
          <a:bodyPr/>
          <a:lstStyle/>
          <a:p>
            <a:endParaRPr lang="en-IN"/>
          </a:p>
        </p:txBody>
      </p:sp>
      <p:sp>
        <p:nvSpPr>
          <p:cNvPr id="35858" name="Rectangle 16"/>
          <p:cNvSpPr>
            <a:spLocks noChangeArrowheads="1"/>
          </p:cNvSpPr>
          <p:nvPr/>
        </p:nvSpPr>
        <p:spPr bwMode="auto">
          <a:xfrm>
            <a:off x="838200" y="2971800"/>
            <a:ext cx="1371600" cy="533400"/>
          </a:xfrm>
          <a:prstGeom prst="rect">
            <a:avLst/>
          </a:prstGeom>
          <a:noFill/>
          <a:ln w="9525">
            <a:noFill/>
            <a:miter lim="800000"/>
            <a:headEnd/>
            <a:tailEnd/>
          </a:ln>
        </p:spPr>
        <p:txBody>
          <a:bodyPr wrap="none" anchor="ctr"/>
          <a:lstStyle/>
          <a:p>
            <a:pPr algn="ctr"/>
            <a:r>
              <a:rPr lang="en-US" sz="1900">
                <a:solidFill>
                  <a:srgbClr val="3C5658"/>
                </a:solidFill>
              </a:rPr>
              <a:t>Hrs_Wrk</a:t>
            </a:r>
          </a:p>
        </p:txBody>
      </p:sp>
      <p:sp>
        <p:nvSpPr>
          <p:cNvPr id="35859" name="Line 17"/>
          <p:cNvSpPr>
            <a:spLocks noChangeShapeType="1"/>
          </p:cNvSpPr>
          <p:nvPr/>
        </p:nvSpPr>
        <p:spPr bwMode="auto">
          <a:xfrm flipH="1">
            <a:off x="2133600" y="3200400"/>
            <a:ext cx="1295400" cy="0"/>
          </a:xfrm>
          <a:prstGeom prst="line">
            <a:avLst/>
          </a:prstGeom>
          <a:noFill/>
          <a:ln w="9525">
            <a:solidFill>
              <a:schemeClr val="tx1"/>
            </a:solidFill>
            <a:round/>
            <a:headEnd/>
            <a:tailEnd type="triangle" w="med" len="med"/>
          </a:ln>
        </p:spPr>
        <p:txBody>
          <a:bodyPr/>
          <a:lstStyle/>
          <a:p>
            <a:endParaRPr lang="en-IN"/>
          </a:p>
        </p:txBody>
      </p:sp>
      <p:sp>
        <p:nvSpPr>
          <p:cNvPr id="35860" name="Rectangle 18"/>
          <p:cNvSpPr>
            <a:spLocks noChangeArrowheads="1"/>
          </p:cNvSpPr>
          <p:nvPr/>
        </p:nvSpPr>
        <p:spPr bwMode="auto">
          <a:xfrm>
            <a:off x="2590800" y="5703888"/>
            <a:ext cx="4432300" cy="381000"/>
          </a:xfrm>
          <a:prstGeom prst="rect">
            <a:avLst/>
          </a:prstGeom>
          <a:noFill/>
          <a:ln w="9525">
            <a:noFill/>
            <a:miter lim="800000"/>
            <a:headEnd/>
            <a:tailEnd/>
          </a:ln>
        </p:spPr>
        <p:txBody>
          <a:bodyPr wrap="none">
            <a:spAutoFit/>
          </a:bodyPr>
          <a:lstStyle/>
          <a:p>
            <a:r>
              <a:rPr lang="en-US" sz="1900">
                <a:solidFill>
                  <a:srgbClr val="3C5658"/>
                </a:solidFill>
              </a:rPr>
              <a:t>{Emp_No, Project_No} is candidate key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smtClean="0"/>
              <a:t>CONFIDENTIAL© Copyright 2008 Tech Mahindra Limited</a:t>
            </a:r>
          </a:p>
        </p:txBody>
      </p:sp>
      <p:sp>
        <p:nvSpPr>
          <p:cNvPr id="36867" name="Slide Number Placeholder 5"/>
          <p:cNvSpPr>
            <a:spLocks noGrp="1"/>
          </p:cNvSpPr>
          <p:nvPr>
            <p:ph type="sldNum" sz="quarter" idx="12"/>
          </p:nvPr>
        </p:nvSpPr>
        <p:spPr>
          <a:noFill/>
        </p:spPr>
        <p:txBody>
          <a:bodyPr/>
          <a:lstStyle/>
          <a:p>
            <a:fld id="{D4674C63-BB10-41CF-9940-22377142B950}" type="slidenum">
              <a:rPr lang="en-US" smtClean="0"/>
              <a:pPr/>
              <a:t>12</a:t>
            </a:fld>
            <a:endParaRPr lang="en-US" smtClean="0"/>
          </a:p>
        </p:txBody>
      </p:sp>
      <p:sp>
        <p:nvSpPr>
          <p:cNvPr id="36868" name="Rectangle 2"/>
          <p:cNvSpPr>
            <a:spLocks noGrp="1" noChangeArrowheads="1"/>
          </p:cNvSpPr>
          <p:nvPr>
            <p:ph type="title"/>
          </p:nvPr>
        </p:nvSpPr>
        <p:spPr/>
        <p:txBody>
          <a:bodyPr/>
          <a:lstStyle/>
          <a:p>
            <a:pPr eaLnBrk="1" hangingPunct="1"/>
            <a:r>
              <a:rPr lang="en-US" sz="2000" smtClean="0"/>
              <a:t>Action: identify Partial dependency</a:t>
            </a:r>
          </a:p>
        </p:txBody>
      </p:sp>
      <p:sp>
        <p:nvSpPr>
          <p:cNvPr id="36869" name="Rectangle 3"/>
          <p:cNvSpPr>
            <a:spLocks noChangeArrowheads="1"/>
          </p:cNvSpPr>
          <p:nvPr>
            <p:ph type="body" idx="1"/>
          </p:nvPr>
        </p:nvSpPr>
        <p:spPr>
          <a:noFill/>
        </p:spPr>
        <p:txBody>
          <a:bodyPr/>
          <a:lstStyle/>
          <a:p>
            <a:pPr eaLnBrk="1" hangingPunct="1"/>
            <a:r>
              <a:rPr lang="en-US" smtClean="0"/>
              <a:t>In our scenario, following are partial dependencies</a:t>
            </a:r>
          </a:p>
          <a:p>
            <a:pPr eaLnBrk="1" hangingPunct="1">
              <a:buFont typeface="Wingdings" pitchFamily="2" charset="2"/>
              <a:buNone/>
            </a:pPr>
            <a:r>
              <a:rPr lang="en-US" smtClean="0"/>
              <a:t>  </a:t>
            </a:r>
          </a:p>
          <a:p>
            <a:pPr eaLnBrk="1" hangingPunct="1">
              <a:buFont typeface="Wingdings" pitchFamily="2" charset="2"/>
              <a:buNone/>
            </a:pPr>
            <a:r>
              <a:rPr lang="en-US" smtClean="0"/>
              <a:t>  Emp_No -&gt; Emp_Name, Job_Code, Job_Title</a:t>
            </a:r>
          </a:p>
          <a:p>
            <a:pPr eaLnBrk="1" hangingPunct="1">
              <a:buFont typeface="Wingdings" pitchFamily="2" charset="2"/>
              <a:buNone/>
            </a:pPr>
            <a:r>
              <a:rPr lang="en-US" smtClean="0"/>
              <a:t>  Project_No -&gt; Project Name, Completion_Date</a:t>
            </a:r>
          </a:p>
          <a:p>
            <a:pPr eaLnBrk="1" hangingPunct="1">
              <a:buFont typeface="Wingdings" pitchFamily="2" charset="2"/>
              <a:buNone/>
            </a:pPr>
            <a:endParaRPr lang="en-US" smtClean="0"/>
          </a:p>
          <a:p>
            <a:pPr eaLnBrk="1" hangingPunct="1"/>
            <a:endParaRPr lang="en-US" smtClean="0"/>
          </a:p>
          <a:p>
            <a:pPr eaLnBrk="1" hangingPunct="1"/>
            <a:r>
              <a:rPr lang="en-US" smtClean="0"/>
              <a:t>To place our data in Second normal form we must remove partial dependency. This is done by placing the ‘Emp_Name’, ‘Job_Code’, ‘Job_Title’ columns in a separate table as </a:t>
            </a:r>
            <a:r>
              <a:rPr lang="en-US" smtClean="0">
                <a:solidFill>
                  <a:srgbClr val="CC3300"/>
                </a:solidFill>
              </a:rPr>
              <a:t>Employee table</a:t>
            </a:r>
            <a:r>
              <a:rPr lang="en-US" smtClean="0"/>
              <a:t>, ‘Project No’, ‘Project_Name’ and ‘Completion_Date’ columns in </a:t>
            </a:r>
            <a:r>
              <a:rPr lang="en-US" smtClean="0">
                <a:solidFill>
                  <a:srgbClr val="CC3300"/>
                </a:solidFill>
              </a:rPr>
              <a:t>Project table</a:t>
            </a:r>
            <a:r>
              <a:rPr lang="en-US" smtClean="0"/>
              <a:t> and relation between those tables in separate table as </a:t>
            </a:r>
            <a:r>
              <a:rPr lang="en-US" smtClean="0">
                <a:solidFill>
                  <a:srgbClr val="CC3300"/>
                </a:solidFill>
              </a:rPr>
              <a:t>Emplyee-Project</a:t>
            </a:r>
            <a:r>
              <a:rPr lang="en-US" smtClean="0"/>
              <a:t> table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Footer Placeholder 6"/>
          <p:cNvSpPr>
            <a:spLocks noGrp="1"/>
          </p:cNvSpPr>
          <p:nvPr>
            <p:ph type="ftr" sz="quarter" idx="11"/>
          </p:nvPr>
        </p:nvSpPr>
        <p:spPr>
          <a:noFill/>
        </p:spPr>
        <p:txBody>
          <a:bodyPr/>
          <a:lstStyle/>
          <a:p>
            <a:r>
              <a:rPr lang="en-US" smtClean="0"/>
              <a:t>CONFIDENTIAL© Copyright 2008 Tech Mahindra Limited</a:t>
            </a:r>
          </a:p>
        </p:txBody>
      </p:sp>
      <p:sp>
        <p:nvSpPr>
          <p:cNvPr id="37891" name="Slide Number Placeholder 7"/>
          <p:cNvSpPr>
            <a:spLocks noGrp="1"/>
          </p:cNvSpPr>
          <p:nvPr>
            <p:ph type="sldNum" sz="quarter" idx="12"/>
          </p:nvPr>
        </p:nvSpPr>
        <p:spPr>
          <a:noFill/>
        </p:spPr>
        <p:txBody>
          <a:bodyPr/>
          <a:lstStyle/>
          <a:p>
            <a:fld id="{4CAD7107-1E82-42F5-926B-8035D066F076}" type="slidenum">
              <a:rPr lang="en-US" smtClean="0"/>
              <a:pPr/>
              <a:t>13</a:t>
            </a:fld>
            <a:endParaRPr lang="en-US" smtClean="0"/>
          </a:p>
        </p:txBody>
      </p:sp>
      <p:sp>
        <p:nvSpPr>
          <p:cNvPr id="37892" name="Rectangle 2"/>
          <p:cNvSpPr>
            <a:spLocks noGrp="1" noChangeArrowheads="1"/>
          </p:cNvSpPr>
          <p:nvPr>
            <p:ph type="title"/>
          </p:nvPr>
        </p:nvSpPr>
        <p:spPr/>
        <p:txBody>
          <a:bodyPr/>
          <a:lstStyle/>
          <a:p>
            <a:pPr eaLnBrk="1" hangingPunct="1"/>
            <a:r>
              <a:rPr lang="en-US" sz="2000" smtClean="0"/>
              <a:t>Solution - Second Normal form</a:t>
            </a:r>
          </a:p>
        </p:txBody>
      </p:sp>
      <p:graphicFrame>
        <p:nvGraphicFramePr>
          <p:cNvPr id="640003" name="Group 3"/>
          <p:cNvGraphicFramePr>
            <a:graphicFrameLocks noGrp="1"/>
          </p:cNvGraphicFramePr>
          <p:nvPr>
            <p:ph sz="half" idx="1"/>
          </p:nvPr>
        </p:nvGraphicFramePr>
        <p:xfrm>
          <a:off x="6400800" y="1219200"/>
          <a:ext cx="2286000" cy="5090160"/>
        </p:xfrm>
        <a:graphic>
          <a:graphicData uri="http://schemas.openxmlformats.org/drawingml/2006/table">
            <a:tbl>
              <a:tblPr/>
              <a:tblGrid>
                <a:gridCol w="685800"/>
                <a:gridCol w="838200"/>
                <a:gridCol w="762000"/>
              </a:tblGrid>
              <a:tr h="2952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Hrs_Wrk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0075" name="Group 75"/>
          <p:cNvGraphicFramePr>
            <a:graphicFrameLocks noGrp="1"/>
          </p:cNvGraphicFramePr>
          <p:nvPr>
            <p:ph sz="quarter" idx="2"/>
          </p:nvPr>
        </p:nvGraphicFramePr>
        <p:xfrm>
          <a:off x="152400" y="1206500"/>
          <a:ext cx="3514725" cy="5266944"/>
        </p:xfrm>
        <a:graphic>
          <a:graphicData uri="http://schemas.openxmlformats.org/drawingml/2006/table">
            <a:tbl>
              <a:tblPr/>
              <a:tblGrid>
                <a:gridCol w="700088"/>
                <a:gridCol w="976312"/>
                <a:gridCol w="619125"/>
                <a:gridCol w="1219200"/>
              </a:tblGrid>
              <a:tr h="5334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Job_Title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4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Sudha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McGraw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Mayuri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4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Abrahms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0132" name="Group 132"/>
          <p:cNvGraphicFramePr>
            <a:graphicFrameLocks noGrp="1"/>
          </p:cNvGraphicFramePr>
          <p:nvPr>
            <p:ph sz="quarter" idx="3"/>
          </p:nvPr>
        </p:nvGraphicFramePr>
        <p:xfrm>
          <a:off x="3810000" y="1219200"/>
          <a:ext cx="2438400" cy="2651760"/>
        </p:xfrm>
        <a:graphic>
          <a:graphicData uri="http://schemas.openxmlformats.org/drawingml/2006/table">
            <a:tbl>
              <a:tblPr/>
              <a:tblGrid>
                <a:gridCol w="685800"/>
                <a:gridCol w="914400"/>
                <a:gridCol w="838200"/>
              </a:tblGrid>
              <a:tr h="9906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Completion_Date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044" name="Rectangle 154"/>
          <p:cNvSpPr>
            <a:spLocks noChangeArrowheads="1"/>
          </p:cNvSpPr>
          <p:nvPr/>
        </p:nvSpPr>
        <p:spPr bwMode="auto">
          <a:xfrm>
            <a:off x="381000" y="685800"/>
            <a:ext cx="2514600" cy="381000"/>
          </a:xfrm>
          <a:prstGeom prst="rect">
            <a:avLst/>
          </a:prstGeom>
          <a:noFill/>
          <a:ln w="9525">
            <a:noFill/>
            <a:miter lim="800000"/>
            <a:headEnd/>
            <a:tailEnd/>
          </a:ln>
        </p:spPr>
        <p:txBody>
          <a:bodyPr wrap="none" anchor="ctr"/>
          <a:lstStyle/>
          <a:p>
            <a:pPr algn="ctr"/>
            <a:r>
              <a:rPr lang="en-US" b="1">
                <a:latin typeface="Arial" charset="0"/>
              </a:rPr>
              <a:t>Employee</a:t>
            </a:r>
          </a:p>
        </p:txBody>
      </p:sp>
      <p:sp>
        <p:nvSpPr>
          <p:cNvPr id="38045" name="Rectangle 155"/>
          <p:cNvSpPr>
            <a:spLocks noChangeArrowheads="1"/>
          </p:cNvSpPr>
          <p:nvPr/>
        </p:nvSpPr>
        <p:spPr bwMode="auto">
          <a:xfrm>
            <a:off x="3733800" y="762000"/>
            <a:ext cx="2514600" cy="381000"/>
          </a:xfrm>
          <a:prstGeom prst="rect">
            <a:avLst/>
          </a:prstGeom>
          <a:noFill/>
          <a:ln w="9525">
            <a:noFill/>
            <a:miter lim="800000"/>
            <a:headEnd/>
            <a:tailEnd/>
          </a:ln>
        </p:spPr>
        <p:txBody>
          <a:bodyPr wrap="none" anchor="ctr"/>
          <a:lstStyle/>
          <a:p>
            <a:pPr algn="ctr"/>
            <a:r>
              <a:rPr lang="en-US" b="1">
                <a:latin typeface="Arial" charset="0"/>
              </a:rPr>
              <a:t>Project</a:t>
            </a:r>
          </a:p>
        </p:txBody>
      </p:sp>
      <p:sp>
        <p:nvSpPr>
          <p:cNvPr id="38046" name="Rectangle 156"/>
          <p:cNvSpPr>
            <a:spLocks noChangeArrowheads="1"/>
          </p:cNvSpPr>
          <p:nvPr/>
        </p:nvSpPr>
        <p:spPr bwMode="auto">
          <a:xfrm>
            <a:off x="6248400" y="685800"/>
            <a:ext cx="2514600" cy="381000"/>
          </a:xfrm>
          <a:prstGeom prst="rect">
            <a:avLst/>
          </a:prstGeom>
          <a:noFill/>
          <a:ln w="9525">
            <a:noFill/>
            <a:miter lim="800000"/>
            <a:headEnd/>
            <a:tailEnd/>
          </a:ln>
        </p:spPr>
        <p:txBody>
          <a:bodyPr wrap="none" anchor="ctr"/>
          <a:lstStyle/>
          <a:p>
            <a:pPr algn="ctr"/>
            <a:r>
              <a:rPr lang="en-US" b="1">
                <a:latin typeface="Arial" charset="0"/>
              </a:rPr>
              <a:t>Employee-Project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smtClean="0"/>
              <a:t>CONFIDENTIAL© Copyright 2008 Tech Mahindra Limited</a:t>
            </a:r>
          </a:p>
        </p:txBody>
      </p:sp>
      <p:sp>
        <p:nvSpPr>
          <p:cNvPr id="38915" name="Slide Number Placeholder 5"/>
          <p:cNvSpPr>
            <a:spLocks noGrp="1"/>
          </p:cNvSpPr>
          <p:nvPr>
            <p:ph type="sldNum" sz="quarter" idx="12"/>
          </p:nvPr>
        </p:nvSpPr>
        <p:spPr>
          <a:noFill/>
        </p:spPr>
        <p:txBody>
          <a:bodyPr/>
          <a:lstStyle/>
          <a:p>
            <a:fld id="{8D01D011-C425-4665-BE30-B0FD87FFC40D}" type="slidenum">
              <a:rPr lang="en-US" smtClean="0"/>
              <a:pPr/>
              <a:t>14</a:t>
            </a:fld>
            <a:endParaRPr lang="en-US" smtClean="0"/>
          </a:p>
        </p:txBody>
      </p:sp>
      <p:sp>
        <p:nvSpPr>
          <p:cNvPr id="38916" name="Rectangle 2"/>
          <p:cNvSpPr>
            <a:spLocks noGrp="1" noChangeArrowheads="1"/>
          </p:cNvSpPr>
          <p:nvPr>
            <p:ph type="title"/>
          </p:nvPr>
        </p:nvSpPr>
        <p:spPr/>
        <p:txBody>
          <a:bodyPr/>
          <a:lstStyle/>
          <a:p>
            <a:pPr eaLnBrk="1" hangingPunct="1"/>
            <a:r>
              <a:rPr lang="en-US" smtClean="0"/>
              <a:t>So, what’s wrong with 2NF ?</a:t>
            </a:r>
          </a:p>
        </p:txBody>
      </p:sp>
      <p:sp>
        <p:nvSpPr>
          <p:cNvPr id="38917" name="Rectangle 3"/>
          <p:cNvSpPr>
            <a:spLocks noGrp="1" noChangeArrowheads="1"/>
          </p:cNvSpPr>
          <p:nvPr>
            <p:ph type="body" idx="1"/>
          </p:nvPr>
        </p:nvSpPr>
        <p:spPr/>
        <p:txBody>
          <a:bodyPr/>
          <a:lstStyle/>
          <a:p>
            <a:pPr eaLnBrk="1" hangingPunct="1"/>
            <a:r>
              <a:rPr lang="en-US" smtClean="0">
                <a:solidFill>
                  <a:srgbClr val="CC3300"/>
                </a:solidFill>
              </a:rPr>
              <a:t>Insertion</a:t>
            </a:r>
            <a:r>
              <a:rPr lang="en-US" smtClean="0"/>
              <a:t> anomalies: A particular job title can not be entered for a job code, unless an employee is doing the job.</a:t>
            </a:r>
          </a:p>
          <a:p>
            <a:pPr eaLnBrk="1" hangingPunct="1">
              <a:buFont typeface="Wingdings" pitchFamily="2" charset="2"/>
              <a:buNone/>
            </a:pPr>
            <a:endParaRPr lang="en-US" smtClean="0"/>
          </a:p>
          <a:p>
            <a:pPr eaLnBrk="1" hangingPunct="1"/>
            <a:r>
              <a:rPr lang="en-US" smtClean="0">
                <a:solidFill>
                  <a:srgbClr val="CC3300"/>
                </a:solidFill>
              </a:rPr>
              <a:t>Deletion</a:t>
            </a:r>
            <a:r>
              <a:rPr lang="en-US" smtClean="0"/>
              <a:t> anomalies :Deleting an employee doing a particular job means deleting the details of the job (including job code and job title)</a:t>
            </a:r>
          </a:p>
          <a:p>
            <a:pPr eaLnBrk="1" hangingPunct="1">
              <a:buFont typeface="Wingdings" pitchFamily="2" charset="2"/>
              <a:buNone/>
            </a:pPr>
            <a:endParaRPr lang="en-US" smtClean="0"/>
          </a:p>
          <a:p>
            <a:pPr eaLnBrk="1" hangingPunct="1"/>
            <a:r>
              <a:rPr lang="en-US" smtClean="0">
                <a:solidFill>
                  <a:srgbClr val="CC3300"/>
                </a:solidFill>
              </a:rPr>
              <a:t>Updation</a:t>
            </a:r>
            <a:r>
              <a:rPr lang="en-US" smtClean="0"/>
              <a:t> anomalies: Updating a particular job involves searching and updating a number of rows.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t>CONFIDENTIAL© Copyright 2008 Tech Mahindra Limited</a:t>
            </a:r>
          </a:p>
        </p:txBody>
      </p:sp>
      <p:sp>
        <p:nvSpPr>
          <p:cNvPr id="39939" name="Slide Number Placeholder 5"/>
          <p:cNvSpPr>
            <a:spLocks noGrp="1"/>
          </p:cNvSpPr>
          <p:nvPr>
            <p:ph type="sldNum" sz="quarter" idx="12"/>
          </p:nvPr>
        </p:nvSpPr>
        <p:spPr>
          <a:noFill/>
        </p:spPr>
        <p:txBody>
          <a:bodyPr/>
          <a:lstStyle/>
          <a:p>
            <a:fld id="{08EEFA73-138E-438D-A559-3D36093B21BB}" type="slidenum">
              <a:rPr lang="en-US" smtClean="0"/>
              <a:pPr/>
              <a:t>15</a:t>
            </a:fld>
            <a:endParaRPr lang="en-US" smtClean="0"/>
          </a:p>
        </p:txBody>
      </p:sp>
      <p:sp>
        <p:nvSpPr>
          <p:cNvPr id="39940" name="Rectangle 2"/>
          <p:cNvSpPr>
            <a:spLocks noGrp="1" noChangeArrowheads="1"/>
          </p:cNvSpPr>
          <p:nvPr>
            <p:ph type="title"/>
          </p:nvPr>
        </p:nvSpPr>
        <p:spPr>
          <a:xfrm>
            <a:off x="0" y="228600"/>
            <a:ext cx="6680200" cy="431800"/>
          </a:xfrm>
        </p:spPr>
        <p:txBody>
          <a:bodyPr/>
          <a:lstStyle/>
          <a:p>
            <a:pPr eaLnBrk="1" hangingPunct="1"/>
            <a:r>
              <a:rPr lang="en-US" sz="1900" smtClean="0"/>
              <a:t>Finding the Solution - Eliminate Transitive Dependency</a:t>
            </a:r>
          </a:p>
        </p:txBody>
      </p:sp>
      <p:sp>
        <p:nvSpPr>
          <p:cNvPr id="39941" name="Rectangle 3"/>
          <p:cNvSpPr>
            <a:spLocks noGrp="1" noChangeArrowheads="1"/>
          </p:cNvSpPr>
          <p:nvPr>
            <p:ph type="body" idx="1"/>
          </p:nvPr>
        </p:nvSpPr>
        <p:spPr/>
        <p:txBody>
          <a:bodyPr/>
          <a:lstStyle/>
          <a:p>
            <a:pPr eaLnBrk="1" hangingPunct="1"/>
            <a:r>
              <a:rPr lang="en-US" smtClean="0"/>
              <a:t>Third Normal Form (3NF) statement</a:t>
            </a:r>
          </a:p>
          <a:p>
            <a:pPr eaLnBrk="1" hangingPunct="1"/>
            <a:endParaRPr lang="en-US" smtClean="0"/>
          </a:p>
          <a:p>
            <a:pPr algn="ctr" eaLnBrk="1" hangingPunct="1">
              <a:buFont typeface="Wingdings" pitchFamily="2" charset="2"/>
              <a:buNone/>
            </a:pPr>
            <a:r>
              <a:rPr lang="en-US" smtClean="0">
                <a:solidFill>
                  <a:srgbClr val="CC3300"/>
                </a:solidFill>
              </a:rPr>
              <a:t>	“ A table is in the Third Normal Form (3NF) iff it is in Second Normal Form, and No nonkey attributes that are transitively dependent on any</a:t>
            </a:r>
          </a:p>
          <a:p>
            <a:pPr algn="ctr" eaLnBrk="1" hangingPunct="1">
              <a:buFont typeface="Wingdings" pitchFamily="2" charset="2"/>
              <a:buNone/>
            </a:pPr>
            <a:r>
              <a:rPr lang="en-US" smtClean="0">
                <a:solidFill>
                  <a:srgbClr val="CC3300"/>
                </a:solidFill>
              </a:rPr>
              <a:t>candidate key”</a:t>
            </a:r>
          </a:p>
          <a:p>
            <a:pPr algn="ctr" eaLnBrk="1" hangingPunct="1">
              <a:buFont typeface="Wingdings" pitchFamily="2" charset="2"/>
              <a:buNone/>
            </a:pPr>
            <a:r>
              <a:rPr lang="en-US" sz="2400" smtClean="0">
                <a:solidFill>
                  <a:srgbClr val="CC3300"/>
                </a:solidFill>
              </a:rPr>
              <a:t>Or</a:t>
            </a:r>
          </a:p>
          <a:p>
            <a:pPr algn="ctr" eaLnBrk="1" hangingPunct="1">
              <a:buFont typeface="Wingdings" pitchFamily="2" charset="2"/>
              <a:buNone/>
            </a:pPr>
            <a:r>
              <a:rPr lang="en-US" smtClean="0">
                <a:solidFill>
                  <a:schemeClr val="accent2"/>
                </a:solidFill>
              </a:rPr>
              <a:t>   </a:t>
            </a:r>
            <a:r>
              <a:rPr lang="en-US" smtClean="0">
                <a:solidFill>
                  <a:srgbClr val="CC3300"/>
                </a:solidFill>
              </a:rPr>
              <a:t>“A table is in the Third Normal Form (3NF) iff it is in Second Normal Form, and every non key attribute is non transitively dependant on candidate key”</a:t>
            </a:r>
          </a:p>
          <a:p>
            <a:pPr algn="ctr" eaLnBrk="1" hangingPunct="1">
              <a:buFont typeface="Wingdings" pitchFamily="2" charset="2"/>
              <a:buNone/>
            </a:pPr>
            <a:endParaRPr lang="en-US" smtClean="0">
              <a:solidFill>
                <a:srgbClr val="CC3300"/>
              </a:solidFill>
            </a:endParaRPr>
          </a:p>
          <a:p>
            <a:pPr eaLnBrk="1" hangingPunct="1"/>
            <a:r>
              <a:rPr lang="en-US" smtClean="0"/>
              <a:t>Third normal form (3NF) goes one large step further: </a:t>
            </a:r>
          </a:p>
          <a:p>
            <a:pPr lvl="1" eaLnBrk="1" hangingPunct="1"/>
            <a:r>
              <a:rPr lang="en-US" smtClean="0"/>
              <a:t>Meet all the requirements of the second normal form. </a:t>
            </a:r>
          </a:p>
          <a:p>
            <a:pPr lvl="1" eaLnBrk="1" hangingPunct="1"/>
            <a:r>
              <a:rPr lang="en-US" smtClean="0"/>
              <a:t>Remove columns that are not dependent upon the primary key. </a:t>
            </a:r>
          </a:p>
          <a:p>
            <a:pPr algn="ctr" eaLnBrk="1" hangingPunct="1">
              <a:buFont typeface="Wingdings" pitchFamily="2" charset="2"/>
              <a:buNone/>
            </a:pPr>
            <a:endParaRPr lang="en-US" smtClean="0">
              <a:solidFill>
                <a:srgbClr val="CC3300"/>
              </a:solidFill>
            </a:endParaRPr>
          </a:p>
          <a:p>
            <a:pPr eaLnBrk="1" hangingPunct="1"/>
            <a:endParaRPr lang="en-US" smtClean="0">
              <a:solidFill>
                <a:srgbClr val="CC33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smtClean="0"/>
              <a:t>CONFIDENTIAL© Copyright 2008 Tech Mahindra Limited</a:t>
            </a:r>
          </a:p>
        </p:txBody>
      </p:sp>
      <p:sp>
        <p:nvSpPr>
          <p:cNvPr id="40963" name="Slide Number Placeholder 5"/>
          <p:cNvSpPr>
            <a:spLocks noGrp="1"/>
          </p:cNvSpPr>
          <p:nvPr>
            <p:ph type="sldNum" sz="quarter" idx="12"/>
          </p:nvPr>
        </p:nvSpPr>
        <p:spPr>
          <a:noFill/>
        </p:spPr>
        <p:txBody>
          <a:bodyPr/>
          <a:lstStyle/>
          <a:p>
            <a:fld id="{6C0516D5-9F4B-401D-8B91-63AD88031901}" type="slidenum">
              <a:rPr lang="en-US" smtClean="0"/>
              <a:pPr/>
              <a:t>16</a:t>
            </a:fld>
            <a:endParaRPr lang="en-US" smtClean="0"/>
          </a:p>
        </p:txBody>
      </p:sp>
      <p:sp>
        <p:nvSpPr>
          <p:cNvPr id="40964" name="Rectangle 2"/>
          <p:cNvSpPr>
            <a:spLocks noGrp="1" noChangeArrowheads="1"/>
          </p:cNvSpPr>
          <p:nvPr>
            <p:ph type="title"/>
          </p:nvPr>
        </p:nvSpPr>
        <p:spPr/>
        <p:txBody>
          <a:bodyPr/>
          <a:lstStyle/>
          <a:p>
            <a:pPr eaLnBrk="1" hangingPunct="1"/>
            <a:r>
              <a:rPr lang="en-US" sz="2000" smtClean="0"/>
              <a:t>Action: Identify Transitive Dependency</a:t>
            </a:r>
          </a:p>
        </p:txBody>
      </p:sp>
      <p:sp>
        <p:nvSpPr>
          <p:cNvPr id="40965" name="Rectangle 3"/>
          <p:cNvSpPr>
            <a:spLocks noGrp="1" noChangeArrowheads="1"/>
          </p:cNvSpPr>
          <p:nvPr>
            <p:ph type="body" idx="1"/>
          </p:nvPr>
        </p:nvSpPr>
        <p:spPr/>
        <p:txBody>
          <a:bodyPr/>
          <a:lstStyle/>
          <a:p>
            <a:pPr eaLnBrk="1" hangingPunct="1"/>
            <a:r>
              <a:rPr lang="en-US" smtClean="0"/>
              <a:t>In our scenario</a:t>
            </a:r>
          </a:p>
          <a:p>
            <a:pPr eaLnBrk="1" hangingPunct="1">
              <a:buFont typeface="Wingdings" pitchFamily="2" charset="2"/>
              <a:buNone/>
            </a:pPr>
            <a:r>
              <a:rPr lang="en-US" smtClean="0"/>
              <a:t>	Emp_No -&gt; Job_Code</a:t>
            </a:r>
          </a:p>
          <a:p>
            <a:pPr eaLnBrk="1" hangingPunct="1">
              <a:buFont typeface="Wingdings" pitchFamily="2" charset="2"/>
              <a:buNone/>
            </a:pPr>
            <a:r>
              <a:rPr lang="en-US" smtClean="0"/>
              <a:t>	Job_Code -&gt; Job_Title</a:t>
            </a:r>
          </a:p>
          <a:p>
            <a:pPr eaLnBrk="1" hangingPunct="1"/>
            <a:endParaRPr lang="en-US" smtClean="0"/>
          </a:p>
          <a:p>
            <a:pPr eaLnBrk="1" hangingPunct="1"/>
            <a:r>
              <a:rPr lang="en-US" smtClean="0"/>
              <a:t>To place our data in third normal form we must remove transitive dependency. This is done by placing the ‘Job Title’ and ‘Job code’ columns in a separate table as </a:t>
            </a:r>
            <a:r>
              <a:rPr lang="en-US" smtClean="0">
                <a:solidFill>
                  <a:srgbClr val="CC3300"/>
                </a:solidFill>
              </a:rPr>
              <a:t>Jobs</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Footer Placeholder 6"/>
          <p:cNvSpPr>
            <a:spLocks noGrp="1"/>
          </p:cNvSpPr>
          <p:nvPr>
            <p:ph type="ftr" sz="quarter" idx="11"/>
          </p:nvPr>
        </p:nvSpPr>
        <p:spPr>
          <a:noFill/>
        </p:spPr>
        <p:txBody>
          <a:bodyPr/>
          <a:lstStyle/>
          <a:p>
            <a:r>
              <a:rPr lang="en-US" smtClean="0"/>
              <a:t>CONFIDENTIAL© Copyright 2008 Tech Mahindra Limited</a:t>
            </a:r>
          </a:p>
        </p:txBody>
      </p:sp>
      <p:sp>
        <p:nvSpPr>
          <p:cNvPr id="41987" name="Slide Number Placeholder 7"/>
          <p:cNvSpPr>
            <a:spLocks noGrp="1"/>
          </p:cNvSpPr>
          <p:nvPr>
            <p:ph type="sldNum" sz="quarter" idx="12"/>
          </p:nvPr>
        </p:nvSpPr>
        <p:spPr>
          <a:noFill/>
        </p:spPr>
        <p:txBody>
          <a:bodyPr/>
          <a:lstStyle/>
          <a:p>
            <a:fld id="{CB2DD098-1C6E-4DE0-990B-8AF31216E182}" type="slidenum">
              <a:rPr lang="en-US" smtClean="0"/>
              <a:pPr/>
              <a:t>17</a:t>
            </a:fld>
            <a:endParaRPr lang="en-US" smtClean="0"/>
          </a:p>
        </p:txBody>
      </p:sp>
      <p:sp>
        <p:nvSpPr>
          <p:cNvPr id="41988" name="Rectangle 2"/>
          <p:cNvSpPr>
            <a:spLocks noGrp="1" noChangeArrowheads="1"/>
          </p:cNvSpPr>
          <p:nvPr>
            <p:ph type="title"/>
          </p:nvPr>
        </p:nvSpPr>
        <p:spPr/>
        <p:txBody>
          <a:bodyPr/>
          <a:lstStyle/>
          <a:p>
            <a:pPr eaLnBrk="1" hangingPunct="1"/>
            <a:r>
              <a:rPr lang="en-US" sz="2000" smtClean="0"/>
              <a:t>Solution- Third Normal form</a:t>
            </a:r>
          </a:p>
        </p:txBody>
      </p:sp>
      <p:graphicFrame>
        <p:nvGraphicFramePr>
          <p:cNvPr id="644099" name="Group 3"/>
          <p:cNvGraphicFramePr>
            <a:graphicFrameLocks noGrp="1"/>
          </p:cNvGraphicFramePr>
          <p:nvPr>
            <p:ph sz="half" idx="1"/>
          </p:nvPr>
        </p:nvGraphicFramePr>
        <p:xfrm>
          <a:off x="6629400" y="1219200"/>
          <a:ext cx="2286000" cy="5090160"/>
        </p:xfrm>
        <a:graphic>
          <a:graphicData uri="http://schemas.openxmlformats.org/drawingml/2006/table">
            <a:tbl>
              <a:tblPr/>
              <a:tblGrid>
                <a:gridCol w="685800"/>
                <a:gridCol w="838200"/>
                <a:gridCol w="762000"/>
              </a:tblGrid>
              <a:tr h="2952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Hrs_Wrk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4171" name="Group 75"/>
          <p:cNvGraphicFramePr>
            <a:graphicFrameLocks noGrp="1"/>
          </p:cNvGraphicFramePr>
          <p:nvPr>
            <p:ph sz="quarter" idx="2"/>
          </p:nvPr>
        </p:nvGraphicFramePr>
        <p:xfrm>
          <a:off x="152400" y="1206500"/>
          <a:ext cx="2286000" cy="4050030"/>
        </p:xfrm>
        <a:graphic>
          <a:graphicData uri="http://schemas.openxmlformats.org/drawingml/2006/table">
            <a:tbl>
              <a:tblPr/>
              <a:tblGrid>
                <a:gridCol w="623888"/>
                <a:gridCol w="868362"/>
                <a:gridCol w="793750"/>
              </a:tblGrid>
              <a:tr h="5334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Sudha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McGraw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Mayuri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Abrahms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4217" name="Group 121"/>
          <p:cNvGraphicFramePr>
            <a:graphicFrameLocks noGrp="1"/>
          </p:cNvGraphicFramePr>
          <p:nvPr>
            <p:ph sz="quarter" idx="3"/>
          </p:nvPr>
        </p:nvGraphicFramePr>
        <p:xfrm>
          <a:off x="4419600" y="1219200"/>
          <a:ext cx="2133600" cy="2712720"/>
        </p:xfrm>
        <a:graphic>
          <a:graphicData uri="http://schemas.openxmlformats.org/drawingml/2006/table">
            <a:tbl>
              <a:tblPr/>
              <a:tblGrid>
                <a:gridCol w="609600"/>
                <a:gridCol w="862013"/>
                <a:gridCol w="661987"/>
              </a:tblGrid>
              <a:tr h="9906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Completion_Date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44239" name="Group 143"/>
          <p:cNvGraphicFramePr>
            <a:graphicFrameLocks noGrp="1"/>
          </p:cNvGraphicFramePr>
          <p:nvPr/>
        </p:nvGraphicFramePr>
        <p:xfrm>
          <a:off x="2667000" y="1219200"/>
          <a:ext cx="1600200" cy="2244090"/>
        </p:xfrm>
        <a:graphic>
          <a:graphicData uri="http://schemas.openxmlformats.org/drawingml/2006/table">
            <a:tbl>
              <a:tblPr/>
              <a:tblGrid>
                <a:gridCol w="609600"/>
                <a:gridCol w="990600"/>
              </a:tblGrid>
              <a:tr h="476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Job_Title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146" name="Rectangle 160"/>
          <p:cNvSpPr>
            <a:spLocks noChangeArrowheads="1"/>
          </p:cNvSpPr>
          <p:nvPr/>
        </p:nvSpPr>
        <p:spPr bwMode="auto">
          <a:xfrm>
            <a:off x="228600" y="762000"/>
            <a:ext cx="2133600" cy="381000"/>
          </a:xfrm>
          <a:prstGeom prst="rect">
            <a:avLst/>
          </a:prstGeom>
          <a:noFill/>
          <a:ln w="9525">
            <a:noFill/>
            <a:miter lim="800000"/>
            <a:headEnd/>
            <a:tailEnd/>
          </a:ln>
        </p:spPr>
        <p:txBody>
          <a:bodyPr wrap="none" anchor="ctr"/>
          <a:lstStyle/>
          <a:p>
            <a:pPr algn="ctr"/>
            <a:r>
              <a:rPr lang="en-US" b="1">
                <a:latin typeface="Arial" charset="0"/>
              </a:rPr>
              <a:t>Employee</a:t>
            </a:r>
          </a:p>
        </p:txBody>
      </p:sp>
      <p:sp>
        <p:nvSpPr>
          <p:cNvPr id="42147" name="Rectangle 161"/>
          <p:cNvSpPr>
            <a:spLocks noChangeArrowheads="1"/>
          </p:cNvSpPr>
          <p:nvPr/>
        </p:nvSpPr>
        <p:spPr bwMode="auto">
          <a:xfrm>
            <a:off x="2667000" y="762000"/>
            <a:ext cx="1600200" cy="381000"/>
          </a:xfrm>
          <a:prstGeom prst="rect">
            <a:avLst/>
          </a:prstGeom>
          <a:noFill/>
          <a:ln w="9525">
            <a:noFill/>
            <a:miter lim="800000"/>
            <a:headEnd/>
            <a:tailEnd/>
          </a:ln>
        </p:spPr>
        <p:txBody>
          <a:bodyPr wrap="none" anchor="ctr"/>
          <a:lstStyle/>
          <a:p>
            <a:pPr algn="ctr"/>
            <a:r>
              <a:rPr lang="en-US" b="1">
                <a:latin typeface="Arial" charset="0"/>
              </a:rPr>
              <a:t>Jobs</a:t>
            </a:r>
          </a:p>
        </p:txBody>
      </p:sp>
      <p:sp>
        <p:nvSpPr>
          <p:cNvPr id="42148" name="Rectangle 162"/>
          <p:cNvSpPr>
            <a:spLocks noChangeArrowheads="1"/>
          </p:cNvSpPr>
          <p:nvPr/>
        </p:nvSpPr>
        <p:spPr bwMode="auto">
          <a:xfrm>
            <a:off x="4419600" y="762000"/>
            <a:ext cx="2057400" cy="381000"/>
          </a:xfrm>
          <a:prstGeom prst="rect">
            <a:avLst/>
          </a:prstGeom>
          <a:noFill/>
          <a:ln w="9525">
            <a:noFill/>
            <a:miter lim="800000"/>
            <a:headEnd/>
            <a:tailEnd/>
          </a:ln>
        </p:spPr>
        <p:txBody>
          <a:bodyPr wrap="none" anchor="ctr"/>
          <a:lstStyle/>
          <a:p>
            <a:pPr algn="ctr"/>
            <a:r>
              <a:rPr lang="en-US" b="1">
                <a:latin typeface="Arial" charset="0"/>
              </a:rPr>
              <a:t>Project</a:t>
            </a:r>
          </a:p>
        </p:txBody>
      </p:sp>
      <p:sp>
        <p:nvSpPr>
          <p:cNvPr id="42149" name="Rectangle 163"/>
          <p:cNvSpPr>
            <a:spLocks noChangeArrowheads="1"/>
          </p:cNvSpPr>
          <p:nvPr/>
        </p:nvSpPr>
        <p:spPr bwMode="auto">
          <a:xfrm>
            <a:off x="6477000" y="762000"/>
            <a:ext cx="2514600" cy="381000"/>
          </a:xfrm>
          <a:prstGeom prst="rect">
            <a:avLst/>
          </a:prstGeom>
          <a:noFill/>
          <a:ln w="9525">
            <a:noFill/>
            <a:miter lim="800000"/>
            <a:headEnd/>
            <a:tailEnd/>
          </a:ln>
        </p:spPr>
        <p:txBody>
          <a:bodyPr wrap="none" anchor="ctr"/>
          <a:lstStyle/>
          <a:p>
            <a:pPr algn="ctr"/>
            <a:r>
              <a:rPr lang="en-US" b="1">
                <a:latin typeface="Arial" charset="0"/>
              </a:rPr>
              <a:t>Employee-Project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smtClean="0"/>
              <a:t>CONFIDENTIAL© Copyright 2008 Tech Mahindra Limited</a:t>
            </a:r>
          </a:p>
        </p:txBody>
      </p:sp>
      <p:sp>
        <p:nvSpPr>
          <p:cNvPr id="26627" name="Slide Number Placeholder 5"/>
          <p:cNvSpPr>
            <a:spLocks noGrp="1"/>
          </p:cNvSpPr>
          <p:nvPr>
            <p:ph type="sldNum" sz="quarter" idx="12"/>
          </p:nvPr>
        </p:nvSpPr>
        <p:spPr>
          <a:noFill/>
        </p:spPr>
        <p:txBody>
          <a:bodyPr/>
          <a:lstStyle/>
          <a:p>
            <a:fld id="{C780152D-8A40-4F8C-960F-252E71A13A7E}" type="slidenum">
              <a:rPr lang="en-US" smtClean="0"/>
              <a:pPr/>
              <a:t>2</a:t>
            </a:fld>
            <a:endParaRPr lang="en-US" smtClean="0"/>
          </a:p>
        </p:txBody>
      </p:sp>
      <p:sp>
        <p:nvSpPr>
          <p:cNvPr id="26628" name="Rectangle 2"/>
          <p:cNvSpPr>
            <a:spLocks noGrp="1" noChangeArrowheads="1"/>
          </p:cNvSpPr>
          <p:nvPr>
            <p:ph type="title"/>
          </p:nvPr>
        </p:nvSpPr>
        <p:spPr/>
        <p:txBody>
          <a:bodyPr/>
          <a:lstStyle/>
          <a:p>
            <a:pPr eaLnBrk="1" hangingPunct="1"/>
            <a:r>
              <a:rPr lang="en-US" smtClean="0"/>
              <a:t>What is normalization??</a:t>
            </a:r>
          </a:p>
        </p:txBody>
      </p:sp>
      <p:sp>
        <p:nvSpPr>
          <p:cNvPr id="26629" name="Rectangle 3"/>
          <p:cNvSpPr>
            <a:spLocks noGrp="1" noChangeArrowheads="1"/>
          </p:cNvSpPr>
          <p:nvPr>
            <p:ph type="body" idx="1"/>
          </p:nvPr>
        </p:nvSpPr>
        <p:spPr/>
        <p:txBody>
          <a:bodyPr/>
          <a:lstStyle/>
          <a:p>
            <a:pPr eaLnBrk="1" hangingPunct="1"/>
            <a:r>
              <a:rPr lang="en-US" smtClean="0">
                <a:solidFill>
                  <a:srgbClr val="CC3300"/>
                </a:solidFill>
              </a:rPr>
              <a:t>Normalization</a:t>
            </a:r>
            <a:r>
              <a:rPr lang="en-US" smtClean="0"/>
              <a:t> refers to a systematic process of organizing data in database in order to eliminate anomalies (like inserting, deleting and updating) and maintain data integrity</a:t>
            </a:r>
          </a:p>
          <a:p>
            <a:pPr eaLnBrk="1" hangingPunct="1"/>
            <a:endParaRPr lang="en-US" smtClean="0"/>
          </a:p>
          <a:p>
            <a:pPr eaLnBrk="1" hangingPunct="1"/>
            <a:r>
              <a:rPr lang="en-US" smtClean="0"/>
              <a:t>The purpose of normalization is to ensure that the final database design has minimal </a:t>
            </a:r>
            <a:r>
              <a:rPr lang="en-US" smtClean="0">
                <a:solidFill>
                  <a:srgbClr val="CC3300"/>
                </a:solidFill>
              </a:rPr>
              <a:t>data redundancy</a:t>
            </a:r>
          </a:p>
          <a:p>
            <a:pPr lvl="1" eaLnBrk="1" hangingPunct="1"/>
            <a:endParaRPr lang="en-US" smtClean="0"/>
          </a:p>
          <a:p>
            <a:pPr eaLnBrk="1" hangingPunct="1"/>
            <a:r>
              <a:rPr lang="en-US" smtClean="0"/>
              <a:t>The normalization process involves applying various “rules of thumb” to each and every table design</a:t>
            </a:r>
          </a:p>
          <a:p>
            <a:pPr lvl="1" eaLnBrk="1" hangingPunct="1"/>
            <a:r>
              <a:rPr lang="en-US" smtClean="0"/>
              <a:t>Every time we change a table design, or create a new table, we must re-apply these rules of thumb</a:t>
            </a:r>
          </a:p>
          <a:p>
            <a:pPr lvl="1" eaLnBrk="1" hangingPunct="1"/>
            <a:r>
              <a:rPr lang="en-US" smtClean="0"/>
              <a:t>These rules of thumb are called </a:t>
            </a:r>
            <a:r>
              <a:rPr lang="en-US" smtClean="0">
                <a:solidFill>
                  <a:srgbClr val="CC3300"/>
                </a:solidFill>
              </a:rPr>
              <a:t>Normal Form levels</a:t>
            </a:r>
          </a:p>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t>CONFIDENTIAL© Copyright 2008 Tech Mahindra Limited</a:t>
            </a:r>
          </a:p>
        </p:txBody>
      </p:sp>
      <p:sp>
        <p:nvSpPr>
          <p:cNvPr id="27651" name="Slide Number Placeholder 5"/>
          <p:cNvSpPr>
            <a:spLocks noGrp="1"/>
          </p:cNvSpPr>
          <p:nvPr>
            <p:ph type="sldNum" sz="quarter" idx="12"/>
          </p:nvPr>
        </p:nvSpPr>
        <p:spPr>
          <a:noFill/>
        </p:spPr>
        <p:txBody>
          <a:bodyPr/>
          <a:lstStyle/>
          <a:p>
            <a:fld id="{1EEB980C-2D81-464D-83B8-2BD69A683354}" type="slidenum">
              <a:rPr lang="en-US" smtClean="0"/>
              <a:pPr/>
              <a:t>3</a:t>
            </a:fld>
            <a:endParaRPr lang="en-US" smtClean="0"/>
          </a:p>
        </p:txBody>
      </p:sp>
      <p:sp>
        <p:nvSpPr>
          <p:cNvPr id="27652" name="Rectangle 2"/>
          <p:cNvSpPr>
            <a:spLocks noGrp="1" noChangeArrowheads="1"/>
          </p:cNvSpPr>
          <p:nvPr>
            <p:ph type="title"/>
          </p:nvPr>
        </p:nvSpPr>
        <p:spPr/>
        <p:txBody>
          <a:bodyPr/>
          <a:lstStyle/>
          <a:p>
            <a:pPr eaLnBrk="1" hangingPunct="1"/>
            <a:r>
              <a:rPr lang="en-US" smtClean="0"/>
              <a:t>A unnormalized table design</a:t>
            </a:r>
          </a:p>
        </p:txBody>
      </p:sp>
      <p:graphicFrame>
        <p:nvGraphicFramePr>
          <p:cNvPr id="628739" name="Group 3"/>
          <p:cNvGraphicFramePr>
            <a:graphicFrameLocks noGrp="1"/>
          </p:cNvGraphicFramePr>
          <p:nvPr>
            <p:ph idx="1"/>
          </p:nvPr>
        </p:nvGraphicFramePr>
        <p:xfrm>
          <a:off x="381000" y="635000"/>
          <a:ext cx="8534400" cy="5623560"/>
        </p:xfrm>
        <a:graphic>
          <a:graphicData uri="http://schemas.openxmlformats.org/drawingml/2006/table">
            <a:tbl>
              <a:tblPr/>
              <a:tblGrid>
                <a:gridCol w="631825"/>
                <a:gridCol w="1044575"/>
                <a:gridCol w="762000"/>
                <a:gridCol w="1428750"/>
                <a:gridCol w="842963"/>
                <a:gridCol w="1454150"/>
                <a:gridCol w="1343025"/>
                <a:gridCol w="1027112"/>
              </a:tblGrid>
              <a:tr h="3810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Emp_No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Job_Code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Job_Title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Project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Completion_Date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Hrs_Wrk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Johes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rowSpan="3">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Johney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3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Hari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Sudha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McGraw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Mala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Mayuri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3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Anne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425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Abrahms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smtClean="0"/>
              <a:t>CONFIDENTIAL© Copyright 2008 Tech Mahindra Limited</a:t>
            </a:r>
          </a:p>
        </p:txBody>
      </p:sp>
      <p:sp>
        <p:nvSpPr>
          <p:cNvPr id="28675" name="Slide Number Placeholder 5"/>
          <p:cNvSpPr>
            <a:spLocks noGrp="1"/>
          </p:cNvSpPr>
          <p:nvPr>
            <p:ph type="sldNum" sz="quarter" idx="12"/>
          </p:nvPr>
        </p:nvSpPr>
        <p:spPr>
          <a:noFill/>
        </p:spPr>
        <p:txBody>
          <a:bodyPr/>
          <a:lstStyle/>
          <a:p>
            <a:fld id="{C47197B7-E840-4EC3-9E78-FD5940774FB2}" type="slidenum">
              <a:rPr lang="en-US" smtClean="0"/>
              <a:pPr/>
              <a:t>4</a:t>
            </a:fld>
            <a:endParaRPr lang="en-US" smtClean="0"/>
          </a:p>
        </p:txBody>
      </p:sp>
      <p:sp>
        <p:nvSpPr>
          <p:cNvPr id="28676" name="Rectangle 2"/>
          <p:cNvSpPr>
            <a:spLocks noGrp="1" noChangeArrowheads="1"/>
          </p:cNvSpPr>
          <p:nvPr>
            <p:ph type="title"/>
          </p:nvPr>
        </p:nvSpPr>
        <p:spPr/>
        <p:txBody>
          <a:bodyPr/>
          <a:lstStyle/>
          <a:p>
            <a:pPr eaLnBrk="1" hangingPunct="1"/>
            <a:r>
              <a:rPr lang="en-US" smtClean="0"/>
              <a:t>So, what’s wrong with that?</a:t>
            </a:r>
          </a:p>
        </p:txBody>
      </p:sp>
      <p:sp>
        <p:nvSpPr>
          <p:cNvPr id="28677" name="Rectangle 3"/>
          <p:cNvSpPr>
            <a:spLocks noGrp="1" noChangeArrowheads="1"/>
          </p:cNvSpPr>
          <p:nvPr>
            <p:ph type="body" idx="1"/>
          </p:nvPr>
        </p:nvSpPr>
        <p:spPr/>
        <p:txBody>
          <a:bodyPr/>
          <a:lstStyle/>
          <a:p>
            <a:pPr eaLnBrk="1" hangingPunct="1"/>
            <a:r>
              <a:rPr lang="en-US" smtClean="0"/>
              <a:t>The given relational design may not work, as we have, poor database design typically results in repetition</a:t>
            </a:r>
          </a:p>
          <a:p>
            <a:pPr lvl="1" eaLnBrk="1" hangingPunct="1"/>
            <a:r>
              <a:rPr lang="en-US" smtClean="0"/>
              <a:t>In this case, lots of repetition</a:t>
            </a:r>
          </a:p>
          <a:p>
            <a:pPr lvl="1" eaLnBrk="1" hangingPunct="1">
              <a:buFont typeface="Wingdings" pitchFamily="2" charset="2"/>
              <a:buNone/>
            </a:pPr>
            <a:endParaRPr lang="en-US" smtClean="0"/>
          </a:p>
          <a:p>
            <a:pPr eaLnBrk="1" hangingPunct="1"/>
            <a:r>
              <a:rPr lang="en-US" smtClean="0"/>
              <a:t>Formally, we say that repetition causes the following anomalies:</a:t>
            </a:r>
          </a:p>
          <a:p>
            <a:pPr lvl="1" eaLnBrk="1" hangingPunct="1"/>
            <a:r>
              <a:rPr lang="en-US" smtClean="0">
                <a:solidFill>
                  <a:srgbClr val="CC3300"/>
                </a:solidFill>
              </a:rPr>
              <a:t>Insertion</a:t>
            </a:r>
            <a:r>
              <a:rPr lang="en-US" smtClean="0"/>
              <a:t> anomalies</a:t>
            </a:r>
          </a:p>
          <a:p>
            <a:pPr lvl="1" eaLnBrk="1" hangingPunct="1"/>
            <a:r>
              <a:rPr lang="en-US" smtClean="0">
                <a:solidFill>
                  <a:srgbClr val="CC3300"/>
                </a:solidFill>
              </a:rPr>
              <a:t>Deletion</a:t>
            </a:r>
            <a:r>
              <a:rPr lang="en-US" smtClean="0"/>
              <a:t> anomalies</a:t>
            </a:r>
          </a:p>
          <a:p>
            <a:pPr lvl="1" eaLnBrk="1" hangingPunct="1"/>
            <a:r>
              <a:rPr lang="en-US" smtClean="0">
                <a:solidFill>
                  <a:srgbClr val="CC3300"/>
                </a:solidFill>
              </a:rPr>
              <a:t>Update </a:t>
            </a:r>
            <a:r>
              <a:rPr lang="en-US" smtClean="0"/>
              <a:t>anomalies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CONFIDENTIAL© Copyright 2008 Tech Mahindra Limited</a:t>
            </a:r>
          </a:p>
        </p:txBody>
      </p:sp>
      <p:sp>
        <p:nvSpPr>
          <p:cNvPr id="29699" name="Slide Number Placeholder 5"/>
          <p:cNvSpPr>
            <a:spLocks noGrp="1"/>
          </p:cNvSpPr>
          <p:nvPr>
            <p:ph type="sldNum" sz="quarter" idx="12"/>
          </p:nvPr>
        </p:nvSpPr>
        <p:spPr>
          <a:noFill/>
        </p:spPr>
        <p:txBody>
          <a:bodyPr/>
          <a:lstStyle/>
          <a:p>
            <a:fld id="{B9151E87-9F19-4180-8C5E-B30655F4901D}" type="slidenum">
              <a:rPr lang="en-US" smtClean="0"/>
              <a:pPr/>
              <a:t>5</a:t>
            </a:fld>
            <a:endParaRPr lang="en-US" smtClean="0"/>
          </a:p>
        </p:txBody>
      </p:sp>
      <p:sp>
        <p:nvSpPr>
          <p:cNvPr id="29700" name="Rectangle 2"/>
          <p:cNvSpPr>
            <a:spLocks noGrp="1" noChangeArrowheads="1"/>
          </p:cNvSpPr>
          <p:nvPr>
            <p:ph type="title"/>
          </p:nvPr>
        </p:nvSpPr>
        <p:spPr/>
        <p:txBody>
          <a:bodyPr/>
          <a:lstStyle/>
          <a:p>
            <a:pPr eaLnBrk="1" hangingPunct="1"/>
            <a:r>
              <a:rPr lang="en-US" smtClean="0"/>
              <a:t>So, what’s wrong with that?</a:t>
            </a:r>
          </a:p>
        </p:txBody>
      </p:sp>
      <p:sp>
        <p:nvSpPr>
          <p:cNvPr id="29701" name="Rectangle 3"/>
          <p:cNvSpPr>
            <a:spLocks noGrp="1" noChangeArrowheads="1"/>
          </p:cNvSpPr>
          <p:nvPr>
            <p:ph type="body" idx="1"/>
          </p:nvPr>
        </p:nvSpPr>
        <p:spPr/>
        <p:txBody>
          <a:bodyPr/>
          <a:lstStyle/>
          <a:p>
            <a:pPr eaLnBrk="1" hangingPunct="1"/>
            <a:r>
              <a:rPr lang="en-US" smtClean="0">
                <a:solidFill>
                  <a:srgbClr val="CC3300"/>
                </a:solidFill>
              </a:rPr>
              <a:t>Insertion</a:t>
            </a:r>
            <a:r>
              <a:rPr lang="en-US" smtClean="0"/>
              <a:t> anomalies: Project can not entered in the relation, until there are employees working in it.</a:t>
            </a:r>
          </a:p>
          <a:p>
            <a:pPr eaLnBrk="1" hangingPunct="1">
              <a:buFont typeface="Wingdings" pitchFamily="2" charset="2"/>
              <a:buNone/>
            </a:pPr>
            <a:endParaRPr lang="en-US" smtClean="0"/>
          </a:p>
          <a:p>
            <a:pPr eaLnBrk="1" hangingPunct="1"/>
            <a:r>
              <a:rPr lang="en-US" smtClean="0">
                <a:solidFill>
                  <a:srgbClr val="CC3300"/>
                </a:solidFill>
              </a:rPr>
              <a:t>Deletion</a:t>
            </a:r>
            <a:r>
              <a:rPr lang="en-US" smtClean="0"/>
              <a:t> anomalies : Suppose an employee is working on only one project. Now if he stops working on the project, then deleting the tuple containing that employee information, not only deletes the employee information, but also information on that project</a:t>
            </a:r>
          </a:p>
          <a:p>
            <a:pPr eaLnBrk="1" hangingPunct="1">
              <a:buFont typeface="Wingdings" pitchFamily="2" charset="2"/>
              <a:buNone/>
            </a:pPr>
            <a:endParaRPr lang="en-US" smtClean="0"/>
          </a:p>
          <a:p>
            <a:pPr eaLnBrk="1" hangingPunct="1"/>
            <a:r>
              <a:rPr lang="en-US" smtClean="0">
                <a:solidFill>
                  <a:srgbClr val="CC3300"/>
                </a:solidFill>
              </a:rPr>
              <a:t>Updation</a:t>
            </a:r>
            <a:r>
              <a:rPr lang="en-US" smtClean="0"/>
              <a:t> anomalies: Suppose an employee changes his job from “Programmer” to “Designer”. This updation involes a lots of searching and updating a number of records, since the employee may appear in a number of tuples.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smtClean="0"/>
              <a:t>CONFIDENTIAL© Copyright 2008 Tech Mahindra Limited</a:t>
            </a:r>
          </a:p>
        </p:txBody>
      </p:sp>
      <p:sp>
        <p:nvSpPr>
          <p:cNvPr id="30723" name="Slide Number Placeholder 5"/>
          <p:cNvSpPr>
            <a:spLocks noGrp="1"/>
          </p:cNvSpPr>
          <p:nvPr>
            <p:ph type="sldNum" sz="quarter" idx="12"/>
          </p:nvPr>
        </p:nvSpPr>
        <p:spPr>
          <a:noFill/>
        </p:spPr>
        <p:txBody>
          <a:bodyPr/>
          <a:lstStyle/>
          <a:p>
            <a:fld id="{24CD19F0-7FFA-41D4-A9BF-D7F7F8269253}" type="slidenum">
              <a:rPr lang="en-US" smtClean="0"/>
              <a:pPr/>
              <a:t>6</a:t>
            </a:fld>
            <a:endParaRPr lang="en-US" smtClean="0"/>
          </a:p>
        </p:txBody>
      </p:sp>
      <p:sp>
        <p:nvSpPr>
          <p:cNvPr id="30724" name="Rectangle 2"/>
          <p:cNvSpPr>
            <a:spLocks noGrp="1" noChangeArrowheads="1"/>
          </p:cNvSpPr>
          <p:nvPr>
            <p:ph type="title"/>
          </p:nvPr>
        </p:nvSpPr>
        <p:spPr>
          <a:xfrm>
            <a:off x="25400" y="152400"/>
            <a:ext cx="6908800" cy="431800"/>
          </a:xfrm>
        </p:spPr>
        <p:txBody>
          <a:bodyPr/>
          <a:lstStyle/>
          <a:p>
            <a:pPr eaLnBrk="1" hangingPunct="1"/>
            <a:r>
              <a:rPr lang="en-US" sz="2100" smtClean="0"/>
              <a:t>Finding the Solution-Reducing Data redundancy</a:t>
            </a:r>
          </a:p>
        </p:txBody>
      </p:sp>
      <p:sp>
        <p:nvSpPr>
          <p:cNvPr id="30725" name="Rectangle 3"/>
          <p:cNvSpPr>
            <a:spLocks noGrp="1" noChangeArrowheads="1"/>
          </p:cNvSpPr>
          <p:nvPr>
            <p:ph type="body" idx="1"/>
          </p:nvPr>
        </p:nvSpPr>
        <p:spPr/>
        <p:txBody>
          <a:bodyPr/>
          <a:lstStyle/>
          <a:p>
            <a:pPr eaLnBrk="1" hangingPunct="1"/>
            <a:r>
              <a:rPr lang="en-US" smtClean="0"/>
              <a:t>These problems can be sorted out by applying the FIRST NORMAL FORM (1NF), which states </a:t>
            </a:r>
            <a:r>
              <a:rPr lang="en-US" smtClean="0">
                <a:sym typeface="Wingdings" pitchFamily="2" charset="2"/>
              </a:rPr>
              <a:t></a:t>
            </a:r>
            <a:endParaRPr lang="en-US" smtClean="0"/>
          </a:p>
          <a:p>
            <a:pPr eaLnBrk="1" hangingPunct="1"/>
            <a:endParaRPr lang="en-US" smtClean="0"/>
          </a:p>
          <a:p>
            <a:pPr algn="ctr" eaLnBrk="1" hangingPunct="1">
              <a:buFont typeface="Wingdings" pitchFamily="2" charset="2"/>
              <a:buNone/>
            </a:pPr>
            <a:r>
              <a:rPr lang="en-US" smtClean="0">
                <a:solidFill>
                  <a:srgbClr val="CC3300"/>
                </a:solidFill>
              </a:rPr>
              <a:t>“A table (relation) is in First Normal Form (1NF) if it does not </a:t>
            </a:r>
          </a:p>
          <a:p>
            <a:pPr algn="ctr" eaLnBrk="1" hangingPunct="1">
              <a:buFont typeface="Wingdings" pitchFamily="2" charset="2"/>
              <a:buNone/>
            </a:pPr>
            <a:r>
              <a:rPr lang="en-US" smtClean="0">
                <a:solidFill>
                  <a:srgbClr val="CC3300"/>
                </a:solidFill>
              </a:rPr>
              <a:t> contain repeating groups”</a:t>
            </a:r>
          </a:p>
          <a:p>
            <a:pPr eaLnBrk="1" hangingPunct="1"/>
            <a:endParaRPr lang="en-US" smtClean="0">
              <a:solidFill>
                <a:srgbClr val="CC3300"/>
              </a:solidFill>
            </a:endParaRPr>
          </a:p>
          <a:p>
            <a:pPr eaLnBrk="1" hangingPunct="1"/>
            <a:r>
              <a:rPr lang="en-US" smtClean="0"/>
              <a:t>First normal form (1NF) sets the very basic rules for an organized database: </a:t>
            </a:r>
          </a:p>
          <a:p>
            <a:pPr eaLnBrk="1" hangingPunct="1">
              <a:buFont typeface="Wingdings" pitchFamily="2" charset="2"/>
              <a:buNone/>
            </a:pPr>
            <a:endParaRPr lang="en-US" smtClean="0"/>
          </a:p>
          <a:p>
            <a:pPr lvl="1" eaLnBrk="1" hangingPunct="1"/>
            <a:r>
              <a:rPr lang="en-US" smtClean="0"/>
              <a:t>Eliminate duplicative columns from the same table. </a:t>
            </a:r>
          </a:p>
          <a:p>
            <a:pPr lvl="1" eaLnBrk="1" hangingPunct="1"/>
            <a:r>
              <a:rPr lang="en-US" smtClean="0"/>
              <a:t>Create separate tables for each group of related data and identify each row with a unique column or set of columns (the primary key).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p:spPr>
        <p:txBody>
          <a:bodyPr/>
          <a:lstStyle/>
          <a:p>
            <a:r>
              <a:rPr lang="en-US" smtClean="0"/>
              <a:t>CONFIDENTIAL© Copyright 2008 Tech Mahindra Limited</a:t>
            </a:r>
          </a:p>
        </p:txBody>
      </p:sp>
      <p:sp>
        <p:nvSpPr>
          <p:cNvPr id="31747" name="Slide Number Placeholder 6"/>
          <p:cNvSpPr>
            <a:spLocks noGrp="1"/>
          </p:cNvSpPr>
          <p:nvPr>
            <p:ph type="sldNum" sz="quarter" idx="12"/>
          </p:nvPr>
        </p:nvSpPr>
        <p:spPr>
          <a:noFill/>
        </p:spPr>
        <p:txBody>
          <a:bodyPr/>
          <a:lstStyle/>
          <a:p>
            <a:fld id="{3DD83E8A-1742-42F4-B1C5-8B03DAF6C225}" type="slidenum">
              <a:rPr lang="en-US" smtClean="0"/>
              <a:pPr/>
              <a:t>7</a:t>
            </a:fld>
            <a:endParaRPr lang="en-US" smtClean="0"/>
          </a:p>
        </p:txBody>
      </p:sp>
      <p:sp>
        <p:nvSpPr>
          <p:cNvPr id="31748" name="Rectangle 2"/>
          <p:cNvSpPr>
            <a:spLocks noGrp="1" noChangeArrowheads="1"/>
          </p:cNvSpPr>
          <p:nvPr>
            <p:ph type="title"/>
          </p:nvPr>
        </p:nvSpPr>
        <p:spPr/>
        <p:txBody>
          <a:bodyPr/>
          <a:lstStyle/>
          <a:p>
            <a:pPr eaLnBrk="1" hangingPunct="1"/>
            <a:r>
              <a:rPr lang="en-US" smtClean="0"/>
              <a:t>Solution- First Normal Form</a:t>
            </a:r>
          </a:p>
        </p:txBody>
      </p:sp>
      <p:graphicFrame>
        <p:nvGraphicFramePr>
          <p:cNvPr id="632835" name="Group 3"/>
          <p:cNvGraphicFramePr>
            <a:graphicFrameLocks noGrp="1"/>
          </p:cNvGraphicFramePr>
          <p:nvPr>
            <p:ph sz="half" idx="1"/>
          </p:nvPr>
        </p:nvGraphicFramePr>
        <p:xfrm>
          <a:off x="152400" y="685800"/>
          <a:ext cx="3657600" cy="5150739"/>
        </p:xfrm>
        <a:graphic>
          <a:graphicData uri="http://schemas.openxmlformats.org/drawingml/2006/table">
            <a:tbl>
              <a:tblPr/>
              <a:tblGrid>
                <a:gridCol w="685800"/>
                <a:gridCol w="1081088"/>
                <a:gridCol w="747712"/>
                <a:gridCol w="1143000"/>
              </a:tblGrid>
              <a:tr h="5651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Job_Title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Johney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4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Sudha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McGraw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Designer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Mayuri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1400" b="1" i="0" u="none" strike="noStrike" cap="none" normalizeH="0" baseline="0" smtClean="0">
                        <a:ln>
                          <a:noFill/>
                        </a:ln>
                        <a:solidFill>
                          <a:srgbClr val="3C5658"/>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Analyst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Abrahms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Programmer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2892" name="Group 60"/>
          <p:cNvGraphicFramePr>
            <a:graphicFrameLocks noGrp="1"/>
          </p:cNvGraphicFramePr>
          <p:nvPr>
            <p:ph sz="half" idx="2"/>
          </p:nvPr>
        </p:nvGraphicFramePr>
        <p:xfrm>
          <a:off x="4038600" y="685800"/>
          <a:ext cx="4876800" cy="6103303"/>
        </p:xfrm>
        <a:graphic>
          <a:graphicData uri="http://schemas.openxmlformats.org/drawingml/2006/table">
            <a:tbl>
              <a:tblPr/>
              <a:tblGrid>
                <a:gridCol w="719138"/>
                <a:gridCol w="719137"/>
                <a:gridCol w="1390650"/>
                <a:gridCol w="1233488"/>
                <a:gridCol w="814387"/>
              </a:tblGrid>
              <a:tr h="5651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Emp_No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Project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Completion_Date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Hrs_Wrk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SMNT-FlowStream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Siebel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7/17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300" b="1" i="0" u="none" strike="noStrike" cap="none" normalizeH="0" baseline="0" smtClean="0">
                          <a:ln>
                            <a:noFill/>
                          </a:ln>
                          <a:solidFill>
                            <a:srgbClr val="3C5658"/>
                          </a:solidFill>
                          <a:effectLst/>
                          <a:latin typeface="Verdana" pitchFamily="34" charset="0"/>
                        </a:rPr>
                        <a:t>IA-CHESS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3/21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0" u="none" strike="noStrike" cap="none" normalizeH="0" baseline="0" smtClean="0">
                          <a:ln>
                            <a:noFill/>
                          </a:ln>
                          <a:solidFill>
                            <a:srgbClr val="3C5658"/>
                          </a:solidFill>
                          <a:effectLst/>
                          <a:latin typeface="Verdan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smtClean="0"/>
              <a:t>CONFIDENTIAL© Copyright 2008 Tech Mahindra Limited</a:t>
            </a:r>
          </a:p>
        </p:txBody>
      </p:sp>
      <p:sp>
        <p:nvSpPr>
          <p:cNvPr id="32771" name="Slide Number Placeholder 5"/>
          <p:cNvSpPr>
            <a:spLocks noGrp="1"/>
          </p:cNvSpPr>
          <p:nvPr>
            <p:ph type="sldNum" sz="quarter" idx="12"/>
          </p:nvPr>
        </p:nvSpPr>
        <p:spPr>
          <a:noFill/>
        </p:spPr>
        <p:txBody>
          <a:bodyPr/>
          <a:lstStyle/>
          <a:p>
            <a:fld id="{5F3ADEE9-EDB3-4C3C-ADD6-124F3B62A02B}" type="slidenum">
              <a:rPr lang="en-US" smtClean="0"/>
              <a:pPr/>
              <a:t>8</a:t>
            </a:fld>
            <a:endParaRPr lang="en-US" smtClean="0"/>
          </a:p>
        </p:txBody>
      </p:sp>
      <p:sp>
        <p:nvSpPr>
          <p:cNvPr id="32772" name="Rectangle 2"/>
          <p:cNvSpPr>
            <a:spLocks noGrp="1" noChangeArrowheads="1"/>
          </p:cNvSpPr>
          <p:nvPr>
            <p:ph type="title"/>
          </p:nvPr>
        </p:nvSpPr>
        <p:spPr/>
        <p:txBody>
          <a:bodyPr/>
          <a:lstStyle/>
          <a:p>
            <a:pPr eaLnBrk="1" hangingPunct="1"/>
            <a:r>
              <a:rPr lang="en-US" smtClean="0"/>
              <a:t>So, what’s wrong with 1NF ?</a:t>
            </a:r>
          </a:p>
        </p:txBody>
      </p:sp>
      <p:sp>
        <p:nvSpPr>
          <p:cNvPr id="32773" name="Rectangle 3"/>
          <p:cNvSpPr>
            <a:spLocks noGrp="1" noChangeArrowheads="1"/>
          </p:cNvSpPr>
          <p:nvPr>
            <p:ph type="body" idx="1"/>
          </p:nvPr>
        </p:nvSpPr>
        <p:spPr/>
        <p:txBody>
          <a:bodyPr/>
          <a:lstStyle/>
          <a:p>
            <a:pPr eaLnBrk="1" hangingPunct="1"/>
            <a:r>
              <a:rPr lang="en-US" smtClean="0">
                <a:solidFill>
                  <a:srgbClr val="CC3300"/>
                </a:solidFill>
              </a:rPr>
              <a:t>Insertion</a:t>
            </a:r>
            <a:r>
              <a:rPr lang="en-US" smtClean="0"/>
              <a:t> anomalies: Project can not entered in the relation, until there are employees working in it.</a:t>
            </a:r>
          </a:p>
          <a:p>
            <a:pPr eaLnBrk="1" hangingPunct="1">
              <a:buFont typeface="Wingdings" pitchFamily="2" charset="2"/>
              <a:buNone/>
            </a:pPr>
            <a:endParaRPr lang="en-US" smtClean="0"/>
          </a:p>
          <a:p>
            <a:pPr eaLnBrk="1" hangingPunct="1"/>
            <a:r>
              <a:rPr lang="en-US" smtClean="0">
                <a:solidFill>
                  <a:srgbClr val="CC3300"/>
                </a:solidFill>
              </a:rPr>
              <a:t>Deletion</a:t>
            </a:r>
            <a:r>
              <a:rPr lang="en-US" smtClean="0"/>
              <a:t> anomalies : Deleting the tuple containing that Project information, not only deletes the Project information, but also information about how many hrs employee works on that project</a:t>
            </a:r>
          </a:p>
          <a:p>
            <a:pPr eaLnBrk="1" hangingPunct="1">
              <a:buFont typeface="Wingdings" pitchFamily="2" charset="2"/>
              <a:buNone/>
            </a:pPr>
            <a:endParaRPr lang="en-US" smtClean="0"/>
          </a:p>
          <a:p>
            <a:pPr eaLnBrk="1" hangingPunct="1"/>
            <a:r>
              <a:rPr lang="en-US" smtClean="0">
                <a:solidFill>
                  <a:srgbClr val="CC3300"/>
                </a:solidFill>
              </a:rPr>
              <a:t>Updation</a:t>
            </a:r>
            <a:r>
              <a:rPr lang="en-US" smtClean="0"/>
              <a:t> anomalies: Suppose an organization changes its Project information,  This updation involves a lots of searching and updating a number of records, since the Project Number may appear in a number of tuples.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smtClean="0"/>
              <a:t>CONFIDENTIAL© Copyright 2008 Tech Mahindra Limited</a:t>
            </a:r>
          </a:p>
        </p:txBody>
      </p:sp>
      <p:sp>
        <p:nvSpPr>
          <p:cNvPr id="33795" name="Slide Number Placeholder 5"/>
          <p:cNvSpPr>
            <a:spLocks noGrp="1"/>
          </p:cNvSpPr>
          <p:nvPr>
            <p:ph type="sldNum" sz="quarter" idx="12"/>
          </p:nvPr>
        </p:nvSpPr>
        <p:spPr>
          <a:noFill/>
        </p:spPr>
        <p:txBody>
          <a:bodyPr/>
          <a:lstStyle/>
          <a:p>
            <a:fld id="{2D305C92-1123-45A3-B1E4-7273F056C49E}" type="slidenum">
              <a:rPr lang="en-US" smtClean="0"/>
              <a:pPr/>
              <a:t>9</a:t>
            </a:fld>
            <a:endParaRPr lang="en-US" smtClean="0"/>
          </a:p>
        </p:txBody>
      </p:sp>
      <p:sp>
        <p:nvSpPr>
          <p:cNvPr id="33796" name="Rectangle 2"/>
          <p:cNvSpPr>
            <a:spLocks noGrp="1" noChangeArrowheads="1"/>
          </p:cNvSpPr>
          <p:nvPr>
            <p:ph type="title"/>
          </p:nvPr>
        </p:nvSpPr>
        <p:spPr/>
        <p:txBody>
          <a:bodyPr/>
          <a:lstStyle/>
          <a:p>
            <a:pPr eaLnBrk="1" hangingPunct="1"/>
            <a:r>
              <a:rPr lang="en-US" sz="1800" smtClean="0"/>
              <a:t>Finding the Solution- Eliminate Non-full functional dependency</a:t>
            </a:r>
          </a:p>
        </p:txBody>
      </p:sp>
      <p:sp>
        <p:nvSpPr>
          <p:cNvPr id="33797" name="Rectangle 3"/>
          <p:cNvSpPr>
            <a:spLocks noGrp="1" noChangeArrowheads="1"/>
          </p:cNvSpPr>
          <p:nvPr>
            <p:ph type="body" idx="1"/>
          </p:nvPr>
        </p:nvSpPr>
        <p:spPr/>
        <p:txBody>
          <a:bodyPr/>
          <a:lstStyle/>
          <a:p>
            <a:pPr eaLnBrk="1" hangingPunct="1"/>
            <a:r>
              <a:rPr lang="en-US" smtClean="0"/>
              <a:t>This problem can be sorted out by applying the Second Normal Form (2NF), whose rule states:</a:t>
            </a:r>
          </a:p>
          <a:p>
            <a:pPr eaLnBrk="1" hangingPunct="1">
              <a:buFont typeface="Wingdings" pitchFamily="2" charset="2"/>
              <a:buNone/>
            </a:pPr>
            <a:endParaRPr lang="en-US" smtClean="0"/>
          </a:p>
          <a:p>
            <a:pPr algn="ctr" eaLnBrk="1" hangingPunct="1">
              <a:buFont typeface="Wingdings" pitchFamily="2" charset="2"/>
              <a:buNone/>
            </a:pPr>
            <a:r>
              <a:rPr lang="en-US" smtClean="0">
                <a:solidFill>
                  <a:srgbClr val="CC3300"/>
                </a:solidFill>
              </a:rPr>
              <a:t>“A relation is said to be in 2NF if and only if it is in 1NF, and every Non-Key attribute is fully functionally dependent on the Primary Key (no partial dependency)”</a:t>
            </a:r>
          </a:p>
          <a:p>
            <a:pPr eaLnBrk="1" hangingPunct="1">
              <a:buFont typeface="Wingdings" pitchFamily="2" charset="2"/>
              <a:buNone/>
            </a:pPr>
            <a:endParaRPr lang="en-US" b="1" smtClean="0">
              <a:solidFill>
                <a:srgbClr val="CC3300"/>
              </a:solidFill>
            </a:endParaRPr>
          </a:p>
          <a:p>
            <a:pPr eaLnBrk="1" hangingPunct="1"/>
            <a:r>
              <a:rPr lang="en-US" smtClean="0"/>
              <a:t>Second normal form (2NF) further addresses the concept of removing duplicative data: </a:t>
            </a:r>
          </a:p>
          <a:p>
            <a:pPr lvl="1" eaLnBrk="1" hangingPunct="1"/>
            <a:r>
              <a:rPr lang="en-US" smtClean="0"/>
              <a:t>Meet all the requirements of the first normal form. </a:t>
            </a:r>
          </a:p>
          <a:p>
            <a:pPr lvl="1" eaLnBrk="1" hangingPunct="1"/>
            <a:r>
              <a:rPr lang="en-US" smtClean="0"/>
              <a:t>Identify functional dependencies</a:t>
            </a:r>
          </a:p>
          <a:p>
            <a:pPr lvl="1" eaLnBrk="1" hangingPunct="1"/>
            <a:r>
              <a:rPr lang="en-US" smtClean="0"/>
              <a:t>Eliminate attributes on right side of FD from 1NF and place them in separate tables. </a:t>
            </a:r>
          </a:p>
          <a:p>
            <a:pPr lvl="1" eaLnBrk="1" hangingPunct="1"/>
            <a:r>
              <a:rPr lang="en-US" smtClean="0"/>
              <a:t>Create relationships between these new tables and their predecessors through the use of foreign key.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M_Design_Template_Microsoft">
  <a:themeElements>
    <a:clrScheme name="TechM_Design_Template_Microso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chM_Design_Template_Microsof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chM_Design_Template_Microso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chM_Design_Template_Microsof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chM_Design_Template_Microsof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chM_Design_Template_Microsof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chM_Design_Template_Microsof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chM_Design_Template_Microsof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chM_Design_Template_Microsof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chM_Design_Template_Microsof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chM_Design_Template_Microsof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chM_Design_Template_Microsof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chM_Design_Template_Microsof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chM_Design_Template_Microsof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2548</TotalTime>
  <Words>1462</Words>
  <Application>Microsoft Office PowerPoint</Application>
  <PresentationFormat>On-screen Show (4:3)</PresentationFormat>
  <Paragraphs>573</Paragraphs>
  <Slides>17</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Trebuchet MS</vt:lpstr>
      <vt:lpstr>Arial</vt:lpstr>
      <vt:lpstr>Wingdings</vt:lpstr>
      <vt:lpstr>Verdana</vt:lpstr>
      <vt:lpstr>Symbol</vt:lpstr>
      <vt:lpstr>Times</vt:lpstr>
      <vt:lpstr>Monotype Sorts</vt:lpstr>
      <vt:lpstr>Times New Roman</vt:lpstr>
      <vt:lpstr>Courier New</vt:lpstr>
      <vt:lpstr>宋体</vt:lpstr>
      <vt:lpstr>Switzerland</vt:lpstr>
      <vt:lpstr>TechM_Design_Template_Microsoft</vt:lpstr>
      <vt:lpstr>12_Default Design</vt:lpstr>
      <vt:lpstr>8_Default Design</vt:lpstr>
      <vt:lpstr>Normalization</vt:lpstr>
      <vt:lpstr>What is normalization??</vt:lpstr>
      <vt:lpstr>A unnormalized table design</vt:lpstr>
      <vt:lpstr>So, what’s wrong with that?</vt:lpstr>
      <vt:lpstr>So, what’s wrong with that?</vt:lpstr>
      <vt:lpstr>Finding the Solution-Reducing Data redundancy</vt:lpstr>
      <vt:lpstr>Solution- First Normal Form</vt:lpstr>
      <vt:lpstr>So, what’s wrong with 1NF ?</vt:lpstr>
      <vt:lpstr>Finding the Solution- Eliminate Non-full functional dependency</vt:lpstr>
      <vt:lpstr>What is functional dependency??</vt:lpstr>
      <vt:lpstr>Functional Dependency Diagram</vt:lpstr>
      <vt:lpstr>Action: identify Partial dependency</vt:lpstr>
      <vt:lpstr>Solution - Second Normal form</vt:lpstr>
      <vt:lpstr>So, what’s wrong with 2NF ?</vt:lpstr>
      <vt:lpstr>Finding the Solution - Eliminate Transitive Dependency</vt:lpstr>
      <vt:lpstr>Action: Identify Transitive Dependency</vt:lpstr>
      <vt:lpstr>Solution- Third Normal form</vt:lpstr>
    </vt:vector>
  </TitlesOfParts>
  <Manager>Umesh</Manager>
  <Company>Tech Mahindra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Session 2</dc:title>
  <dc:subject>DBMS</dc:subject>
  <dc:creator>Vanashree</dc:creator>
  <cp:keywords>DBMS</cp:keywords>
  <dc:description>Reviewed by Divya Ajwani, Version 1.0, Feb 2007</dc:description>
  <cp:lastModifiedBy>Anni</cp:lastModifiedBy>
  <cp:revision>562</cp:revision>
  <dcterms:created xsi:type="dcterms:W3CDTF">2006-02-17T08:29:36Z</dcterms:created>
  <dcterms:modified xsi:type="dcterms:W3CDTF">2013-09-27T08:11:58Z</dcterms:modified>
  <cp:category>ITP Trng. Material</cp:category>
</cp:coreProperties>
</file>